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301" r:id="rId3"/>
    <p:sldId id="262" r:id="rId4"/>
    <p:sldId id="302" r:id="rId5"/>
    <p:sldId id="303" r:id="rId6"/>
    <p:sldId id="304" r:id="rId7"/>
    <p:sldId id="293" r:id="rId8"/>
    <p:sldId id="290" r:id="rId9"/>
    <p:sldId id="298" r:id="rId10"/>
    <p:sldId id="295" r:id="rId11"/>
    <p:sldId id="261" r:id="rId12"/>
    <p:sldId id="291" r:id="rId13"/>
    <p:sldId id="288" r:id="rId14"/>
    <p:sldId id="267" r:id="rId15"/>
    <p:sldId id="260" r:id="rId16"/>
    <p:sldId id="280" r:id="rId17"/>
    <p:sldId id="275" r:id="rId18"/>
    <p:sldId id="305" r:id="rId19"/>
    <p:sldId id="306" r:id="rId20"/>
    <p:sldId id="292" r:id="rId2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7E6A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3" autoAdjust="0"/>
    <p:restoredTop sz="94660"/>
  </p:normalViewPr>
  <p:slideViewPr>
    <p:cSldViewPr>
      <p:cViewPr>
        <p:scale>
          <a:sx n="100" d="100"/>
          <a:sy n="100" d="100"/>
        </p:scale>
        <p:origin x="-19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2DFDC3-F8DC-474D-98E2-D84DC677F04F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8937E56-05C6-436A-A18C-EAB3E5401A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74424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40A4-7861-4FE4-B4AD-0AAEB6431505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64475-02D5-47E4-ACBE-BA1DE942A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7280249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BE392-6EC4-4C97-98D1-05B558213974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AB833-B8C9-4898-B48F-456DE13D66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7414248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BD2B-4CCE-44B6-BD43-0DBB4B0BCD29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A101A-75CF-43B2-AAD5-FC0887100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2025607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B4603-0406-4F4A-B6F2-78BD65F831D4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39E26-1684-4091-AC18-19AE71957E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3869144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B0BEF-6D78-4104-B4B4-3B82E20CB85E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E2075-3EF5-4336-9EE8-CC2D88A4A3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1072306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05D43-550B-4C2F-B934-BFFCAFEDAA10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AFEF3-9A8A-4440-8455-35AD7A32F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1205525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83E49-2670-4925-823D-7C032C7A8E58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CBBD-8ACC-4E12-97C1-DF5732E67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46569788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6252C-3DD0-452A-BB1B-23F74FC88BB6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688D7-CCA5-42FC-93B7-8B31AFCE66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2572006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1ACF1-23B1-4F67-8EEB-E84771ADF34F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E359-1C07-4888-88C3-9D279D256E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4439670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39DDD-76EA-4ED0-B76A-C668D116CF05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67442-0D90-4102-AD76-D8E75CCC0F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7932107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4636D-E91D-4A0D-84DB-1A5683E1FC94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FF0D2-CB89-48EA-9DB9-9CCCC850B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1700135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3F19DA-2C1F-4CA6-AD0A-F65367EC4234}" type="datetimeFigureOut">
              <a:rPr lang="ru-RU"/>
              <a:pPr>
                <a:defRPr/>
              </a:pPr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868C377-65EF-4EB1-9F0A-2C043156BE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jpeg"/><Relationship Id="rId5" Type="http://schemas.openxmlformats.org/officeDocument/2006/relationships/image" Target="../media/image7.png"/><Relationship Id="rId4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37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1.jpeg"/><Relationship Id="rId3" Type="http://schemas.openxmlformats.org/officeDocument/2006/relationships/image" Target="../media/image82.jpeg"/><Relationship Id="rId7" Type="http://schemas.openxmlformats.org/officeDocument/2006/relationships/image" Target="../media/image85.jpeg"/><Relationship Id="rId12" Type="http://schemas.openxmlformats.org/officeDocument/2006/relationships/image" Target="../media/image9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3.jpeg"/><Relationship Id="rId10" Type="http://schemas.openxmlformats.org/officeDocument/2006/relationships/image" Target="../media/image88.jpeg"/><Relationship Id="rId4" Type="http://schemas.microsoft.com/office/2007/relationships/hdphoto" Target="NULL"/><Relationship Id="rId9" Type="http://schemas.openxmlformats.org/officeDocument/2006/relationships/image" Target="../media/image8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339752" y="1052736"/>
            <a:ext cx="5904656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«Единое  образовательное пространство социума и ДОО как одно из условий </a:t>
            </a:r>
            <a:r>
              <a:rPr lang="ru-RU" sz="3600" b="1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реализации практико-ориентированного образования»</a:t>
            </a:r>
          </a:p>
          <a:p>
            <a:pPr algn="ctr" eaLnBrk="1" hangingPunct="1">
              <a:defRPr/>
            </a:pPr>
            <a:endParaRPr lang="ru-RU" sz="3600" b="1" dirty="0" smtClean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endParaRPr lang="ru-RU" sz="3600" b="1" dirty="0" smtClean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20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Подготовила  </a:t>
            </a:r>
            <a:r>
              <a:rPr lang="ru-RU" sz="2000" b="1" dirty="0" err="1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Турлак</a:t>
            </a:r>
            <a:r>
              <a:rPr lang="ru-RU" sz="20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 А.А., </a:t>
            </a:r>
          </a:p>
          <a:p>
            <a:pPr algn="ctr" eaLnBrk="1" hangingPunct="1">
              <a:defRPr/>
            </a:pPr>
            <a:r>
              <a:rPr lang="ru-RU" sz="20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старший воспитатель МБДОУ </a:t>
            </a:r>
            <a:r>
              <a:rPr lang="ru-RU" sz="2000" b="1" dirty="0" err="1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Трубчевский</a:t>
            </a:r>
            <a:r>
              <a:rPr lang="ru-RU" sz="20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000" b="1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  <a:cs typeface="Arial" panose="020B0604020202020204" pitchFamily="34" charset="0"/>
              </a:rPr>
              <a:t>детский сад  комбинированного вида «Теремок»</a:t>
            </a:r>
            <a:endParaRPr lang="ru-RU" sz="20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3200" b="1" dirty="0" smtClean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1185578" cy="101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763688" y="333375"/>
            <a:ext cx="7056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МАУДО  «</a:t>
            </a:r>
            <a:r>
              <a:rPr lang="ru-RU" altLang="ru-RU" sz="3200" b="1" dirty="0" err="1">
                <a:solidFill>
                  <a:srgbClr val="00B050"/>
                </a:solidFill>
                <a:latin typeface="Monotype Corsiva" pitchFamily="66" charset="0"/>
              </a:rPr>
              <a:t>Трубчевская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 ДЮСШ»</a:t>
            </a:r>
            <a:r>
              <a:rPr lang="ru-RU" altLang="ru-RU" b="1" dirty="0">
                <a:solidFill>
                  <a:srgbClr val="00B050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10243" name="Picture 3" descr="H:\фото политех здоровье\IMG_43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1052513"/>
            <a:ext cx="3336925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052513"/>
            <a:ext cx="3740150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image (1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675" y="3836988"/>
            <a:ext cx="3382963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image (22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836988"/>
            <a:ext cx="3479800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0" descr="image (24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636912"/>
            <a:ext cx="31305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4" y="333375"/>
            <a:ext cx="1087684" cy="93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116013" y="404813"/>
            <a:ext cx="7559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B050"/>
                </a:solidFill>
                <a:latin typeface="Monotype Corsiva" pitchFamily="66" charset="0"/>
              </a:rPr>
              <a:t>МАУ «ФОК  «Вымпел» </a:t>
            </a:r>
          </a:p>
        </p:txBody>
      </p:sp>
      <p:pic>
        <p:nvPicPr>
          <p:cNvPr id="11274" name="Picture 10" descr="http://vympel.usite.pro/_ph/3/2/7430974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62" y="1295400"/>
            <a:ext cx="3297237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 descr="http://vympel.usite.pro/_ph/5/2/9162929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965200"/>
            <a:ext cx="3313112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14" descr="http://vympel.usite.pro/_ph/1/6298417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63" y="3860800"/>
            <a:ext cx="3641725" cy="242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0" name="Picture 16" descr="http://vympel.usite.pro/_ph/1/5396136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3768725"/>
            <a:ext cx="3779838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271713"/>
            <a:ext cx="3744913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223491" cy="105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971550" y="404813"/>
            <a:ext cx="7704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    МБУК 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«</a:t>
            </a:r>
            <a:r>
              <a:rPr lang="ru-RU" altLang="ru-RU" sz="3200" b="1" dirty="0" err="1">
                <a:solidFill>
                  <a:srgbClr val="00B050"/>
                </a:solidFill>
                <a:latin typeface="Monotype Corsiva" pitchFamily="66" charset="0"/>
              </a:rPr>
              <a:t>Трубчевский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 музей и планетарий </a:t>
            </a:r>
          </a:p>
        </p:txBody>
      </p:sp>
      <p:pic>
        <p:nvPicPr>
          <p:cNvPr id="13315" name="Picture 3" descr="I:\фото дет.сад\музей 2016\SAM_04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769" y="1326168"/>
            <a:ext cx="3283274" cy="246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:\экскурсии\IMG_42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735" y="1844824"/>
            <a:ext cx="336037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экскурсии\IMG_54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411"/>
          <a:stretch/>
        </p:blipFill>
        <p:spPr bwMode="auto">
          <a:xfrm>
            <a:off x="5728840" y="989013"/>
            <a:ext cx="2946848" cy="255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экскурсии\IMG_548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33" b="11933"/>
          <a:stretch/>
        </p:blipFill>
        <p:spPr bwMode="auto">
          <a:xfrm>
            <a:off x="958999" y="3789040"/>
            <a:ext cx="3325115" cy="247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экскурсии\IMG_16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1121" y="3789040"/>
            <a:ext cx="1954950" cy="243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музей\DSC030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68292" y="4469210"/>
            <a:ext cx="2459765" cy="1844824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3375"/>
            <a:ext cx="1296144" cy="111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971550" y="404813"/>
            <a:ext cx="7704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B050"/>
                </a:solidFill>
                <a:latin typeface="Monotype Corsiva" pitchFamily="66" charset="0"/>
              </a:rPr>
              <a:t>МБУК  «Трубчевский МЦК и О» </a:t>
            </a:r>
          </a:p>
        </p:txBody>
      </p:sp>
      <p:pic>
        <p:nvPicPr>
          <p:cNvPr id="1026" name="Picture 2" descr="D:\Боян\IMG_3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596" y="1700808"/>
            <a:ext cx="3240360" cy="1822703"/>
          </a:xfrm>
          <a:prstGeom prst="rect">
            <a:avLst/>
          </a:prstGeom>
          <a:noFill/>
        </p:spPr>
      </p:pic>
      <p:pic>
        <p:nvPicPr>
          <p:cNvPr id="1027" name="Picture 3" descr="D:\Боян\IMG_3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96752"/>
            <a:ext cx="3491880" cy="1964183"/>
          </a:xfrm>
          <a:prstGeom prst="rect">
            <a:avLst/>
          </a:prstGeom>
          <a:noFill/>
        </p:spPr>
      </p:pic>
      <p:pic>
        <p:nvPicPr>
          <p:cNvPr id="1028" name="Picture 4" descr="D:\Боян\IMG_3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365104"/>
            <a:ext cx="3456384" cy="1944216"/>
          </a:xfrm>
          <a:prstGeom prst="rect">
            <a:avLst/>
          </a:prstGeom>
          <a:noFill/>
        </p:spPr>
      </p:pic>
      <p:pic>
        <p:nvPicPr>
          <p:cNvPr id="1029" name="Picture 5" descr="D:\Праздник Боян\DSCN44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023066"/>
            <a:ext cx="3131840" cy="234888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38388"/>
            <a:ext cx="2386757" cy="238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7"/>
          <p:cNvSpPr>
            <a:spLocks noChangeArrowheads="1"/>
          </p:cNvSpPr>
          <p:nvPr/>
        </p:nvSpPr>
        <p:spPr bwMode="auto">
          <a:xfrm>
            <a:off x="1042987" y="333375"/>
            <a:ext cx="7795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         МБУК  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«</a:t>
            </a:r>
            <a:r>
              <a:rPr lang="ru-RU" altLang="ru-RU" sz="3200" b="1" dirty="0" err="1">
                <a:solidFill>
                  <a:srgbClr val="00B050"/>
                </a:solidFill>
                <a:latin typeface="Monotype Corsiva" pitchFamily="66" charset="0"/>
              </a:rPr>
              <a:t>Трубчевская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 детская библиотека» </a:t>
            </a:r>
          </a:p>
        </p:txBody>
      </p:sp>
      <p:pic>
        <p:nvPicPr>
          <p:cNvPr id="10" name="Рисунок 9" descr="F:\фото сад\IMG_1299.JPG"/>
          <p:cNvPicPr/>
          <p:nvPr/>
        </p:nvPicPr>
        <p:blipFill rotWithShape="1">
          <a:blip r:embed="rId2" cstate="print"/>
          <a:srcRect l="-481" t="-13479" r="481" b="13479"/>
          <a:stretch/>
        </p:blipFill>
        <p:spPr bwMode="auto">
          <a:xfrm>
            <a:off x="539552" y="908720"/>
            <a:ext cx="4249737" cy="244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Рисунок 10" descr="F:\фото сад\IMG_1316.JPG"/>
          <p:cNvPicPr/>
          <p:nvPr/>
        </p:nvPicPr>
        <p:blipFill rotWithShape="1">
          <a:blip r:embed="rId3" cstate="print"/>
          <a:srcRect b="14021"/>
          <a:stretch/>
        </p:blipFill>
        <p:spPr bwMode="auto">
          <a:xfrm>
            <a:off x="4139952" y="908720"/>
            <a:ext cx="4608512" cy="2268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Рисунок 11" descr="F:\фото сад\IMG_1320.JPG"/>
          <p:cNvPicPr/>
          <p:nvPr/>
        </p:nvPicPr>
        <p:blipFill rotWithShape="1">
          <a:blip r:embed="rId4" cstate="print">
            <a:extLst/>
          </a:blip>
          <a:srcRect b="15035"/>
          <a:stretch/>
        </p:blipFill>
        <p:spPr bwMode="auto">
          <a:xfrm>
            <a:off x="755576" y="3717032"/>
            <a:ext cx="4001218" cy="2532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фото библиотека, парк\IMG_479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501008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6"/>
          <p:cNvSpPr>
            <a:spLocks noChangeArrowheads="1"/>
          </p:cNvSpPr>
          <p:nvPr/>
        </p:nvSpPr>
        <p:spPr bwMode="auto">
          <a:xfrm>
            <a:off x="900113" y="476250"/>
            <a:ext cx="7848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B050"/>
                </a:solidFill>
                <a:latin typeface="Monotype Corsiva" pitchFamily="66" charset="0"/>
              </a:rPr>
              <a:t>Трубчевская муниципальная пожарная охрана </a:t>
            </a:r>
          </a:p>
        </p:txBody>
      </p:sp>
      <p:pic>
        <p:nvPicPr>
          <p:cNvPr id="9" name="Рисунок 8" descr="F:\фото сад\IMG_1378.JPG"/>
          <p:cNvPicPr/>
          <p:nvPr/>
        </p:nvPicPr>
        <p:blipFill rotWithShape="1">
          <a:blip r:embed="rId2" cstate="print">
            <a:extLst/>
          </a:blip>
          <a:srcRect b="13591"/>
          <a:stretch/>
        </p:blipFill>
        <p:spPr bwMode="auto">
          <a:xfrm>
            <a:off x="1772492" y="1378428"/>
            <a:ext cx="3024335" cy="207952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" name="Рисунок 9" descr="F:\фото сад\IMG_1374.JPG"/>
          <p:cNvPicPr/>
          <p:nvPr/>
        </p:nvPicPr>
        <p:blipFill rotWithShape="1">
          <a:blip r:embed="rId3" cstate="print">
            <a:extLst/>
          </a:blip>
          <a:srcRect b="8560"/>
          <a:stretch/>
        </p:blipFill>
        <p:spPr bwMode="auto">
          <a:xfrm>
            <a:off x="5652120" y="980729"/>
            <a:ext cx="2916879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1" name="Рисунок 10" descr="F:\фото сад\IMG_1364.JPG"/>
          <p:cNvPicPr/>
          <p:nvPr/>
        </p:nvPicPr>
        <p:blipFill rotWithShape="1">
          <a:blip r:embed="rId4" cstate="print">
            <a:extLst/>
          </a:blip>
          <a:srcRect b="14554"/>
          <a:stretch/>
        </p:blipFill>
        <p:spPr bwMode="auto">
          <a:xfrm>
            <a:off x="4613867" y="4005065"/>
            <a:ext cx="3960440" cy="20507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2" name="Picture 2" descr="D:\фото пожарный масленица 23февраля\IMG_04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050" y="3412976"/>
            <a:ext cx="3347864" cy="2510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9"/>
            <a:ext cx="1175393" cy="101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7"/>
          <p:cNvSpPr>
            <a:spLocks noChangeArrowheads="1"/>
          </p:cNvSpPr>
          <p:nvPr/>
        </p:nvSpPr>
        <p:spPr bwMode="auto">
          <a:xfrm>
            <a:off x="4608513" y="1724025"/>
            <a:ext cx="74882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ru-RU" altLang="ru-RU">
              <a:latin typeface="Century" pitchFamily="18" charset="0"/>
            </a:endParaRPr>
          </a:p>
        </p:txBody>
      </p:sp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900113" y="404813"/>
            <a:ext cx="777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B050"/>
                </a:solidFill>
                <a:latin typeface="Monotype Corsiva" pitchFamily="66" charset="0"/>
              </a:rPr>
              <a:t>Трубчевская ГИБДД </a:t>
            </a:r>
          </a:p>
        </p:txBody>
      </p:sp>
      <p:pic>
        <p:nvPicPr>
          <p:cNvPr id="17412" name="Picture 4" descr="F:\с полицейским  2016\IMG_61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1322137"/>
            <a:ext cx="2784026" cy="208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F:\с полицейским  2016\IMG_61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62469"/>
            <a:ext cx="2682305" cy="201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F:\с полицейским  2016\IMG_6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3851402"/>
            <a:ext cx="3120727" cy="233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F:\с полицейским  2016\IMG_62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3" y="3940811"/>
            <a:ext cx="3186361" cy="238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F:\фото сад\IMG_302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68760"/>
            <a:ext cx="3489678" cy="2274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F:\фото сад\IMG_303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3384376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151483" cy="99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827088" y="404813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B050"/>
                </a:solidFill>
                <a:latin typeface="Monotype Corsiva" pitchFamily="66" charset="0"/>
              </a:rPr>
              <a:t>ОАО «Трубчевскхлеб» </a:t>
            </a:r>
          </a:p>
        </p:txBody>
      </p:sp>
      <p:pic>
        <p:nvPicPr>
          <p:cNvPr id="5" name="Рисунок 4" descr="G:\DCIM\169___04\IMG_1993.JPG"/>
          <p:cNvPicPr/>
          <p:nvPr/>
        </p:nvPicPr>
        <p:blipFill rotWithShape="1">
          <a:blip r:embed="rId2" cstate="print"/>
          <a:srcRect l="2566" t="10439" r="-2566" b="11848"/>
          <a:stretch/>
        </p:blipFill>
        <p:spPr bwMode="auto">
          <a:xfrm>
            <a:off x="800100" y="977900"/>
            <a:ext cx="3492500" cy="2728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0" y="836613"/>
            <a:ext cx="3062288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G:\DCIM\169___04\IMG_2007.JPG"/>
          <p:cNvPicPr/>
          <p:nvPr/>
        </p:nvPicPr>
        <p:blipFill rotWithShape="1">
          <a:blip r:embed="rId4" cstate="print">
            <a:extLst/>
          </a:blip>
          <a:srcRect b="12493"/>
          <a:stretch/>
        </p:blipFill>
        <p:spPr bwMode="auto">
          <a:xfrm>
            <a:off x="1106879" y="3861048"/>
            <a:ext cx="2878956" cy="2658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Рисунок 7" descr="G:\DCIM\169___04\IMG_2041.JPG"/>
          <p:cNvPicPr/>
          <p:nvPr/>
        </p:nvPicPr>
        <p:blipFill rotWithShape="1">
          <a:blip r:embed="rId5" cstate="print"/>
          <a:srcRect b="14555"/>
          <a:stretch/>
        </p:blipFill>
        <p:spPr bwMode="auto">
          <a:xfrm>
            <a:off x="4932363" y="3860800"/>
            <a:ext cx="2609850" cy="2725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Рисунок 8" descr="G:\DCIM\169___04\IMG_2052.JPG"/>
          <p:cNvPicPr/>
          <p:nvPr/>
        </p:nvPicPr>
        <p:blipFill rotWithShape="1">
          <a:blip r:embed="rId6" cstate="print">
            <a:extLst/>
          </a:blip>
          <a:srcRect b="12750"/>
          <a:stretch/>
        </p:blipFill>
        <p:spPr bwMode="auto">
          <a:xfrm>
            <a:off x="3140622" y="2126840"/>
            <a:ext cx="3096345" cy="3063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087684" cy="93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           Формы сотрудничества с социумом:</a:t>
            </a:r>
            <a:endParaRPr lang="ru-RU" sz="36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7416824" cy="504056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Экскурсии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Интерактивные экскурсии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Практикумы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Викторины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Конкурсы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Выставки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Мастер-классы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Встречи с интересными людьми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Интерактивные площадки </a:t>
            </a:r>
          </a:p>
          <a:p>
            <a:r>
              <a:rPr lang="ru-RU" sz="2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Аукционы  и др.</a:t>
            </a:r>
          </a:p>
          <a:p>
            <a:endParaRPr lang="ru-RU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057032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   Сюжетно-ролевые игры детей</a:t>
            </a:r>
            <a:endParaRPr lang="ru-RU" sz="36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4" descr="E:\Documents and Settings\Admin\Мои документы\SDC12457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9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2439785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фотот коровка дети курсы и конкурс родной уголок\IMG_15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7851" y="1005390"/>
            <a:ext cx="2928325" cy="2196244"/>
          </a:xfrm>
          <a:prstGeom prst="rect">
            <a:avLst/>
          </a:prstGeom>
          <a:noFill/>
        </p:spPr>
      </p:pic>
      <p:pic>
        <p:nvPicPr>
          <p:cNvPr id="3076" name="Picture 4" descr="D:\фотот коровка дети курсы и конкурс родной уголок\IMG_15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869160"/>
            <a:ext cx="2411760" cy="1808820"/>
          </a:xfrm>
          <a:prstGeom prst="rect">
            <a:avLst/>
          </a:prstGeom>
          <a:noFill/>
        </p:spPr>
      </p:pic>
      <p:pic>
        <p:nvPicPr>
          <p:cNvPr id="3077" name="Picture 5" descr="D:\фотот коровка дети курсы и конкурс родной уголок\IMG_15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976697"/>
            <a:ext cx="2411760" cy="1808820"/>
          </a:xfrm>
          <a:prstGeom prst="rect">
            <a:avLst/>
          </a:prstGeom>
          <a:noFill/>
        </p:spPr>
      </p:pic>
      <p:pic>
        <p:nvPicPr>
          <p:cNvPr id="3078" name="Picture 6" descr="F:\СРИ\IMG_089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2" y="2924944"/>
            <a:ext cx="1995686" cy="2660915"/>
          </a:xfrm>
          <a:prstGeom prst="rect">
            <a:avLst/>
          </a:prstGeom>
          <a:noFill/>
        </p:spPr>
      </p:pic>
      <p:pic>
        <p:nvPicPr>
          <p:cNvPr id="3079" name="Picture 7" descr="F:\СРИ\IMG_09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75023" y="2322258"/>
            <a:ext cx="3203848" cy="2402886"/>
          </a:xfrm>
          <a:prstGeom prst="rect">
            <a:avLst/>
          </a:prstGeom>
          <a:noFill/>
        </p:spPr>
      </p:pic>
      <p:pic>
        <p:nvPicPr>
          <p:cNvPr id="3080" name="Picture 8" descr="F:\СРИ\IMG_441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4528" y="4725144"/>
            <a:ext cx="3059832" cy="1721156"/>
          </a:xfrm>
          <a:prstGeom prst="rect">
            <a:avLst/>
          </a:prstGeom>
          <a:noFill/>
        </p:spPr>
      </p:pic>
      <p:pic>
        <p:nvPicPr>
          <p:cNvPr id="3081" name="Picture 9" descr="F:\СРИ\IMG_442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2924944"/>
            <a:ext cx="3347864" cy="1883174"/>
          </a:xfrm>
          <a:prstGeom prst="rect">
            <a:avLst/>
          </a:prstGeom>
          <a:noFill/>
        </p:spPr>
      </p:pic>
      <p:pic>
        <p:nvPicPr>
          <p:cNvPr id="3082" name="Picture 10" descr="F:\СРИ\IMG_442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396552" y="2785517"/>
            <a:ext cx="3995936" cy="2247714"/>
          </a:xfrm>
          <a:prstGeom prst="rect">
            <a:avLst/>
          </a:prstGeom>
          <a:noFill/>
        </p:spPr>
      </p:pic>
      <p:pic>
        <p:nvPicPr>
          <p:cNvPr id="3083" name="Picture 11" descr="F:\СРИ\IMAG0357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15816" y="4725144"/>
            <a:ext cx="2592288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8934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1095375"/>
            <a:ext cx="8229600" cy="5030788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            </a:t>
            </a:r>
          </a:p>
          <a:p>
            <a:pPr marL="0" indent="0" algn="ctr"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 «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Знакомство с профессиями  – </a:t>
            </a:r>
          </a:p>
          <a:p>
            <a:pPr marL="0" indent="0" algn="ctr"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одно 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 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направлений </a:t>
            </a:r>
          </a:p>
          <a:p>
            <a:pPr marL="0" indent="0" algn="ctr"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работе по реализации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altLang="ru-RU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рактико-ориентированного </a:t>
            </a:r>
            <a:r>
              <a:rPr lang="ru-RU" altLang="ru-RU" sz="36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образования </a:t>
            </a:r>
          </a:p>
          <a:p>
            <a:pPr marL="0" indent="0" algn="ctr">
              <a:buNone/>
            </a:pPr>
            <a:r>
              <a:rPr lang="ru-RU" altLang="ru-RU" sz="36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ДОО</a:t>
            </a:r>
            <a:r>
              <a:rPr lang="ru-RU" alt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altLang="ru-RU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0213"/>
            <a:ext cx="6586538" cy="340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4075" y="4727575"/>
            <a:ext cx="66960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6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Arial" panose="020B0604020202020204" pitchFamily="34" charset="0"/>
              </a:rPr>
              <a:t>ЗА  ВНИМАНИЕ</a:t>
            </a:r>
          </a:p>
        </p:txBody>
      </p:sp>
      <p:pic>
        <p:nvPicPr>
          <p:cNvPr id="19460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525" y="1509713"/>
            <a:ext cx="2559050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907704" y="620712"/>
            <a:ext cx="6694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>
                <a:latin typeface="Times New Roman" pitchFamily="18" charset="0"/>
                <a:cs typeface="Times New Roman" pitchFamily="18" charset="0"/>
              </a:rPr>
              <a:t>      </a:t>
            </a:r>
            <a:endParaRPr lang="ru-RU" alt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60413" y="749300"/>
            <a:ext cx="7839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900113" y="333375"/>
            <a:ext cx="7775575" cy="545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altLang="ru-RU" sz="32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alt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  «Карусель  детских вопросов»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1 этап – «Придумываем вопросы для взрослых»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altLang="ru-RU" sz="32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altLang="ru-RU" sz="32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altLang="ru-RU" sz="32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2 этап – «Первое интервью»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3 этап – «Свободный микрофон»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alt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D:\фотот коровка дети курсы и конкурс родной уголок\IMG_15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1" y="2132856"/>
            <a:ext cx="2664296" cy="1998222"/>
          </a:xfrm>
          <a:prstGeom prst="rect">
            <a:avLst/>
          </a:prstGeom>
          <a:noFill/>
        </p:spPr>
      </p:pic>
      <p:pic>
        <p:nvPicPr>
          <p:cNvPr id="6147" name="Picture 3" descr="D:\фотот коровка дети курсы и конкурс родной уголок\IMG_15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132856"/>
            <a:ext cx="2699792" cy="20248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Наши социальные партнеры</a:t>
            </a:r>
            <a:endParaRPr lang="ru-RU" sz="36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5678" b="5904"/>
          <a:stretch/>
        </p:blipFill>
        <p:spPr bwMode="auto">
          <a:xfrm>
            <a:off x="899592" y="1628800"/>
            <a:ext cx="309634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99592" y="1700808"/>
            <a:ext cx="24482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Трубчевская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гимназия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photos.wikimapia.org/p/00/05/56/96/89_big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148"/>
          <a:stretch/>
        </p:blipFill>
        <p:spPr bwMode="auto">
          <a:xfrm>
            <a:off x="3023827" y="1404192"/>
            <a:ext cx="3312369" cy="20905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131840" y="255561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МБУДО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Трубчевская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детская школа искусств»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astrotime.ru/info/images/site/cache/6f/3f/6f3f6dca61a488220757bb235d305e7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3505200" cy="26631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436096" y="1844824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музей и планетарий»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://photos.wikimapia.org/p/00/02/65/15/53_big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07541"/>
            <a:ext cx="2925316" cy="230483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043608" y="4725144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МЦК и О»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http://detbiblioteka.ucoz.ru/adres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05956"/>
            <a:ext cx="3456940" cy="2238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4680011" y="5140643"/>
            <a:ext cx="3420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Трубчевская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детская библиотека»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8124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      Наши </a:t>
            </a:r>
            <a:r>
              <a:rPr lang="ru-RU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социальные партнеры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221583"/>
            <a:ext cx="280766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9581" y="2771636"/>
            <a:ext cx="2802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политехнический техникум»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photos.wikimapia.org/p/00/02/86/77/00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988"/>
          <a:stretch/>
        </p:blipFill>
        <p:spPr bwMode="auto">
          <a:xfrm>
            <a:off x="539552" y="1529737"/>
            <a:ext cx="3284771" cy="17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2" y="2060849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профессионально-педагогический колледж»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126876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политехнический техникум»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s://trubchevsk.pro/images/phocagallery/thumbs/phoca_thumb_l_%D0%A1%D0%BF%D0%BE%D1%80%D1%82%D0%BA%D0%BE%D0%BC%D0%BF%D0%BB%D0%B5%D0%BA%D1%8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33"/>
          <a:stretch/>
        </p:blipFill>
        <p:spPr bwMode="auto">
          <a:xfrm>
            <a:off x="6372200" y="1423528"/>
            <a:ext cx="2368098" cy="199562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444208" y="272256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МАУДО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Трубчевская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ДЮСШ»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https://s14.stc.all.kpcdn.net/share/i/12/7345136/inx960x64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" r="5105" b="7179"/>
          <a:stretch/>
        </p:blipFill>
        <p:spPr bwMode="auto">
          <a:xfrm>
            <a:off x="520141" y="3619953"/>
            <a:ext cx="3323591" cy="223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39552" y="4077072"/>
            <a:ext cx="3284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МАУ «ФОК «Вымпел»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http://photos.wikimapia.org/p/00/05/56/98/24_big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48" r="9790"/>
          <a:stretch/>
        </p:blipFill>
        <p:spPr bwMode="auto">
          <a:xfrm>
            <a:off x="5775255" y="3356411"/>
            <a:ext cx="2924175" cy="22936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827429" y="3438490"/>
            <a:ext cx="2849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Трубчевская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муниципальная пожарная охрана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http://itd0.mycdn.me/image?id=848985687332&amp;t=20&amp;plc=WEB&amp;tkn=*z5xejAy0WNqLcxAawssZovWzROU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047"/>
          <a:stretch/>
        </p:blipFill>
        <p:spPr bwMode="auto">
          <a:xfrm>
            <a:off x="2924200" y="3406578"/>
            <a:ext cx="3660651" cy="20770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111482" y="4972526"/>
            <a:ext cx="3404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Трубчевскхлеб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4" descr="http://%D0%BC%D0%BE-%D0%BC%D0%B2%D0%B4-%D1%80%D0%BE%D1%81%D1%81%D0%B8%D0%B8-%D1%82%D1%80%D1%83%D0%B1%D1%87%D0%B5%D0%B2%D1%81%D0%BA%D0%B8%D0%B9.%D1%80%D1%84/userfiles/image/star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6" descr="http://%D0%BC%D0%BE-%D0%BC%D0%B2%D0%B4-%D1%80%D0%BE%D1%81%D1%81%D0%B8%D0%B8-%D1%82%D1%80%D1%83%D0%B1%D1%87%D0%B5%D0%B2%D1%81%D0%BA%D0%B8%D0%B9.%D1%80%D1%84/userfiles/image/star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54968"/>
            <a:ext cx="2946075" cy="165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238654" y="3730877"/>
            <a:ext cx="284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Трубчевская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ГИБДД»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521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         Принципы  взаимодействия с социумом:</a:t>
            </a:r>
            <a:endParaRPr lang="ru-RU" sz="36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340768"/>
            <a:ext cx="7859216" cy="478539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Добровольность  сторон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Уважение  интересов друг  друга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Соблюдение  законов  и  иных  нормативных  актов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Сохранение   имиджа  учреждения  в  обществе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Обязательность исполнения договоренности</a:t>
            </a:r>
            <a:endParaRPr lang="ru-RU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4398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73368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51720" y="404813"/>
            <a:ext cx="66967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МБОУ «</a:t>
            </a:r>
            <a:r>
              <a:rPr lang="ru-RU" altLang="ru-RU" sz="3200" b="1" dirty="0" err="1" smtClean="0">
                <a:solidFill>
                  <a:srgbClr val="00B050"/>
                </a:solidFill>
                <a:latin typeface="Monotype Corsiva" pitchFamily="66" charset="0"/>
              </a:rPr>
              <a:t>Трубчевская</a:t>
            </a:r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 гимназия» </a:t>
            </a:r>
            <a:endParaRPr lang="ru-RU" alt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7180" name="Picture 12" descr="H:\фото политех здоровье\IMG_4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150" y="1261700"/>
            <a:ext cx="3024187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 descr="H:\фото политех здоровье\IMG_44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212850"/>
            <a:ext cx="2906713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 descr="H:\фото политех здоровье\IMG_44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925" y="3690938"/>
            <a:ext cx="3322638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 descr="H:\фото политех здоровье\IMG_44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690938"/>
            <a:ext cx="3490913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 descr="H:\фото политех здоровье\IMG_44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4000" y="2300288"/>
            <a:ext cx="37084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079475" cy="92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9"/>
          <p:cNvSpPr>
            <a:spLocks noChangeArrowheads="1"/>
          </p:cNvSpPr>
          <p:nvPr/>
        </p:nvSpPr>
        <p:spPr bwMode="auto">
          <a:xfrm>
            <a:off x="5732463" y="3821113"/>
            <a:ext cx="3384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 </a:t>
            </a:r>
            <a:endParaRPr lang="ru-RU" altLang="ru-RU" b="1">
              <a:latin typeface="Segoe Print" pitchFamily="2" charset="0"/>
            </a:endParaRPr>
          </a:p>
        </p:txBody>
      </p:sp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1908175" y="333375"/>
            <a:ext cx="59039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 b="1">
                <a:solidFill>
                  <a:srgbClr val="00B050"/>
                </a:solidFill>
                <a:latin typeface="Monotype Corsiva" pitchFamily="66" charset="0"/>
              </a:rPr>
              <a:t>ГБПОУ «Трубчевский политехнический техникум»: </a:t>
            </a:r>
          </a:p>
        </p:txBody>
      </p:sp>
      <p:pic>
        <p:nvPicPr>
          <p:cNvPr id="8199" name="Picture 7" descr="H:\фото политех здоровье\IMG_43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52563"/>
            <a:ext cx="31670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H:\фото политех здоровье\IMG_43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452563"/>
            <a:ext cx="3179762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H:\фото политех здоровье\IMG_43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138" y="4035425"/>
            <a:ext cx="3275012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H:\фото политех здоровье\IMG_43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4100" y="4110038"/>
            <a:ext cx="31750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H:\фото политех здоровье\IMG_43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241550"/>
            <a:ext cx="3240088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171417" cy="100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1691679" y="333375"/>
            <a:ext cx="705703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МБУДО 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«</a:t>
            </a:r>
            <a:r>
              <a:rPr lang="ru-RU" altLang="ru-RU" sz="3200" b="1" dirty="0" err="1">
                <a:solidFill>
                  <a:srgbClr val="00B050"/>
                </a:solidFill>
                <a:latin typeface="Monotype Corsiva" pitchFamily="66" charset="0"/>
              </a:rPr>
              <a:t>Трубчевская</a:t>
            </a:r>
            <a:r>
              <a:rPr lang="ru-RU" altLang="ru-RU" sz="3200" b="1" dirty="0">
                <a:solidFill>
                  <a:srgbClr val="00B050"/>
                </a:solidFill>
                <a:latin typeface="Monotype Corsiva" pitchFamily="66" charset="0"/>
              </a:rPr>
              <a:t> детская школа искусств» </a:t>
            </a:r>
          </a:p>
        </p:txBody>
      </p:sp>
      <p:pic>
        <p:nvPicPr>
          <p:cNvPr id="9219" name="Picture 3" descr="I:\фото дет.сад\муз школа\SAM_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573" y="1400546"/>
            <a:ext cx="3665384" cy="274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img.toprf.net/img/2016-05/06/1hl2ax8gfaxc5frldnwd5aw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3614" y="1410593"/>
            <a:ext cx="3645240" cy="273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toprf.net/img/2017-05/31/32cg4knr2g4h2poh9ldi7u6q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506" t="9861" r="2506" b="49154"/>
          <a:stretch/>
        </p:blipFill>
        <p:spPr bwMode="auto">
          <a:xfrm>
            <a:off x="1764305" y="3212976"/>
            <a:ext cx="4661387" cy="286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3375"/>
            <a:ext cx="1087684" cy="93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</TotalTime>
  <Words>280</Words>
  <Application>Microsoft Office PowerPoint</Application>
  <PresentationFormat>Экран (4:3)</PresentationFormat>
  <Paragraphs>81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Наши социальные партнеры</vt:lpstr>
      <vt:lpstr>         Наши социальные партнеры</vt:lpstr>
      <vt:lpstr>            Принципы  взаимодействия с социумом: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            Формы сотрудничества с социумом:</vt:lpstr>
      <vt:lpstr>      Сюжетно-ролевые игры детей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Алла</cp:lastModifiedBy>
  <cp:revision>215</cp:revision>
  <dcterms:created xsi:type="dcterms:W3CDTF">2011-08-02T23:19:04Z</dcterms:created>
  <dcterms:modified xsi:type="dcterms:W3CDTF">2017-10-12T10:33:57Z</dcterms:modified>
</cp:coreProperties>
</file>