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sldIdLst>
    <p:sldId id="256" r:id="rId2"/>
    <p:sldId id="315" r:id="rId3"/>
    <p:sldId id="335" r:id="rId4"/>
    <p:sldId id="316" r:id="rId5"/>
    <p:sldId id="334" r:id="rId6"/>
    <p:sldId id="281" r:id="rId7"/>
    <p:sldId id="317" r:id="rId8"/>
    <p:sldId id="318" r:id="rId9"/>
    <p:sldId id="282" r:id="rId10"/>
    <p:sldId id="320" r:id="rId11"/>
    <p:sldId id="345" r:id="rId12"/>
    <p:sldId id="337" r:id="rId13"/>
    <p:sldId id="338" r:id="rId14"/>
    <p:sldId id="340" r:id="rId15"/>
    <p:sldId id="341" r:id="rId16"/>
    <p:sldId id="342" r:id="rId17"/>
    <p:sldId id="343" r:id="rId18"/>
    <p:sldId id="344" r:id="rId19"/>
  </p:sldIdLst>
  <p:sldSz cx="9144000" cy="6858000" type="screen4x3"/>
  <p:notesSz cx="6858000" cy="9144000"/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pitchFamily="34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pitchFamily="34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pitchFamily="34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CC"/>
    <a:srgbClr val="000099"/>
    <a:srgbClr val="FFCC00"/>
    <a:srgbClr val="99CCFF"/>
    <a:srgbClr val="FFFF66"/>
    <a:srgbClr val="FFFF00"/>
    <a:srgbClr val="663300"/>
    <a:srgbClr val="00CC00"/>
    <a:srgbClr val="009900"/>
    <a:srgbClr val="66006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vertBarState="maximized">
    <p:restoredLeft sz="12536" autoAdjust="0"/>
    <p:restoredTop sz="97354" autoAdjust="0"/>
  </p:normalViewPr>
  <p:slideViewPr>
    <p:cSldViewPr>
      <p:cViewPr>
        <p:scale>
          <a:sx n="60" d="100"/>
          <a:sy n="60" d="100"/>
        </p:scale>
        <p:origin x="-396" y="-35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 smtClean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19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smtClean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14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19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819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 smtClean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19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smtClean="0">
                <a:latin typeface="Arial" charset="0"/>
              </a:defRPr>
            </a:lvl1pPr>
          </a:lstStyle>
          <a:p>
            <a:pPr>
              <a:defRPr/>
            </a:pPr>
            <a:fld id="{FA2F9060-5581-48CB-A27D-AC7EC9D82DE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A510615-B318-4ED3-8F9C-65228CDE85EA}" type="slidenum">
              <a:rPr lang="en-US">
                <a:latin typeface="Arial" pitchFamily="34" charset="0"/>
              </a:rPr>
              <a:pPr/>
              <a:t>1</a:t>
            </a:fld>
            <a:endParaRPr lang="en-US">
              <a:latin typeface="Arial" pitchFamily="34" charset="0"/>
            </a:endParaRPr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dirty="0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ru-RU" sz="1200" b="1" kern="120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Психологическое сопровождение учащихся.</a:t>
            </a:r>
            <a:endParaRPr lang="ru-RU" sz="1200" kern="1200" dirty="0" smtClean="0">
              <a:solidFill>
                <a:schemeClr val="tx1"/>
              </a:solidFill>
              <a:latin typeface="Arial" charset="0"/>
              <a:ea typeface="+mn-ea"/>
              <a:cs typeface="+mn-cs"/>
            </a:endParaRPr>
          </a:p>
          <a:p>
            <a:r>
              <a:rPr lang="ru-RU" sz="1200" kern="120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Выявление  детей к определенному виду способностей должно начинаться уже в начальной школе на основе наблюдения, изучения психологических особенностей, диагностических измерений. 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 Для получения  информации о способностях данного ребенка используются  следующие методики в начальной школе: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    1.     </a:t>
            </a:r>
            <a:r>
              <a:rPr lang="ru-RU" sz="1200" b="1" i="1" kern="120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«Карта одаренности» </a:t>
            </a:r>
            <a:r>
              <a:rPr lang="ru-RU" sz="1200" b="1" kern="120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Савенков А.И.</a:t>
            </a:r>
            <a:r>
              <a:rPr lang="ru-RU" sz="1200" kern="120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. Методика адресована родителям, ее также могут использовать педагоги. Возрастной диапазон, в котором она может применяться, – от 5 до 10 лет.  С помощью данной методики количественно оценивается степень выраженности у ребенка различных видов одаренности.  Можем  определить, какой вид у него преобладает в настоящее время. Сопоставление всех десяти полученных оценок позволит вам увидеть индивидуальный, свойственный только вашему ребенку «портрет» развития его способностей</a:t>
            </a:r>
          </a:p>
          <a:p>
            <a:r>
              <a:rPr lang="ru-RU" sz="1200" i="1" kern="120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2. «</a:t>
            </a:r>
            <a:r>
              <a:rPr lang="ru-RU" sz="1200" b="1" i="1" kern="120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Карта интересов для младших школьников».</a:t>
            </a:r>
            <a:r>
              <a:rPr lang="ru-RU" sz="1200" kern="120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 Учитель, воспользовавшись представленной методикой, может получить первичную информацию о направленности интересов младших школьников . Это, в свою очередь, даст возможность более объективно судить о способностях и о характере одаренности ребенка.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При изучении направленности интересов младших школьников следует иметь в виду, что теория и практика обучения и воспитания свидетельствуют о том, что интересы у большинства детей данного возраста нечетко дифференцированы и неустойчивы. Но это не может быть причиной отказа от их изучения. Без информации о склонностях и интересах ребенка наши педагогические меры могут быть неадекватны. 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Чтобы полученная информация была объективна, целесообразно провести по данной методике опрос не только детей, но и их родителей. Обследование можно провести коллективно. Инструкции предельно просты и не потребуют больших усилий для изучения. Обработать результаты можно также в течение короткого времени. 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Данная методика, кроме диагностической функции, поможет в решении и коррекционно-педагогических задач. Полученные результаты могут быть очень полезны как опорная схема для дальнейших наблюдений за ребенком. С их помощью легче сделать развитие ребенка всесторонним и гармоничным. Так же  активизирует работу с родителями.  Данные исследования могут подтолкнуть родителей к изучению интересов и склонностей собственных детей, дать им возможность, по крайней мере, задуматься над этой сложной проблемой. Интересным будет также сопоставление ответов детей и их родителей. Это позволит создать более объективную картину направленности интересов ребенка и выявит зоны для коррекционной работы как с детьми, так и с их родителями.</a:t>
            </a:r>
          </a:p>
          <a:p>
            <a:r>
              <a:rPr lang="ru-RU" sz="1200" b="1" kern="120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3. Методика «Палитра интересов»</a:t>
            </a:r>
            <a:endParaRPr lang="ru-RU" sz="1200" kern="1200" dirty="0" smtClean="0">
              <a:solidFill>
                <a:schemeClr val="tx1"/>
              </a:solidFill>
              <a:latin typeface="Arial" charset="0"/>
              <a:ea typeface="+mn-ea"/>
              <a:cs typeface="+mn-cs"/>
            </a:endParaRPr>
          </a:p>
          <a:p>
            <a:r>
              <a:rPr lang="ru-RU" sz="1200" kern="120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Данная методика проводится с учащимися 3-4 классов с целью определить интересы и склонности учащихся на данном этапе обучения.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A2F9060-5581-48CB-A27D-AC7EC9D82DEF}" type="slidenum">
              <a:rPr lang="en-US" smtClean="0"/>
              <a:pPr>
                <a:defRPr/>
              </a:pPr>
              <a:t>17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A2F9060-5581-48CB-A27D-AC7EC9D82DEF}" type="slidenum">
              <a:rPr lang="en-US" smtClean="0"/>
              <a:pPr>
                <a:defRPr/>
              </a:pPr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47500" lnSpcReduction="20000"/>
          </a:bodyPr>
          <a:lstStyle/>
          <a:p>
            <a:r>
              <a:rPr lang="ru-RU" sz="1200" kern="120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 </a:t>
            </a:r>
            <a:r>
              <a:rPr lang="ru-RU" sz="1200" kern="120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Целью трудового воспитания и обучения в школе должно быть привитие любви к труду и уважения к людям труда; ознакомление учащихся с основами современного промышленного и сельскохозяйственного производства, строительства, транспорта, сферы обслуживания; формирование у них в процессе учебы и общественно полезной работы трудовых навыков и умений; побуждение к сознательному выбору профессии и получение первоначальной профессиональной подготовки.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Чтобы осуществить намеченные планы, необходимо повысить эффективность трудового обучения и воспитания, как на уроке, так и во внеклассной деятельности. В начальных классах учащиеся выполняют различные виды работ: аппликации из бумаги, ткани, природных материалов, лепят поделки из пластилина, изготавливают изделия из тонкой проволоки, фольги, древесины. Значительное место занимают техническое моделирование и конструирование, которые призваны расширить знания учащихся об окружающей действительности, машинах, механизмах, их использовании в хозяйстве. Создавая те или другие изделия, дети знакомятся с различными профессиями, людьми труда, что очень важно для профессиональной ориентации.</a:t>
            </a:r>
          </a:p>
          <a:p>
            <a:r>
              <a:rPr lang="ru-RU" sz="1200" i="0" kern="120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В процессе работы младшие школьники создают различные по сложности, но доступные для выполнения конструкции из легкообрабатываемых материалов, пользуясь различными инструментами и приспособлениями. У детей отрабатываются навыки и умения, расширяется политехнический кругозор. Получая от учителя теоретические сведения, учащиеся узнают много новых слов, за счет технической терминологии происходит расширение словарного запаса.</a:t>
            </a:r>
          </a:p>
          <a:p>
            <a:r>
              <a:rPr lang="ru-RU" sz="1200" b="1" i="1" kern="120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lang="ru-RU" sz="1200" b="1" i="0" kern="120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Конструирование и моделирование</a:t>
            </a:r>
            <a:endParaRPr lang="ru-RU" sz="1200" i="1" kern="1200" dirty="0" smtClean="0">
              <a:solidFill>
                <a:schemeClr val="tx1"/>
              </a:solidFill>
              <a:latin typeface="Times New Roman" pitchFamily="18" charset="0"/>
              <a:ea typeface="+mn-ea"/>
              <a:cs typeface="Times New Roman" pitchFamily="18" charset="0"/>
            </a:endParaRPr>
          </a:p>
          <a:p>
            <a:r>
              <a:rPr lang="ru-RU" sz="1200" b="1" kern="120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Выпускник научится:</a:t>
            </a:r>
            <a:endParaRPr lang="ru-RU" sz="1200" kern="1200" dirty="0" smtClean="0">
              <a:solidFill>
                <a:schemeClr val="tx1"/>
              </a:solidFill>
              <a:latin typeface="Times New Roman" pitchFamily="18" charset="0"/>
              <a:ea typeface="+mn-ea"/>
              <a:cs typeface="Times New Roman" pitchFamily="18" charset="0"/>
            </a:endParaRPr>
          </a:p>
          <a:p>
            <a:r>
              <a:rPr lang="ru-RU" sz="1200" kern="120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анализировать устройство изделия: выделять детали, их форму, определять взаимное расположение, виды соединения деталей;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решать простейшие задачи конструктивного характера по изменению вида и способа соединения деталей: на достраивание, придание новых свойств конструкции;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изготавливать несложные конструкции изделий по рисунку, простейшему чертежу или эскизу, образцу и доступным заданным условиям.</a:t>
            </a:r>
          </a:p>
          <a:p>
            <a:r>
              <a:rPr lang="ru-RU" sz="1200" b="1" i="0" kern="120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Выпускник получит возможность научиться:</a:t>
            </a:r>
            <a:endParaRPr lang="ru-RU" sz="1200" i="1" kern="1200" dirty="0" smtClean="0">
              <a:solidFill>
                <a:schemeClr val="tx1"/>
              </a:solidFill>
              <a:latin typeface="Times New Roman" pitchFamily="18" charset="0"/>
              <a:ea typeface="+mn-ea"/>
              <a:cs typeface="Times New Roman" pitchFamily="18" charset="0"/>
            </a:endParaRPr>
          </a:p>
          <a:p>
            <a:r>
              <a:rPr lang="ru-RU" sz="1200" i="0" kern="120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соотносить объёмную конструкцию, основанную на правильных геометрических формах, с изображениями их развёрток;</a:t>
            </a:r>
          </a:p>
          <a:p>
            <a:r>
              <a:rPr lang="ru-RU" sz="1200" i="0" kern="120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создавать мысленный образ конструкции с целью решения определённой конструкторской задачи или передачи определённой </a:t>
            </a:r>
            <a:r>
              <a:rPr lang="ru-RU" sz="1200" i="0" kern="1200" dirty="0" err="1" smtClean="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художественно­эстетической</a:t>
            </a:r>
            <a:r>
              <a:rPr lang="ru-RU" sz="1200" i="0" kern="120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 информации; воплощать этот образ в материале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Если посмотреть и сравнить цели и задачи в каждом классе то, мы видим что</a:t>
            </a:r>
          </a:p>
          <a:p>
            <a:r>
              <a:rPr lang="ru-RU" sz="1200" b="1" kern="120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1 класс</a:t>
            </a:r>
            <a:r>
              <a:rPr lang="ru-RU" sz="1200" kern="120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.</a:t>
            </a:r>
          </a:p>
          <a:p>
            <a:r>
              <a:rPr lang="ru-RU" sz="1200" b="1" kern="120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 Конструирование (7</a:t>
            </a:r>
            <a:r>
              <a:rPr lang="ru-RU" sz="1200" kern="120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ч) Элементарное понятие конструкции. Изделие, деталь изделия. Конструирование и моделирование изделий из природных материалов, из бумаги складыванием, сгибанием, по образцу и рисунку. Неразборные (</a:t>
            </a:r>
            <a:r>
              <a:rPr lang="ru-RU" sz="1200" kern="1200" dirty="0" err="1" smtClean="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однодетальные</a:t>
            </a:r>
            <a:r>
              <a:rPr lang="ru-RU" sz="1200" kern="120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) и разборные (</a:t>
            </a:r>
            <a:r>
              <a:rPr lang="ru-RU" sz="1200" kern="1200" dirty="0" err="1" smtClean="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многодетальные</a:t>
            </a:r>
            <a:r>
              <a:rPr lang="ru-RU" sz="1200" kern="120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) конструкции (аппликации, изделие из текстиля, комбинирование материалов), общее представление. Неподвижное соединение деталей</a:t>
            </a:r>
          </a:p>
          <a:p>
            <a:r>
              <a:rPr lang="ru-RU" sz="1200" b="1" kern="120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2 класс</a:t>
            </a:r>
            <a:endParaRPr lang="ru-RU" sz="1200" kern="1200" dirty="0" smtClean="0">
              <a:solidFill>
                <a:schemeClr val="tx1"/>
              </a:solidFill>
              <a:latin typeface="Times New Roman" pitchFamily="18" charset="0"/>
              <a:ea typeface="+mn-ea"/>
              <a:cs typeface="Times New Roman" pitchFamily="18" charset="0"/>
            </a:endParaRPr>
          </a:p>
          <a:p>
            <a:r>
              <a:rPr lang="ru-RU" sz="1200" b="1" kern="120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Конструирование (8ч.).</a:t>
            </a:r>
            <a:endParaRPr lang="ru-RU" sz="1200" kern="1200" dirty="0" smtClean="0">
              <a:solidFill>
                <a:schemeClr val="tx1"/>
              </a:solidFill>
              <a:latin typeface="Times New Roman" pitchFamily="18" charset="0"/>
              <a:ea typeface="+mn-ea"/>
              <a:cs typeface="Times New Roman" pitchFamily="18" charset="0"/>
            </a:endParaRPr>
          </a:p>
          <a:p>
            <a:r>
              <a:rPr lang="ru-RU" sz="1200" kern="120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Конструирование из  готовых форм  (упаковки). Получение объёмных форм  сгибанием. Подвижное соединение деталей изделия. Способы  сборки разборных конструкций (на болтах и винтах, ниточный механизм). Соответствие материалов, конструкции и внешнего оформления,  назначению изделия.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Макет, модель. Конструирование и  моделирование изделий из разных материалов, транспортных средств по модели, простейшему чертежу или  эскизу. </a:t>
            </a:r>
            <a:r>
              <a:rPr lang="ru-RU" sz="1200" kern="1200" dirty="0" err="1" smtClean="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Биговка</a:t>
            </a:r>
            <a:endParaRPr lang="ru-RU" sz="1200" kern="1200" dirty="0" smtClean="0">
              <a:solidFill>
                <a:schemeClr val="tx1"/>
              </a:solidFill>
              <a:latin typeface="Times New Roman" pitchFamily="18" charset="0"/>
              <a:ea typeface="+mn-ea"/>
              <a:cs typeface="Times New Roman" pitchFamily="18" charset="0"/>
            </a:endParaRPr>
          </a:p>
          <a:p>
            <a:r>
              <a:rPr lang="ru-RU" sz="1200" b="1" kern="120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3 класс</a:t>
            </a:r>
            <a:endParaRPr lang="ru-RU" sz="1200" kern="1200" dirty="0" smtClean="0">
              <a:solidFill>
                <a:schemeClr val="tx1"/>
              </a:solidFill>
              <a:latin typeface="Times New Roman" pitchFamily="18" charset="0"/>
              <a:ea typeface="+mn-ea"/>
              <a:cs typeface="Times New Roman" pitchFamily="18" charset="0"/>
            </a:endParaRPr>
          </a:p>
          <a:p>
            <a:r>
              <a:rPr lang="ru-RU" sz="1200" b="1" kern="120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Конструирование (10 ч).</a:t>
            </a:r>
            <a:endParaRPr lang="ru-RU" sz="1200" kern="1200" dirty="0" smtClean="0">
              <a:solidFill>
                <a:schemeClr val="tx1"/>
              </a:solidFill>
              <a:latin typeface="Times New Roman" pitchFamily="18" charset="0"/>
              <a:ea typeface="+mn-ea"/>
              <a:cs typeface="Times New Roman" pitchFamily="18" charset="0"/>
            </a:endParaRPr>
          </a:p>
          <a:p>
            <a:r>
              <a:rPr lang="ru-RU" sz="1200" kern="120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Полезность, прочность и эстетичность как общие требования к различным конструкциям. Связь назначения изделия и его конструктивных особенностей: формы, способов соединения, соединительных материалов. Изготовление и конструирование из объёмных геометрических фигур (пирамида, конус, призма). Конструирование и моделирование изделий из разных материалов по заданным  декоративно-художественным условиям. Рицовка</a:t>
            </a:r>
          </a:p>
          <a:p>
            <a:r>
              <a:rPr lang="ru-RU" sz="1200" b="1" kern="120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4 класс</a:t>
            </a:r>
            <a:endParaRPr lang="ru-RU" sz="1200" kern="1200" dirty="0" smtClean="0">
              <a:solidFill>
                <a:schemeClr val="tx1"/>
              </a:solidFill>
              <a:latin typeface="Times New Roman" pitchFamily="18" charset="0"/>
              <a:ea typeface="+mn-ea"/>
              <a:cs typeface="Times New Roman" pitchFamily="18" charset="0"/>
            </a:endParaRPr>
          </a:p>
          <a:p>
            <a:r>
              <a:rPr lang="ru-RU" sz="1200" b="1" kern="120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Конструирование (12 ч).</a:t>
            </a:r>
            <a:endParaRPr lang="ru-RU" sz="1200" kern="1200" dirty="0" smtClean="0">
              <a:solidFill>
                <a:schemeClr val="tx1"/>
              </a:solidFill>
              <a:latin typeface="Times New Roman" pitchFamily="18" charset="0"/>
              <a:ea typeface="+mn-ea"/>
              <a:cs typeface="Times New Roman" pitchFamily="18" charset="0"/>
            </a:endParaRPr>
          </a:p>
          <a:p>
            <a:r>
              <a:rPr lang="ru-RU" sz="1200" kern="120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Конструирование и моделирование изделий из разных материалов по заданным конструкторско-технологическим и художественным условиям.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A2F9060-5581-48CB-A27D-AC7EC9D82DEF}" type="slidenum">
              <a:rPr lang="en-US" smtClean="0"/>
              <a:pPr>
                <a:defRPr/>
              </a:pPr>
              <a:t>9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kern="120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Программа «</a:t>
            </a:r>
            <a:r>
              <a:rPr lang="ru-RU" sz="1200" kern="1200" dirty="0" err="1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Легоконструирование</a:t>
            </a:r>
            <a:r>
              <a:rPr lang="ru-RU" sz="1200" kern="120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» предусматривает развитие способностей детей к наглядному моделированию. Конструирование представляет собой процесс разработки конструкции (продукта деятельности) с использованием определенным образом стандартных и изобретенных элементов.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В работе ребята научатся полезным навыкам инженерной и исследовательской работы. Смогут сами ставить эксперименты и опыты, предлагать свои варианты решений и проверять их эффективность. Обсуждать и совместно выполнять поставленные задачи, проявляя социальную активность, что пригодится им в дальнейшей жизни. Конструктор </a:t>
            </a:r>
            <a:r>
              <a:rPr lang="ru-RU" sz="1200" kern="1200" dirty="0" err="1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Лего</a:t>
            </a:r>
            <a:r>
              <a:rPr lang="ru-RU" sz="1200" kern="120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 предоставляет прекрасную возможность учиться ребенку на собственном опыте. Такие знания вызывают у детей желание двигаться по пути открытий и исследований, а любой признанный и оценочный успех добавляет уверенности в себе. Проходит особенно успешного, когда ребенок вовлечен в процесс создания значимого осмысленного продукта, который представляет для него интерес. Важно, что при этом ребенок сам строит свои знания, а взрослый лишь консультирует его.</a:t>
            </a:r>
          </a:p>
          <a:p>
            <a:endParaRPr lang="ru-RU" sz="1200" kern="1200" dirty="0" smtClean="0">
              <a:solidFill>
                <a:schemeClr val="tx1"/>
              </a:solidFill>
              <a:latin typeface="Arial" charset="0"/>
              <a:ea typeface="+mn-ea"/>
              <a:cs typeface="+mn-cs"/>
            </a:endParaRP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A2F9060-5581-48CB-A27D-AC7EC9D82DEF}" type="slidenum">
              <a:rPr lang="en-US" smtClean="0"/>
              <a:pPr>
                <a:defRPr/>
              </a:pPr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>
              <a:defRPr/>
            </a:pPr>
            <a:r>
              <a:rPr lang="ru-RU" dirty="0" smtClean="0"/>
              <a:t>Робототехника в школе – это отличный способ для подготовки детей к современной жизни, наполненной высокими технологиями. Это необходимо, так как наша жизнь просто изобилует различной высокотехнологичной техникой. Ее знание открывает перед подрастающим поколением массу возможностей и сделает дальнейшее развитие технологий более быстрым. Робототехнические конструкторы способны активно развивать детей во всех направлениях связанных робототехникой – мышление, логика, алгоритмические и вычислительные способности, а также исследовательские навыки и, самое главное, техническую грамотность. Робототехника дополняет пройденный материал на уроках технологии, физики и математики. </a:t>
            </a:r>
          </a:p>
          <a:p>
            <a:pPr>
              <a:defRPr/>
            </a:pPr>
            <a:r>
              <a:rPr lang="ru-RU" dirty="0" smtClean="0"/>
              <a:t>На уроках информатики в старших классах изучается раздел «Управление и алгоритмы». Обучающиеся знакомятся с алгоритмами и исполнителями. Гимназисты, собирая роботов, учатся составлять для них программы. На итоговые занятия приглашаются младшие школьники. Старшеклассники с удовольствием демонстрируют ребятам возможности роботов, показывают как собираются и программируются такие роботы. Вместе ребята заставляют роботов выполнять разные действия.</a:t>
            </a:r>
          </a:p>
          <a:p>
            <a:pPr>
              <a:defRPr/>
            </a:pPr>
            <a:r>
              <a:rPr lang="ru-RU" dirty="0" smtClean="0"/>
              <a:t>При введении в школьную программу курсов робототехники в учебном процессе мы сталкиваемся с двумя главными проблемами:</a:t>
            </a:r>
          </a:p>
          <a:p>
            <a:pPr marL="228600" indent="-228600">
              <a:buFont typeface="+mj-lt"/>
              <a:buAutoNum type="arabicPeriod"/>
              <a:defRPr/>
            </a:pPr>
            <a:r>
              <a:rPr lang="ru-RU" dirty="0" smtClean="0"/>
              <a:t>Высокая стоимость одной единицы робототехнического конструктора. При этом стоит отметить, что в подавляющем большинстве случаев используются иностранные разработки.</a:t>
            </a:r>
          </a:p>
          <a:p>
            <a:pPr marL="228600" indent="-228600">
              <a:buFont typeface="+mj-lt"/>
              <a:buAutoNum type="arabicPeriod"/>
              <a:defRPr/>
            </a:pPr>
            <a:r>
              <a:rPr lang="ru-RU" dirty="0" smtClean="0"/>
              <a:t>Недостаточный уровень методических материалов.</a:t>
            </a:r>
          </a:p>
          <a:p>
            <a:pPr marL="228600" indent="-228600">
              <a:buFont typeface="+mj-lt"/>
              <a:buAutoNum type="arabicPeriod"/>
              <a:defRPr/>
            </a:pPr>
            <a:endParaRPr lang="ru-RU" dirty="0" smtClean="0"/>
          </a:p>
          <a:p>
            <a:pPr>
              <a:defRPr/>
            </a:pPr>
            <a:endParaRPr lang="ru-RU" dirty="0"/>
          </a:p>
        </p:txBody>
      </p:sp>
      <p:sp>
        <p:nvSpPr>
          <p:cNvPr id="46084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797BEE0-A76A-404D-963E-9D4F4D1D8301}" type="slidenum">
              <a:rPr lang="en-US" smtClean="0"/>
              <a:pPr/>
              <a:t>11</a:t>
            </a:fld>
            <a:endParaRPr lang="en-US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A2F9060-5581-48CB-A27D-AC7EC9D82DEF}" type="slidenum">
              <a:rPr lang="en-US" smtClean="0"/>
              <a:pPr>
                <a:defRPr/>
              </a:pPr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Ещё одной возможностью получить максимум информации и сформировать представление о профессии у школьников является посещение факультетов технической направленности ВУЗов и </a:t>
            </a:r>
            <a:r>
              <a:rPr lang="ru-RU" sz="1200" kern="1200" dirty="0" err="1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ССУЗов</a:t>
            </a:r>
            <a:r>
              <a:rPr lang="ru-RU" sz="1200" kern="120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 области: </a:t>
            </a:r>
            <a:r>
              <a:rPr lang="ru-RU" sz="1200" kern="1200" dirty="0" err="1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Навлинского</a:t>
            </a:r>
            <a:r>
              <a:rPr lang="ru-RU" sz="1200" kern="120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 филиала </a:t>
            </a:r>
            <a:r>
              <a:rPr lang="ru-RU" sz="1200" kern="1200" dirty="0" err="1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Комаричского</a:t>
            </a:r>
            <a:r>
              <a:rPr lang="ru-RU" sz="1200" kern="120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 механико-технологического техникума,  Брянского государственного технического университета (БГТУ), Брянского государственного инженерно-технологического университета. </a:t>
            </a:r>
            <a:r>
              <a:rPr lang="ru-RU" sz="1200" b="1" kern="120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«</a:t>
            </a:r>
            <a:endParaRPr lang="ru-RU" sz="1200" kern="1200" smtClean="0">
              <a:solidFill>
                <a:schemeClr val="tx1"/>
              </a:solidFill>
              <a:latin typeface="Arial" charset="0"/>
              <a:ea typeface="+mn-ea"/>
              <a:cs typeface="+mn-cs"/>
            </a:endParaRP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A2F9060-5581-48CB-A27D-AC7EC9D82DEF}" type="slidenum">
              <a:rPr lang="en-US" smtClean="0"/>
              <a:pPr>
                <a:defRPr/>
              </a:pPr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В школе раннего развития ведётся</a:t>
            </a:r>
            <a:r>
              <a:rPr lang="ru-RU" baseline="0" dirty="0" smtClean="0"/>
              <a:t> интегрированный курс «Математика и  конструирование»</a:t>
            </a:r>
          </a:p>
          <a:p>
            <a:endParaRPr lang="ru-RU" baseline="0" dirty="0" smtClean="0"/>
          </a:p>
          <a:p>
            <a:r>
              <a:rPr lang="ru-RU" baseline="0" dirty="0" smtClean="0"/>
              <a:t>Основными задачами данного курса являются:</a:t>
            </a:r>
          </a:p>
          <a:p>
            <a:r>
              <a:rPr lang="ru-RU" baseline="0" dirty="0" smtClean="0"/>
              <a:t>1.Обучение дошкольника доступным ему видам моделирования и формирование на этой основе начальных математических представлений.</a:t>
            </a:r>
          </a:p>
          <a:p>
            <a:r>
              <a:rPr lang="ru-RU" baseline="0" dirty="0" smtClean="0"/>
              <a:t>2.Формирование общих приёмов умственной деятельности.</a:t>
            </a:r>
          </a:p>
          <a:p>
            <a:r>
              <a:rPr lang="ru-RU" baseline="0" dirty="0" smtClean="0"/>
              <a:t>3.Формирование и развитие пространственного мышления.</a:t>
            </a:r>
          </a:p>
          <a:p>
            <a:r>
              <a:rPr lang="ru-RU" baseline="0" dirty="0" smtClean="0"/>
              <a:t>4. Формирование конструктивных умений и развитие на этой основе конструктивного мышления.</a:t>
            </a:r>
          </a:p>
          <a:p>
            <a:r>
              <a:rPr lang="ru-RU" baseline="0" dirty="0" smtClean="0"/>
              <a:t>5.Формированиепростейших графических умений и навыков.</a:t>
            </a:r>
          </a:p>
          <a:p>
            <a:r>
              <a:rPr lang="ru-RU" baseline="0" dirty="0" smtClean="0"/>
              <a:t>6.Подготовка к изучению математики в начальной школе.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A2F9060-5581-48CB-A27D-AC7EC9D82DEF}" type="slidenum">
              <a:rPr lang="en-US" smtClean="0"/>
              <a:pPr>
                <a:defRPr/>
              </a:pPr>
              <a:t>14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81648410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Сохраняя преемственность между детским садом и школой «LEGO» конструкторы используются</a:t>
            </a:r>
            <a:r>
              <a:rPr lang="ru-RU" sz="1200" b="0" i="0" kern="1200" baseline="0" dirty="0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 на занятиях в школе будущего первоклассника.</a:t>
            </a:r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 Так на занятиях познавательного характера, в частности, по формированию элементарных математических представлений конструктор используется с целью развития и закрепления навыков прямого и обратного счета, сравнения чисел, знания состава числа, геометрических фигур, умения ориентироваться на плоскости через игры: «Найди недостающую фигуру», «Башенки», «Разноцветные дорожки», «Продолжи числовой ряд» и др. На занятиях по ознакомлению с окружающим миром «LEGO» используется в экспериментальной деятельности как материал, из которого он сделан, в этом случае детям предлагаются игры: «Из чего сделано?», «Найди такой же», «Чем похожи и чем отличаются», «Расскажи о свойствах предмета».</a:t>
            </a:r>
          </a:p>
          <a:p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Немаловажную роль «LEGO» конструкторы играют в речевом развитии дошкольников. С помощью конструктора можно отрабатывать грамматические конструкции: </a:t>
            </a:r>
            <a:r>
              <a:rPr lang="ru-RU" sz="1200" b="0" i="0" kern="1200" dirty="0" err="1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слоги,слова</a:t>
            </a:r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, предложения,</a:t>
            </a:r>
            <a:r>
              <a:rPr lang="ru-RU" sz="1200" b="0" i="0" kern="1200" baseline="0" dirty="0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 текст</a:t>
            </a:r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. При создании построек по определенной сюжетной линии дети учатся правильно соотносить «право – лево», «сзади – спереди», «под – над» таким образом, формируется понимание пространственных отношений. Манипулируя деталями, ребенок, превращая их, то в одну, то в другую букву, запоминает ее образец. Конструирование фигур животных помогает детям научиться выделять части целого и отработке падежных окончаний, развивает понимание образования сложных слов.</a:t>
            </a:r>
          </a:p>
          <a:p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Пересказ рассказа не по сюжетной картинке, а по объемному образу декораций из конструктора, помогает ребенку лучше осознать сюжет, что делает пересказ более развернутым и логичным.</a:t>
            </a:r>
            <a:r>
              <a:rPr lang="ru-RU" sz="1200" b="0" i="0" kern="1200" baseline="0" dirty="0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 Эту же работу учителя продолжают и на уроках в учебном процессе.</a:t>
            </a:r>
            <a:endParaRPr lang="ru-RU" sz="1200" b="0" i="0" kern="1200" dirty="0" smtClean="0">
              <a:solidFill>
                <a:schemeClr val="tx1"/>
              </a:solidFill>
              <a:effectLst/>
              <a:latin typeface="Arial" charset="0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A2F9060-5581-48CB-A27D-AC7EC9D82DEF}" type="slidenum">
              <a:rPr lang="en-US" smtClean="0"/>
              <a:pPr>
                <a:defRPr/>
              </a:pPr>
              <a:t>15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5237038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990600" y="5334000"/>
            <a:ext cx="7772400" cy="704850"/>
          </a:xfrm>
        </p:spPr>
        <p:txBody>
          <a:bodyPr/>
          <a:lstStyle>
            <a:lvl1pPr algn="r"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990600" y="5867400"/>
            <a:ext cx="7772400" cy="533400"/>
          </a:xfrm>
        </p:spPr>
        <p:txBody>
          <a:bodyPr/>
          <a:lstStyle>
            <a:lvl1pPr marL="0" indent="0" algn="r">
              <a:buFontTx/>
              <a:buNone/>
              <a:defRPr sz="2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400800" y="1417638"/>
            <a:ext cx="1828800" cy="521176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914400" y="1417638"/>
            <a:ext cx="5334000" cy="521176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914400" y="2438400"/>
            <a:ext cx="3581400" cy="4191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2438400"/>
            <a:ext cx="3581400" cy="4191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1417638"/>
            <a:ext cx="7315200" cy="71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2438400"/>
            <a:ext cx="7315200" cy="419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icrosoft Sans Serif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icrosoft Sans Serif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icrosoft Sans Serif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icrosoft Sans Serif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icrosoft Sans Serif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icrosoft Sans Serif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icrosoft Sans Serif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icrosoft Sans Serif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4" Type="http://schemas.openxmlformats.org/officeDocument/2006/relationships/image" Target="../media/image2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25.jpeg"/><Relationship Id="rId4" Type="http://schemas.openxmlformats.org/officeDocument/2006/relationships/image" Target="../media/image28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3" name="Rectangle 5"/>
          <p:cNvSpPr>
            <a:spLocks noGrp="1" noChangeArrowheads="1"/>
          </p:cNvSpPr>
          <p:nvPr>
            <p:ph type="ctrTitle"/>
          </p:nvPr>
        </p:nvSpPr>
        <p:spPr>
          <a:xfrm>
            <a:off x="4772025" y="0"/>
            <a:ext cx="4371975" cy="5410200"/>
          </a:xfrm>
          <a:solidFill>
            <a:schemeClr val="accent1">
              <a:lumMod val="60000"/>
              <a:lumOff val="40000"/>
              <a:alpha val="31000"/>
            </a:schemeClr>
          </a:solidFill>
          <a:effectLst>
            <a:outerShdw dist="17961" dir="2700000" algn="ctr" rotWithShape="0">
              <a:schemeClr val="bg1"/>
            </a:outerShdw>
          </a:effectLst>
        </p:spPr>
        <p:txBody>
          <a:bodyPr/>
          <a:lstStyle/>
          <a:p>
            <a:pPr algn="ctr" eaLnBrk="1" hangingPunct="1">
              <a:defRPr/>
            </a:pPr>
            <a:r>
              <a:rPr lang="ru-RU" sz="3200" b="1" dirty="0" smtClean="0">
                <a:solidFill>
                  <a:srgbClr val="4D4D4D"/>
                </a:solidFill>
              </a:rPr>
              <a:t>Управленческий и организационно-методический аспект реализации модели преемственности дошкольного и начального уровней образования: практико-ориентированное образование </a:t>
            </a:r>
            <a:endParaRPr lang="ru-RU" sz="3200" b="1" dirty="0" smtClean="0">
              <a:solidFill>
                <a:srgbClr val="4D4D4D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838200" y="-152400"/>
            <a:ext cx="7315200" cy="715962"/>
          </a:xfrm>
        </p:spPr>
        <p:txBody>
          <a:bodyPr/>
          <a:lstStyle/>
          <a:p>
            <a:r>
              <a:rPr lang="ru-RU" sz="3200" dirty="0" smtClean="0">
                <a:solidFill>
                  <a:srgbClr val="000099"/>
                </a:solidFill>
              </a:rPr>
              <a:t>Внеурочная деятельность. </a:t>
            </a:r>
            <a:endParaRPr lang="ru-RU" sz="3200" dirty="0">
              <a:solidFill>
                <a:srgbClr val="000099"/>
              </a:solidFill>
            </a:endParaRPr>
          </a:p>
        </p:txBody>
      </p:sp>
      <p:pic>
        <p:nvPicPr>
          <p:cNvPr id="6" name="Рисунок 5" descr="DSCN910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57200" y="1531200"/>
            <a:ext cx="3546400" cy="2659800"/>
          </a:xfrm>
          <a:prstGeom prst="rect">
            <a:avLst/>
          </a:prstGeom>
        </p:spPr>
      </p:pic>
      <p:pic>
        <p:nvPicPr>
          <p:cNvPr id="7" name="Рисунок 6" descr="DSCN9110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105400" y="1531200"/>
            <a:ext cx="3546400" cy="2659800"/>
          </a:xfrm>
          <a:prstGeom prst="rect">
            <a:avLst/>
          </a:prstGeom>
        </p:spPr>
      </p:pic>
      <p:pic>
        <p:nvPicPr>
          <p:cNvPr id="8" name="Рисунок 7" descr="DSCN9111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57200" y="4198200"/>
            <a:ext cx="3546400" cy="2659800"/>
          </a:xfrm>
          <a:prstGeom prst="rect">
            <a:avLst/>
          </a:prstGeom>
        </p:spPr>
      </p:pic>
      <p:pic>
        <p:nvPicPr>
          <p:cNvPr id="9" name="Рисунок 8" descr="DSCN9112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105400" y="4198200"/>
            <a:ext cx="3546400" cy="26598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2819400" y="3893400"/>
            <a:ext cx="3552446" cy="830997"/>
          </a:xfrm>
          <a:prstGeom prst="rect">
            <a:avLst/>
          </a:prstGeom>
          <a:solidFill>
            <a:srgbClr val="0070C0"/>
          </a:solidFill>
        </p:spPr>
        <p:txBody>
          <a:bodyPr wrap="none">
            <a:spAutoFit/>
          </a:bodyPr>
          <a:lstStyle/>
          <a:p>
            <a:r>
              <a:rPr lang="ru-RU" b="1" dirty="0" err="1" smtClean="0">
                <a:latin typeface="Arial" charset="0"/>
              </a:rPr>
              <a:t>Легоконструирование</a:t>
            </a:r>
            <a:endParaRPr lang="ru-RU" b="1" dirty="0" smtClean="0">
              <a:latin typeface="Arial" charset="0"/>
            </a:endParaRPr>
          </a:p>
          <a:p>
            <a:r>
              <a:rPr lang="ru-RU" b="1" dirty="0" smtClean="0">
                <a:latin typeface="Arial" charset="0"/>
              </a:rPr>
              <a:t>1 класс</a:t>
            </a:r>
            <a:endParaRPr lang="ru-RU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228600" y="381000"/>
            <a:ext cx="82296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2"/>
                </a:solidFill>
              </a:rPr>
              <a:t>Обеспечение преемственности в содержании деятельности по техническому моделированию и конструированию в детском саду и начальных классах</a:t>
            </a:r>
            <a:endParaRPr lang="ru-RU" dirty="0">
              <a:solidFill>
                <a:schemeClr val="bg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Заголовок 2"/>
          <p:cNvSpPr>
            <a:spLocks noGrp="1"/>
          </p:cNvSpPr>
          <p:nvPr>
            <p:ph type="title"/>
          </p:nvPr>
        </p:nvSpPr>
        <p:spPr>
          <a:xfrm>
            <a:off x="914400" y="198438"/>
            <a:ext cx="7315200" cy="715962"/>
          </a:xfrm>
        </p:spPr>
        <p:txBody>
          <a:bodyPr/>
          <a:lstStyle/>
          <a:p>
            <a:r>
              <a:rPr lang="ru-RU" sz="3200" dirty="0" smtClean="0">
                <a:solidFill>
                  <a:srgbClr val="000099"/>
                </a:solidFill>
              </a:rPr>
              <a:t>Элементы робототехники в системе современного урока</a:t>
            </a:r>
          </a:p>
        </p:txBody>
      </p:sp>
      <p:pic>
        <p:nvPicPr>
          <p:cNvPr id="16388" name="Рисунок 6" descr="DSC_0266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1000" y="2819400"/>
            <a:ext cx="4191000" cy="314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9" name="Рисунок 7" descr="DSC_0267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876800" y="2819400"/>
            <a:ext cx="4164740" cy="312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90" name="TextBox 9"/>
          <p:cNvSpPr txBox="1">
            <a:spLocks noChangeArrowheads="1"/>
          </p:cNvSpPr>
          <p:nvPr/>
        </p:nvSpPr>
        <p:spPr bwMode="auto">
          <a:xfrm>
            <a:off x="2895600" y="6396038"/>
            <a:ext cx="3657600" cy="461962"/>
          </a:xfrm>
          <a:prstGeom prst="rect">
            <a:avLst/>
          </a:prstGeom>
          <a:solidFill>
            <a:srgbClr val="0070C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>
                <a:solidFill>
                  <a:schemeClr val="bg1"/>
                </a:solidFill>
              </a:rPr>
              <a:t>Робототехника</a:t>
            </a:r>
          </a:p>
        </p:txBody>
      </p:sp>
      <p:pic>
        <p:nvPicPr>
          <p:cNvPr id="16387" name="Содержимое 4" descr="DSC_0233.JPG"/>
          <p:cNvPicPr>
            <a:picLocks noGrp="1" noChangeAspect="1"/>
          </p:cNvPicPr>
          <p:nvPr>
            <p:ph idx="1"/>
          </p:nvPr>
        </p:nvPicPr>
        <p:blipFill>
          <a:blip r:embed="rId5" cstate="print"/>
          <a:srcRect/>
          <a:stretch>
            <a:fillRect/>
          </a:stretch>
        </p:blipFill>
        <p:spPr>
          <a:xfrm>
            <a:off x="0" y="1447800"/>
            <a:ext cx="2514600" cy="1885950"/>
          </a:xfrm>
        </p:spPr>
      </p:pic>
      <p:sp>
        <p:nvSpPr>
          <p:cNvPr id="8" name="TextBox 7"/>
          <p:cNvSpPr txBox="1"/>
          <p:nvPr/>
        </p:nvSpPr>
        <p:spPr>
          <a:xfrm>
            <a:off x="2590800" y="990600"/>
            <a:ext cx="6172200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schemeClr val="bg2"/>
                </a:solidFill>
              </a:rPr>
              <a:t>В старших классах при изучении раздела «Алгоритмизация и программирование» на обобщающий урок приглашаются обучающиеся начальных классов, где старшеклассники демонстрируют возможности робототехники.</a:t>
            </a:r>
            <a:endParaRPr lang="ru-RU" sz="2000" dirty="0">
              <a:solidFill>
                <a:schemeClr val="bg2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28600" y="122238"/>
            <a:ext cx="8229600" cy="715962"/>
          </a:xfrm>
        </p:spPr>
        <p:txBody>
          <a:bodyPr/>
          <a:lstStyle/>
          <a:p>
            <a:r>
              <a:rPr lang="ru-RU" sz="3200" dirty="0" smtClean="0">
                <a:solidFill>
                  <a:srgbClr val="000099"/>
                </a:solidFill>
              </a:rPr>
              <a:t>Внеурочная деятельность. </a:t>
            </a:r>
            <a:br>
              <a:rPr lang="ru-RU" sz="3200" dirty="0" smtClean="0">
                <a:solidFill>
                  <a:srgbClr val="000099"/>
                </a:solidFill>
              </a:rPr>
            </a:br>
            <a:r>
              <a:rPr lang="ru-RU" sz="2800" u="sng" dirty="0" smtClean="0">
                <a:solidFill>
                  <a:srgbClr val="000099"/>
                </a:solidFill>
              </a:rPr>
              <a:t>Кружок «Конструирование» 1-4 классы</a:t>
            </a:r>
            <a:endParaRPr lang="ru-RU" sz="3200" u="sng" dirty="0">
              <a:solidFill>
                <a:srgbClr val="000099"/>
              </a:solidFill>
            </a:endParaRPr>
          </a:p>
        </p:txBody>
      </p:sp>
      <p:pic>
        <p:nvPicPr>
          <p:cNvPr id="5" name="Содержимое 4" descr="DSC_0233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0" y="1295400"/>
            <a:ext cx="3843340" cy="2562226"/>
          </a:xfrm>
        </p:spPr>
      </p:pic>
      <p:pic>
        <p:nvPicPr>
          <p:cNvPr id="7" name="Рисунок 6" descr="DSC_0266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5400000">
            <a:off x="1733550" y="4057650"/>
            <a:ext cx="3314700" cy="2209800"/>
          </a:xfrm>
          <a:prstGeom prst="rect">
            <a:avLst/>
          </a:prstGeom>
        </p:spPr>
      </p:pic>
      <p:pic>
        <p:nvPicPr>
          <p:cNvPr id="12" name="Рисунок 11" descr="IMG_2324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724400" y="3962400"/>
            <a:ext cx="4229100" cy="2819400"/>
          </a:xfrm>
          <a:prstGeom prst="rect">
            <a:avLst/>
          </a:prstGeom>
        </p:spPr>
      </p:pic>
      <p:pic>
        <p:nvPicPr>
          <p:cNvPr id="13" name="Рисунок 12" descr="IMG_2303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838700" y="1066800"/>
            <a:ext cx="4229100" cy="2819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52400" y="274638"/>
            <a:ext cx="8534400" cy="487362"/>
          </a:xfrm>
        </p:spPr>
        <p:txBody>
          <a:bodyPr/>
          <a:lstStyle/>
          <a:p>
            <a:r>
              <a:rPr lang="ru-RU" sz="2400" dirty="0" smtClean="0">
                <a:solidFill>
                  <a:srgbClr val="000099"/>
                </a:solidFill>
              </a:rPr>
              <a:t>Сетевое взаимодействие. </a:t>
            </a:r>
            <a:r>
              <a:rPr lang="ru-RU" sz="2400" dirty="0" smtClean="0">
                <a:solidFill>
                  <a:srgbClr val="000099"/>
                </a:solidFill>
              </a:rPr>
              <a:t>Ранняя </a:t>
            </a:r>
            <a:r>
              <a:rPr lang="ru-RU" sz="2400" dirty="0" smtClean="0">
                <a:solidFill>
                  <a:srgbClr val="000099"/>
                </a:solidFill>
              </a:rPr>
              <a:t>профориентация </a:t>
            </a:r>
            <a:r>
              <a:rPr lang="ru-RU" sz="2400" dirty="0" smtClean="0">
                <a:solidFill>
                  <a:srgbClr val="000099"/>
                </a:solidFill>
              </a:rPr>
              <a:t>детей. </a:t>
            </a:r>
            <a:br>
              <a:rPr lang="ru-RU" sz="2400" dirty="0" smtClean="0">
                <a:solidFill>
                  <a:srgbClr val="000099"/>
                </a:solidFill>
              </a:rPr>
            </a:br>
            <a:r>
              <a:rPr lang="ru-RU" sz="2400" dirty="0" smtClean="0">
                <a:solidFill>
                  <a:srgbClr val="000099"/>
                </a:solidFill>
              </a:rPr>
              <a:t>Экскурсии на производство.</a:t>
            </a:r>
            <a:endParaRPr lang="ru-RU" sz="2400" dirty="0" smtClean="0">
              <a:solidFill>
                <a:srgbClr val="000099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04800" y="3505200"/>
            <a:ext cx="434340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solidFill>
                  <a:srgbClr val="002060"/>
                </a:solidFill>
              </a:rPr>
              <a:t>Посещение </a:t>
            </a:r>
            <a:r>
              <a:rPr lang="ru-RU" sz="1400" dirty="0" err="1" smtClean="0">
                <a:solidFill>
                  <a:srgbClr val="002060"/>
                </a:solidFill>
              </a:rPr>
              <a:t>Навлинского</a:t>
            </a:r>
            <a:r>
              <a:rPr lang="ru-RU" sz="1400" dirty="0" smtClean="0">
                <a:solidFill>
                  <a:srgbClr val="002060"/>
                </a:solidFill>
              </a:rPr>
              <a:t> филиала </a:t>
            </a:r>
            <a:r>
              <a:rPr lang="ru-RU" sz="1400" dirty="0" err="1" smtClean="0">
                <a:solidFill>
                  <a:srgbClr val="002060"/>
                </a:solidFill>
              </a:rPr>
              <a:t>Комарического</a:t>
            </a:r>
            <a:r>
              <a:rPr lang="ru-RU" sz="1400" dirty="0" smtClean="0">
                <a:solidFill>
                  <a:srgbClr val="002060"/>
                </a:solidFill>
              </a:rPr>
              <a:t> </a:t>
            </a:r>
            <a:br>
              <a:rPr lang="ru-RU" sz="1400" dirty="0" smtClean="0">
                <a:solidFill>
                  <a:srgbClr val="002060"/>
                </a:solidFill>
              </a:rPr>
            </a:br>
            <a:r>
              <a:rPr lang="ru-RU" sz="1400" dirty="0" smtClean="0">
                <a:solidFill>
                  <a:srgbClr val="002060"/>
                </a:solidFill>
              </a:rPr>
              <a:t>механико-технологического техникума </a:t>
            </a:r>
            <a:endParaRPr lang="ru-RU" sz="1100" dirty="0">
              <a:solidFill>
                <a:srgbClr val="002060"/>
              </a:solidFill>
            </a:endParaRPr>
          </a:p>
        </p:txBody>
      </p:sp>
      <p:pic>
        <p:nvPicPr>
          <p:cNvPr id="3074" name="Picture 2" descr="C:\Users\USER\Desktop\опыт работ\Цыбина 2 б в кмтт\o1ZVvM9Ain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38200" y="1066800"/>
            <a:ext cx="3255722" cy="243840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4648200" y="3581400"/>
            <a:ext cx="424266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solidFill>
                  <a:srgbClr val="002060"/>
                </a:solidFill>
              </a:rPr>
              <a:t>Экскурсия на предприятие ООО «Натали»</a:t>
            </a:r>
            <a:endParaRPr lang="ru-RU" sz="1400" dirty="0">
              <a:solidFill>
                <a:srgbClr val="002060"/>
              </a:solidFill>
            </a:endParaRPr>
          </a:p>
        </p:txBody>
      </p:sp>
      <p:pic>
        <p:nvPicPr>
          <p:cNvPr id="8" name="Picture 2" descr="C:\Users\Ольга\Desktop\фото Конструкторы\Attachments_nataliafilipp@yandex.ru_2017-09-14_14-54-25\DSC_041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81600" y="1066800"/>
            <a:ext cx="3541762" cy="2354838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2819400" y="6248400"/>
            <a:ext cx="390401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solidFill>
                  <a:srgbClr val="002060"/>
                </a:solidFill>
              </a:rPr>
              <a:t>Экскурсия на АПХ «Добронравов АГРО»</a:t>
            </a:r>
            <a:endParaRPr lang="ru-RU" sz="1400" dirty="0">
              <a:solidFill>
                <a:srgbClr val="002060"/>
              </a:solidFill>
            </a:endParaRPr>
          </a:p>
        </p:txBody>
      </p:sp>
      <p:pic>
        <p:nvPicPr>
          <p:cNvPr id="10" name="Рисунок 9" descr="IMG_4448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524000" y="4038600"/>
            <a:ext cx="2898000" cy="2173500"/>
          </a:xfrm>
          <a:prstGeom prst="rect">
            <a:avLst/>
          </a:prstGeom>
        </p:spPr>
      </p:pic>
      <p:pic>
        <p:nvPicPr>
          <p:cNvPr id="11" name="Рисунок 10" descr="IMG_4480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648200" y="3962400"/>
            <a:ext cx="3050400" cy="2287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u="sng" dirty="0" smtClean="0">
                <a:solidFill>
                  <a:srgbClr val="009900"/>
                </a:solidFill>
              </a:rPr>
              <a:t>Содержательная преемственность в рамках организации ПДОУ.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u="sng" dirty="0" smtClean="0">
                <a:solidFill>
                  <a:srgbClr val="009900"/>
                </a:solidFill>
              </a:rPr>
              <a:t>«Школа раннего развития»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ru-RU" dirty="0" smtClean="0"/>
              <a:t>Интегрированный курс «Математика и конструирование»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ru-RU" u="sng" dirty="0" smtClean="0">
                <a:solidFill>
                  <a:srgbClr val="009900"/>
                </a:solidFill>
              </a:rPr>
              <a:t>«Школа будущего первоклассника»</a:t>
            </a:r>
            <a:endParaRPr lang="ru-RU" dirty="0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r>
              <a:rPr lang="ru-RU" dirty="0" smtClean="0"/>
              <a:t>Использование </a:t>
            </a:r>
            <a:r>
              <a:rPr lang="ru-RU" dirty="0" err="1" smtClean="0"/>
              <a:t>Лего-конструкторов</a:t>
            </a:r>
            <a:r>
              <a:rPr lang="ru-RU" dirty="0" smtClean="0"/>
              <a:t> на занятиях</a:t>
            </a:r>
            <a:endParaRPr lang="ru-RU" dirty="0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505200"/>
            <a:ext cx="2362200" cy="24803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9384" y="4419600"/>
            <a:ext cx="2226036" cy="22117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8" descr="Картинки по запросу слова из лего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6800" y="3352800"/>
            <a:ext cx="3700562" cy="1905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http://izhevsk.ru/forums/icons/forum_pictures/004167/4167733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15173"/>
          <a:stretch>
            <a:fillRect/>
          </a:stretch>
        </p:blipFill>
        <p:spPr bwMode="auto">
          <a:xfrm>
            <a:off x="5943600" y="5105400"/>
            <a:ext cx="2971800" cy="167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81609612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0"/>
            <a:ext cx="8686800" cy="1143000"/>
          </a:xfrm>
        </p:spPr>
        <p:txBody>
          <a:bodyPr/>
          <a:lstStyle/>
          <a:p>
            <a:r>
              <a:rPr lang="ru-RU" sz="4000" dirty="0" smtClean="0">
                <a:solidFill>
                  <a:srgbClr val="009900"/>
                </a:solidFill>
              </a:rPr>
              <a:t>Сетевое взаимодействие. </a:t>
            </a:r>
            <a:br>
              <a:rPr lang="ru-RU" sz="4000" dirty="0" smtClean="0">
                <a:solidFill>
                  <a:srgbClr val="009900"/>
                </a:solidFill>
              </a:rPr>
            </a:br>
            <a:r>
              <a:rPr lang="ru-RU" sz="3200" u="sng" dirty="0" smtClean="0">
                <a:solidFill>
                  <a:srgbClr val="009900"/>
                </a:solidFill>
              </a:rPr>
              <a:t>ПДОУ «Школа будущего первоклассника»</a:t>
            </a:r>
          </a:p>
        </p:txBody>
      </p:sp>
      <p:pic>
        <p:nvPicPr>
          <p:cNvPr id="1026" name="Picture 2" descr="http://izhevsk.ru/forums/icons/forum_pictures/004167/4167733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752600"/>
            <a:ext cx="4239673" cy="28194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Картинки по запросу цифры из лего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3000" y="1219200"/>
            <a:ext cx="3505200" cy="250005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Картинки по запросу слова из лего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6800" y="3886200"/>
            <a:ext cx="3893389" cy="200426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28600"/>
            <a:ext cx="7315200" cy="715962"/>
          </a:xfrm>
        </p:spPr>
        <p:txBody>
          <a:bodyPr/>
          <a:lstStyle/>
          <a:p>
            <a:r>
              <a:rPr lang="ru-RU" sz="3200" dirty="0" smtClean="0">
                <a:solidFill>
                  <a:srgbClr val="000099"/>
                </a:solidFill>
              </a:rPr>
              <a:t>Технологическая преемственность</a:t>
            </a:r>
          </a:p>
        </p:txBody>
      </p:sp>
      <p:sp>
        <p:nvSpPr>
          <p:cNvPr id="7" name="Содержимое 6"/>
          <p:cNvSpPr>
            <a:spLocks noGrp="1"/>
          </p:cNvSpPr>
          <p:nvPr>
            <p:ph idx="1"/>
          </p:nvPr>
        </p:nvSpPr>
        <p:spPr>
          <a:xfrm>
            <a:off x="1219200" y="1219200"/>
            <a:ext cx="7315200" cy="4191000"/>
          </a:xfrm>
        </p:spPr>
        <p:txBody>
          <a:bodyPr/>
          <a:lstStyle/>
          <a:p>
            <a:r>
              <a:rPr lang="ru-RU" sz="2000" b="1" dirty="0" smtClean="0">
                <a:solidFill>
                  <a:schemeClr val="bg2"/>
                </a:solidFill>
              </a:rPr>
              <a:t>Анализ </a:t>
            </a:r>
            <a:r>
              <a:rPr lang="ru-RU" sz="2000" b="1" dirty="0" smtClean="0">
                <a:solidFill>
                  <a:schemeClr val="bg2"/>
                </a:solidFill>
              </a:rPr>
              <a:t>форм, средств, приемов и методов воспитания и обучения, позволяющих обеспечить преемственность дошкольного и начального общего уровней образования.</a:t>
            </a:r>
          </a:p>
          <a:p>
            <a:r>
              <a:rPr lang="ru-RU" sz="2000" b="1" dirty="0" smtClean="0">
                <a:solidFill>
                  <a:schemeClr val="bg2"/>
                </a:solidFill>
              </a:rPr>
              <a:t>Трансформация </a:t>
            </a:r>
            <a:r>
              <a:rPr lang="ru-RU" sz="2000" b="1" dirty="0" smtClean="0">
                <a:solidFill>
                  <a:schemeClr val="bg2"/>
                </a:solidFill>
              </a:rPr>
              <a:t>наработанных педагогических практик в новые организационные подходы по реализации технологий обучения в рамках практико-ориентированного </a:t>
            </a:r>
            <a:r>
              <a:rPr lang="ru-RU" sz="2000" b="1" dirty="0" smtClean="0">
                <a:solidFill>
                  <a:schemeClr val="bg2"/>
                </a:solidFill>
              </a:rPr>
              <a:t>образования.</a:t>
            </a:r>
          </a:p>
          <a:p>
            <a:r>
              <a:rPr lang="ru-RU" sz="2000" b="1" dirty="0" smtClean="0">
                <a:solidFill>
                  <a:schemeClr val="bg2"/>
                </a:solidFill>
              </a:rPr>
              <a:t>Использование </a:t>
            </a:r>
            <a:r>
              <a:rPr lang="ru-RU" sz="2000" b="1" dirty="0" smtClean="0">
                <a:solidFill>
                  <a:schemeClr val="bg2"/>
                </a:solidFill>
              </a:rPr>
              <a:t>игровых технологий, сюжетно-ролевой игры для технологического образования и профориентации обучающихся начальных классов как условия их нормальной адаптации к школьному </a:t>
            </a:r>
            <a:r>
              <a:rPr lang="ru-RU" sz="2000" b="1" dirty="0" smtClean="0">
                <a:solidFill>
                  <a:schemeClr val="bg2"/>
                </a:solidFill>
              </a:rPr>
              <a:t>обучению и дальнейшего развития ведущей учебной деятельности.</a:t>
            </a:r>
            <a:endParaRPr lang="ru-RU" sz="2000" b="1" dirty="0" smtClean="0">
              <a:solidFill>
                <a:schemeClr val="bg2"/>
              </a:solidFill>
            </a:endParaRPr>
          </a:p>
          <a:p>
            <a:endParaRPr lang="ru-RU" sz="1800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458200" cy="487362"/>
          </a:xfrm>
        </p:spPr>
        <p:txBody>
          <a:bodyPr/>
          <a:lstStyle/>
          <a:p>
            <a:r>
              <a:rPr lang="ru-RU" sz="3200" dirty="0" smtClean="0">
                <a:solidFill>
                  <a:srgbClr val="663300"/>
                </a:solidFill>
              </a:rPr>
              <a:t>Психологическая преемственность</a:t>
            </a:r>
            <a:endParaRPr lang="ru-RU" sz="3200" u="sng" dirty="0" smtClean="0">
              <a:solidFill>
                <a:srgbClr val="6633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133600" y="762000"/>
            <a:ext cx="5257800" cy="461665"/>
          </a:xfrm>
          <a:prstGeom prst="rect">
            <a:avLst/>
          </a:prstGeom>
          <a:solidFill>
            <a:schemeClr val="bg1"/>
          </a:solidFill>
          <a:ln w="19050"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Диагностика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752600" y="1524000"/>
            <a:ext cx="2286000" cy="461665"/>
          </a:xfrm>
          <a:prstGeom prst="rect">
            <a:avLst/>
          </a:prstGeom>
          <a:solidFill>
            <a:srgbClr val="FFFF66"/>
          </a:solidFill>
          <a:ln w="19050"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002060"/>
                </a:solidFill>
              </a:rPr>
              <a:t>Обучающиеся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114800" y="1524000"/>
            <a:ext cx="2286000" cy="461665"/>
          </a:xfrm>
          <a:prstGeom prst="rect">
            <a:avLst/>
          </a:prstGeom>
          <a:solidFill>
            <a:srgbClr val="FFFF66"/>
          </a:solidFill>
          <a:ln w="19050"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002060"/>
                </a:solidFill>
              </a:rPr>
              <a:t>Родители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553200" y="1524000"/>
            <a:ext cx="2286000" cy="461665"/>
          </a:xfrm>
          <a:prstGeom prst="rect">
            <a:avLst/>
          </a:prstGeom>
          <a:solidFill>
            <a:srgbClr val="FFFF66"/>
          </a:solidFill>
          <a:ln w="19050"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002060"/>
                </a:solidFill>
              </a:rPr>
              <a:t>Учителя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838200" y="2209800"/>
            <a:ext cx="3352800" cy="1200329"/>
          </a:xfrm>
          <a:prstGeom prst="rect">
            <a:avLst/>
          </a:prstGeom>
          <a:solidFill>
            <a:srgbClr val="99CCFF"/>
          </a:solidFill>
          <a:ln w="19050"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pPr algn="l"/>
            <a:r>
              <a:rPr lang="ru-RU" sz="1800" dirty="0" smtClean="0">
                <a:solidFill>
                  <a:srgbClr val="002060"/>
                </a:solidFill>
              </a:rPr>
              <a:t>1-4 </a:t>
            </a:r>
            <a:r>
              <a:rPr lang="ru-RU" sz="1800" dirty="0" err="1" smtClean="0">
                <a:solidFill>
                  <a:srgbClr val="002060"/>
                </a:solidFill>
              </a:rPr>
              <a:t>кл</a:t>
            </a:r>
            <a:r>
              <a:rPr lang="ru-RU" sz="1800" dirty="0" smtClean="0">
                <a:solidFill>
                  <a:srgbClr val="002060"/>
                </a:solidFill>
              </a:rPr>
              <a:t>. «Карта интересов»</a:t>
            </a:r>
          </a:p>
          <a:p>
            <a:pPr algn="l"/>
            <a:r>
              <a:rPr lang="ru-RU" sz="1800" dirty="0" smtClean="0">
                <a:solidFill>
                  <a:srgbClr val="002060"/>
                </a:solidFill>
              </a:rPr>
              <a:t>3-4 </a:t>
            </a:r>
            <a:r>
              <a:rPr lang="ru-RU" sz="1800" dirty="0" err="1" smtClean="0">
                <a:solidFill>
                  <a:srgbClr val="002060"/>
                </a:solidFill>
              </a:rPr>
              <a:t>кл</a:t>
            </a:r>
            <a:r>
              <a:rPr lang="ru-RU" sz="1800" dirty="0" smtClean="0">
                <a:solidFill>
                  <a:srgbClr val="002060"/>
                </a:solidFill>
              </a:rPr>
              <a:t> «Палитра интересов»</a:t>
            </a:r>
          </a:p>
          <a:p>
            <a:pPr algn="l"/>
            <a:r>
              <a:rPr lang="ru-RU" sz="1800" dirty="0" smtClean="0">
                <a:solidFill>
                  <a:srgbClr val="002060"/>
                </a:solidFill>
              </a:rPr>
              <a:t>5-6 </a:t>
            </a:r>
            <a:r>
              <a:rPr lang="ru-RU" sz="1800" dirty="0" err="1" smtClean="0">
                <a:solidFill>
                  <a:srgbClr val="002060"/>
                </a:solidFill>
              </a:rPr>
              <a:t>кл</a:t>
            </a:r>
            <a:r>
              <a:rPr lang="ru-RU" sz="1800" dirty="0" smtClean="0">
                <a:solidFill>
                  <a:srgbClr val="002060"/>
                </a:solidFill>
              </a:rPr>
              <a:t>. «Карта интересов»</a:t>
            </a:r>
          </a:p>
          <a:p>
            <a:pPr algn="l"/>
            <a:r>
              <a:rPr lang="ru-RU" sz="1800" dirty="0" smtClean="0">
                <a:solidFill>
                  <a:srgbClr val="002060"/>
                </a:solidFill>
              </a:rPr>
              <a:t>7-11 </a:t>
            </a:r>
            <a:r>
              <a:rPr lang="ru-RU" sz="1800" dirty="0" err="1" smtClean="0">
                <a:solidFill>
                  <a:srgbClr val="002060"/>
                </a:solidFill>
              </a:rPr>
              <a:t>кл</a:t>
            </a:r>
            <a:r>
              <a:rPr lang="ru-RU" sz="1800" dirty="0" smtClean="0">
                <a:solidFill>
                  <a:srgbClr val="002060"/>
                </a:solidFill>
              </a:rPr>
              <a:t>. «Карта интересов»</a:t>
            </a:r>
            <a:endParaRPr lang="ru-RU" sz="1800" dirty="0">
              <a:solidFill>
                <a:srgbClr val="00206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267200" y="2209800"/>
            <a:ext cx="2362200" cy="923330"/>
          </a:xfrm>
          <a:prstGeom prst="rect">
            <a:avLst/>
          </a:prstGeom>
          <a:solidFill>
            <a:srgbClr val="99CCFF"/>
          </a:solidFill>
          <a:ln w="19050"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pPr algn="l"/>
            <a:r>
              <a:rPr lang="ru-RU" sz="1800" dirty="0" smtClean="0">
                <a:solidFill>
                  <a:srgbClr val="002060"/>
                </a:solidFill>
              </a:rPr>
              <a:t>1-4 </a:t>
            </a:r>
            <a:r>
              <a:rPr lang="ru-RU" sz="1800" dirty="0" err="1" smtClean="0">
                <a:solidFill>
                  <a:srgbClr val="002060"/>
                </a:solidFill>
              </a:rPr>
              <a:t>кл</a:t>
            </a:r>
            <a:endParaRPr lang="ru-RU" sz="1800" dirty="0" smtClean="0">
              <a:solidFill>
                <a:srgbClr val="002060"/>
              </a:solidFill>
            </a:endParaRPr>
          </a:p>
          <a:p>
            <a:pPr algn="l"/>
            <a:r>
              <a:rPr lang="ru-RU" sz="1800" dirty="0" smtClean="0">
                <a:solidFill>
                  <a:srgbClr val="002060"/>
                </a:solidFill>
              </a:rPr>
              <a:t>Карта одаренности</a:t>
            </a:r>
          </a:p>
          <a:p>
            <a:pPr algn="l"/>
            <a:r>
              <a:rPr lang="ru-RU" sz="1800" dirty="0" smtClean="0">
                <a:solidFill>
                  <a:srgbClr val="002060"/>
                </a:solidFill>
              </a:rPr>
              <a:t>Карта интересов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7162800" y="2209800"/>
            <a:ext cx="1676400" cy="923330"/>
          </a:xfrm>
          <a:prstGeom prst="rect">
            <a:avLst/>
          </a:prstGeom>
          <a:solidFill>
            <a:srgbClr val="99CCFF"/>
          </a:solidFill>
          <a:ln w="19050"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pPr algn="l"/>
            <a:r>
              <a:rPr lang="ru-RU" sz="1800" dirty="0" smtClean="0">
                <a:solidFill>
                  <a:srgbClr val="002060"/>
                </a:solidFill>
              </a:rPr>
              <a:t>1-4 </a:t>
            </a:r>
            <a:r>
              <a:rPr lang="ru-RU" sz="1800" dirty="0" err="1" smtClean="0">
                <a:solidFill>
                  <a:srgbClr val="002060"/>
                </a:solidFill>
              </a:rPr>
              <a:t>кл</a:t>
            </a:r>
            <a:endParaRPr lang="ru-RU" sz="1800" dirty="0" smtClean="0">
              <a:solidFill>
                <a:srgbClr val="002060"/>
              </a:solidFill>
            </a:endParaRPr>
          </a:p>
          <a:p>
            <a:pPr algn="l"/>
            <a:r>
              <a:rPr lang="ru-RU" sz="1800" dirty="0" smtClean="0">
                <a:solidFill>
                  <a:srgbClr val="002060"/>
                </a:solidFill>
              </a:rPr>
              <a:t>Карта одаренности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2133600" y="3657600"/>
            <a:ext cx="5257800" cy="461665"/>
          </a:xfrm>
          <a:prstGeom prst="rect">
            <a:avLst/>
          </a:prstGeom>
          <a:solidFill>
            <a:schemeClr val="bg1"/>
          </a:solidFill>
          <a:ln w="19050"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Консультирование</a:t>
            </a:r>
            <a:endParaRPr lang="ru-RU" b="1" dirty="0">
              <a:solidFill>
                <a:srgbClr val="002060"/>
              </a:solidFill>
            </a:endParaRPr>
          </a:p>
        </p:txBody>
      </p:sp>
      <p:cxnSp>
        <p:nvCxnSpPr>
          <p:cNvPr id="14" name="Прямая со стрелкой 13"/>
          <p:cNvCxnSpPr>
            <a:endCxn id="5" idx="0"/>
          </p:cNvCxnSpPr>
          <p:nvPr/>
        </p:nvCxnSpPr>
        <p:spPr bwMode="auto">
          <a:xfrm flipH="1">
            <a:off x="2895600" y="1219200"/>
            <a:ext cx="1143000" cy="304800"/>
          </a:xfrm>
          <a:prstGeom prst="straightConnector1">
            <a:avLst/>
          </a:prstGeom>
          <a:gradFill rotWithShape="1">
            <a:gsLst>
              <a:gs pos="0">
                <a:schemeClr val="bg2">
                  <a:gamma/>
                  <a:tint val="26667"/>
                  <a:invGamma/>
                </a:schemeClr>
              </a:gs>
              <a:gs pos="100000">
                <a:schemeClr val="bg2">
                  <a:alpha val="14999"/>
                </a:schemeClr>
              </a:gs>
            </a:gsLst>
            <a:lin ang="5400000" scaled="1"/>
          </a:gradFill>
          <a:ln w="19050" cap="flat" cmpd="sng" algn="ctr">
            <a:solidFill>
              <a:srgbClr val="002060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15" name="Прямая со стрелкой 14"/>
          <p:cNvCxnSpPr>
            <a:endCxn id="6" idx="0"/>
          </p:cNvCxnSpPr>
          <p:nvPr/>
        </p:nvCxnSpPr>
        <p:spPr bwMode="auto">
          <a:xfrm>
            <a:off x="5257800" y="1219200"/>
            <a:ext cx="0" cy="304800"/>
          </a:xfrm>
          <a:prstGeom prst="straightConnector1">
            <a:avLst/>
          </a:prstGeom>
          <a:gradFill rotWithShape="1">
            <a:gsLst>
              <a:gs pos="0">
                <a:schemeClr val="bg2">
                  <a:gamma/>
                  <a:tint val="26667"/>
                  <a:invGamma/>
                </a:schemeClr>
              </a:gs>
              <a:gs pos="100000">
                <a:schemeClr val="bg2">
                  <a:alpha val="14999"/>
                </a:schemeClr>
              </a:gs>
            </a:gsLst>
            <a:lin ang="5400000" scaled="1"/>
          </a:gradFill>
          <a:ln w="19050" cap="flat" cmpd="sng" algn="ctr">
            <a:solidFill>
              <a:srgbClr val="002060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18" name="Прямая со стрелкой 17"/>
          <p:cNvCxnSpPr>
            <a:endCxn id="7" idx="0"/>
          </p:cNvCxnSpPr>
          <p:nvPr/>
        </p:nvCxnSpPr>
        <p:spPr bwMode="auto">
          <a:xfrm>
            <a:off x="6553200" y="1219200"/>
            <a:ext cx="1143000" cy="304800"/>
          </a:xfrm>
          <a:prstGeom prst="straightConnector1">
            <a:avLst/>
          </a:prstGeom>
          <a:gradFill rotWithShape="1">
            <a:gsLst>
              <a:gs pos="0">
                <a:schemeClr val="bg2">
                  <a:gamma/>
                  <a:tint val="26667"/>
                  <a:invGamma/>
                </a:schemeClr>
              </a:gs>
              <a:gs pos="100000">
                <a:schemeClr val="bg2">
                  <a:alpha val="14999"/>
                </a:schemeClr>
              </a:gs>
            </a:gsLst>
            <a:lin ang="5400000" scaled="1"/>
          </a:gradFill>
          <a:ln w="19050" cap="flat" cmpd="sng" algn="ctr">
            <a:solidFill>
              <a:srgbClr val="002060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20" name="TextBox 19"/>
          <p:cNvSpPr txBox="1"/>
          <p:nvPr/>
        </p:nvSpPr>
        <p:spPr>
          <a:xfrm>
            <a:off x="990600" y="4419600"/>
            <a:ext cx="2286000" cy="461665"/>
          </a:xfrm>
          <a:prstGeom prst="rect">
            <a:avLst/>
          </a:prstGeom>
          <a:solidFill>
            <a:srgbClr val="FFFF66"/>
          </a:solidFill>
          <a:ln w="19050"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002060"/>
                </a:solidFill>
              </a:rPr>
              <a:t>Дети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3886200" y="4419600"/>
            <a:ext cx="2286000" cy="461665"/>
          </a:xfrm>
          <a:prstGeom prst="rect">
            <a:avLst/>
          </a:prstGeom>
          <a:solidFill>
            <a:srgbClr val="FFFF66"/>
          </a:solidFill>
          <a:ln w="19050"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002060"/>
                </a:solidFill>
              </a:rPr>
              <a:t>Родители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6629400" y="4419600"/>
            <a:ext cx="2286000" cy="461665"/>
          </a:xfrm>
          <a:prstGeom prst="rect">
            <a:avLst/>
          </a:prstGeom>
          <a:solidFill>
            <a:srgbClr val="FFFF66"/>
          </a:solidFill>
          <a:ln w="19050"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002060"/>
                </a:solidFill>
              </a:rPr>
              <a:t>Учителя</a:t>
            </a:r>
            <a:endParaRPr lang="ru-RU" dirty="0">
              <a:solidFill>
                <a:srgbClr val="002060"/>
              </a:solidFill>
            </a:endParaRPr>
          </a:p>
        </p:txBody>
      </p:sp>
      <p:cxnSp>
        <p:nvCxnSpPr>
          <p:cNvPr id="23" name="Прямая со стрелкой 22"/>
          <p:cNvCxnSpPr>
            <a:endCxn id="20" idx="0"/>
          </p:cNvCxnSpPr>
          <p:nvPr/>
        </p:nvCxnSpPr>
        <p:spPr bwMode="auto">
          <a:xfrm flipH="1">
            <a:off x="2133600" y="4114800"/>
            <a:ext cx="1143000" cy="304800"/>
          </a:xfrm>
          <a:prstGeom prst="straightConnector1">
            <a:avLst/>
          </a:prstGeom>
          <a:gradFill rotWithShape="1">
            <a:gsLst>
              <a:gs pos="0">
                <a:schemeClr val="bg2">
                  <a:gamma/>
                  <a:tint val="26667"/>
                  <a:invGamma/>
                </a:schemeClr>
              </a:gs>
              <a:gs pos="100000">
                <a:schemeClr val="bg2">
                  <a:alpha val="14999"/>
                </a:schemeClr>
              </a:gs>
            </a:gsLst>
            <a:lin ang="5400000" scaled="1"/>
          </a:gradFill>
          <a:ln w="19050" cap="flat" cmpd="sng" algn="ctr">
            <a:solidFill>
              <a:srgbClr val="002060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24" name="Прямая со стрелкой 23"/>
          <p:cNvCxnSpPr>
            <a:endCxn id="21" idx="0"/>
          </p:cNvCxnSpPr>
          <p:nvPr/>
        </p:nvCxnSpPr>
        <p:spPr bwMode="auto">
          <a:xfrm>
            <a:off x="5029200" y="4114800"/>
            <a:ext cx="0" cy="304800"/>
          </a:xfrm>
          <a:prstGeom prst="straightConnector1">
            <a:avLst/>
          </a:prstGeom>
          <a:gradFill rotWithShape="1">
            <a:gsLst>
              <a:gs pos="0">
                <a:schemeClr val="bg2">
                  <a:gamma/>
                  <a:tint val="26667"/>
                  <a:invGamma/>
                </a:schemeClr>
              </a:gs>
              <a:gs pos="100000">
                <a:schemeClr val="bg2">
                  <a:alpha val="14999"/>
                </a:schemeClr>
              </a:gs>
            </a:gsLst>
            <a:lin ang="5400000" scaled="1"/>
          </a:gradFill>
          <a:ln w="19050" cap="flat" cmpd="sng" algn="ctr">
            <a:solidFill>
              <a:srgbClr val="002060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25" name="Прямая со стрелкой 24"/>
          <p:cNvCxnSpPr>
            <a:endCxn id="22" idx="0"/>
          </p:cNvCxnSpPr>
          <p:nvPr/>
        </p:nvCxnSpPr>
        <p:spPr bwMode="auto">
          <a:xfrm>
            <a:off x="6629400" y="4114800"/>
            <a:ext cx="1143000" cy="304800"/>
          </a:xfrm>
          <a:prstGeom prst="straightConnector1">
            <a:avLst/>
          </a:prstGeom>
          <a:gradFill rotWithShape="1">
            <a:gsLst>
              <a:gs pos="0">
                <a:schemeClr val="bg2">
                  <a:gamma/>
                  <a:tint val="26667"/>
                  <a:invGamma/>
                </a:schemeClr>
              </a:gs>
              <a:gs pos="100000">
                <a:schemeClr val="bg2">
                  <a:alpha val="14999"/>
                </a:schemeClr>
              </a:gs>
            </a:gsLst>
            <a:lin ang="5400000" scaled="1"/>
          </a:gradFill>
          <a:ln w="19050" cap="flat" cmpd="sng" algn="ctr">
            <a:solidFill>
              <a:srgbClr val="002060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26" name="TextBox 25"/>
          <p:cNvSpPr txBox="1"/>
          <p:nvPr/>
        </p:nvSpPr>
        <p:spPr>
          <a:xfrm>
            <a:off x="2057400" y="5257800"/>
            <a:ext cx="5257800" cy="461665"/>
          </a:xfrm>
          <a:prstGeom prst="rect">
            <a:avLst/>
          </a:prstGeom>
          <a:solidFill>
            <a:schemeClr val="bg1"/>
          </a:solidFill>
          <a:ln w="19050"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Групповые занятия</a:t>
            </a:r>
            <a:endParaRPr lang="ru-RU" b="1" dirty="0">
              <a:solidFill>
                <a:srgbClr val="002060"/>
              </a:solidFill>
            </a:endParaRPr>
          </a:p>
        </p:txBody>
      </p:sp>
      <p:cxnSp>
        <p:nvCxnSpPr>
          <p:cNvPr id="27" name="Прямая со стрелкой 26"/>
          <p:cNvCxnSpPr/>
          <p:nvPr/>
        </p:nvCxnSpPr>
        <p:spPr bwMode="auto">
          <a:xfrm>
            <a:off x="2438400" y="4876800"/>
            <a:ext cx="0" cy="381000"/>
          </a:xfrm>
          <a:prstGeom prst="straightConnector1">
            <a:avLst/>
          </a:prstGeom>
          <a:gradFill rotWithShape="1">
            <a:gsLst>
              <a:gs pos="0">
                <a:schemeClr val="bg2">
                  <a:gamma/>
                  <a:tint val="26667"/>
                  <a:invGamma/>
                </a:schemeClr>
              </a:gs>
              <a:gs pos="100000">
                <a:schemeClr val="bg2">
                  <a:alpha val="14999"/>
                </a:schemeClr>
              </a:gs>
            </a:gsLst>
            <a:lin ang="5400000" scaled="1"/>
          </a:gradFill>
          <a:ln w="19050" cap="flat" cmpd="sng" algn="ctr">
            <a:solidFill>
              <a:srgbClr val="002060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28" name="TextBox 27"/>
          <p:cNvSpPr txBox="1"/>
          <p:nvPr/>
        </p:nvSpPr>
        <p:spPr>
          <a:xfrm>
            <a:off x="0" y="848380"/>
            <a:ext cx="1676400" cy="646331"/>
          </a:xfrm>
          <a:prstGeom prst="rect">
            <a:avLst/>
          </a:prstGeom>
          <a:solidFill>
            <a:srgbClr val="FFFF66"/>
          </a:solidFill>
          <a:ln w="19050"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r>
              <a:rPr lang="ru-RU" sz="1800" dirty="0" smtClean="0">
                <a:solidFill>
                  <a:srgbClr val="002060"/>
                </a:solidFill>
              </a:rPr>
              <a:t>Воспитанники детского сада</a:t>
            </a:r>
            <a:endParaRPr lang="ru-RU" sz="1800" dirty="0">
              <a:solidFill>
                <a:srgbClr val="002060"/>
              </a:solidFill>
            </a:endParaRPr>
          </a:p>
        </p:txBody>
      </p:sp>
      <p:cxnSp>
        <p:nvCxnSpPr>
          <p:cNvPr id="29" name="Прямая со стрелкой 28"/>
          <p:cNvCxnSpPr>
            <a:stCxn id="4" idx="1"/>
            <a:endCxn id="28" idx="3"/>
          </p:cNvCxnSpPr>
          <p:nvPr/>
        </p:nvCxnSpPr>
        <p:spPr bwMode="auto">
          <a:xfrm rot="10800000" flipV="1">
            <a:off x="1676400" y="992832"/>
            <a:ext cx="457200" cy="178713"/>
          </a:xfrm>
          <a:prstGeom prst="straightConnector1">
            <a:avLst/>
          </a:prstGeom>
          <a:gradFill rotWithShape="1">
            <a:gsLst>
              <a:gs pos="0">
                <a:schemeClr val="bg2">
                  <a:gamma/>
                  <a:tint val="26667"/>
                  <a:invGamma/>
                </a:schemeClr>
              </a:gs>
              <a:gs pos="100000">
                <a:schemeClr val="bg2">
                  <a:alpha val="14999"/>
                </a:schemeClr>
              </a:gs>
            </a:gsLst>
            <a:lin ang="5400000" scaled="1"/>
          </a:gradFill>
          <a:ln w="19050" cap="flat" cmpd="sng" algn="ctr">
            <a:solidFill>
              <a:srgbClr val="002060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32" name="TextBox 31"/>
          <p:cNvSpPr txBox="1"/>
          <p:nvPr/>
        </p:nvSpPr>
        <p:spPr>
          <a:xfrm>
            <a:off x="0" y="1534180"/>
            <a:ext cx="1676400" cy="523220"/>
          </a:xfrm>
          <a:prstGeom prst="rect">
            <a:avLst/>
          </a:prstGeom>
          <a:solidFill>
            <a:srgbClr val="99CCFF"/>
          </a:solidFill>
          <a:ln w="19050"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pPr algn="l"/>
            <a:r>
              <a:rPr lang="ru-RU" sz="1400" dirty="0" smtClean="0">
                <a:solidFill>
                  <a:srgbClr val="002060"/>
                </a:solidFill>
              </a:rPr>
              <a:t>Психологическое сопровождение</a:t>
            </a:r>
            <a:endParaRPr lang="ru-RU" sz="1400" dirty="0" smtClean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914400" y="228600"/>
            <a:ext cx="7315200" cy="715962"/>
          </a:xfrm>
        </p:spPr>
        <p:txBody>
          <a:bodyPr/>
          <a:lstStyle/>
          <a:p>
            <a:r>
              <a:rPr lang="ru-RU" sz="3600" dirty="0" smtClean="0">
                <a:solidFill>
                  <a:srgbClr val="000099"/>
                </a:solidFill>
              </a:rPr>
              <a:t>Организационно-методический и педагогический аспект</a:t>
            </a:r>
          </a:p>
        </p:txBody>
      </p:sp>
      <p:sp>
        <p:nvSpPr>
          <p:cNvPr id="8" name="Содержимое 7"/>
          <p:cNvSpPr>
            <a:spLocks noGrp="1"/>
          </p:cNvSpPr>
          <p:nvPr>
            <p:ph idx="1"/>
          </p:nvPr>
        </p:nvSpPr>
        <p:spPr>
          <a:xfrm>
            <a:off x="1371600" y="1249362"/>
            <a:ext cx="7315200" cy="4191000"/>
          </a:xfrm>
        </p:spPr>
        <p:txBody>
          <a:bodyPr/>
          <a:lstStyle/>
          <a:p>
            <a:r>
              <a:rPr lang="ru-RU" sz="2000" b="1" dirty="0" smtClean="0">
                <a:solidFill>
                  <a:schemeClr val="bg2"/>
                </a:solidFill>
              </a:rPr>
              <a:t>-</a:t>
            </a:r>
            <a:r>
              <a:rPr lang="ru-RU" sz="2000" b="1" dirty="0" smtClean="0">
                <a:solidFill>
                  <a:schemeClr val="bg2"/>
                </a:solidFill>
              </a:rPr>
              <a:t>обеспечение педагогической преемственности </a:t>
            </a:r>
            <a:r>
              <a:rPr lang="ru-RU" sz="2000" b="1" dirty="0" smtClean="0">
                <a:solidFill>
                  <a:schemeClr val="bg2"/>
                </a:solidFill>
              </a:rPr>
              <a:t>в вопросе методического сопровождения реализации программы практико-ориентированного </a:t>
            </a:r>
            <a:r>
              <a:rPr lang="ru-RU" sz="2000" b="1" dirty="0" smtClean="0">
                <a:solidFill>
                  <a:schemeClr val="bg2"/>
                </a:solidFill>
              </a:rPr>
              <a:t>образования;</a:t>
            </a:r>
            <a:endParaRPr lang="ru-RU" sz="2000" dirty="0" smtClean="0">
              <a:solidFill>
                <a:schemeClr val="bg2"/>
              </a:solidFill>
            </a:endParaRPr>
          </a:p>
          <a:p>
            <a:r>
              <a:rPr lang="ru-RU" sz="2000" b="1" dirty="0" smtClean="0">
                <a:solidFill>
                  <a:schemeClr val="bg2"/>
                </a:solidFill>
              </a:rPr>
              <a:t>-</a:t>
            </a:r>
            <a:r>
              <a:rPr lang="ru-RU" sz="2000" b="1" dirty="0" smtClean="0">
                <a:solidFill>
                  <a:schemeClr val="bg2"/>
                </a:solidFill>
              </a:rPr>
              <a:t>проведение  инструктивно-методических совещаний по </a:t>
            </a:r>
            <a:r>
              <a:rPr lang="ru-RU" sz="2000" b="1" dirty="0" smtClean="0">
                <a:solidFill>
                  <a:schemeClr val="bg2"/>
                </a:solidFill>
              </a:rPr>
              <a:t>разъяснению целей и задач </a:t>
            </a:r>
            <a:r>
              <a:rPr lang="ru-RU" sz="2000" b="1" dirty="0" smtClean="0">
                <a:solidFill>
                  <a:schemeClr val="bg2"/>
                </a:solidFill>
              </a:rPr>
              <a:t>направлений </a:t>
            </a:r>
            <a:r>
              <a:rPr lang="ru-RU" sz="2000" b="1" dirty="0" smtClean="0">
                <a:solidFill>
                  <a:schemeClr val="bg2"/>
                </a:solidFill>
              </a:rPr>
              <a:t>реализации </a:t>
            </a:r>
            <a:r>
              <a:rPr lang="ru-RU" sz="2000" b="1" dirty="0" smtClean="0">
                <a:solidFill>
                  <a:schemeClr val="bg2"/>
                </a:solidFill>
              </a:rPr>
              <a:t>практико-ориентированного образования;</a:t>
            </a:r>
            <a:endParaRPr lang="ru-RU" sz="2000" dirty="0" smtClean="0">
              <a:solidFill>
                <a:schemeClr val="bg2"/>
              </a:solidFill>
            </a:endParaRPr>
          </a:p>
          <a:p>
            <a:r>
              <a:rPr lang="ru-RU" sz="2000" b="1" dirty="0" smtClean="0">
                <a:solidFill>
                  <a:schemeClr val="bg2"/>
                </a:solidFill>
              </a:rPr>
              <a:t>-</a:t>
            </a:r>
            <a:r>
              <a:rPr lang="ru-RU" sz="2000" b="1" dirty="0" smtClean="0">
                <a:solidFill>
                  <a:schemeClr val="bg2"/>
                </a:solidFill>
              </a:rPr>
              <a:t>организация совместной работы </a:t>
            </a:r>
            <a:r>
              <a:rPr lang="ru-RU" sz="2000" b="1" dirty="0" smtClean="0">
                <a:solidFill>
                  <a:schemeClr val="bg2"/>
                </a:solidFill>
              </a:rPr>
              <a:t>творческой лаборатории учителей начальных </a:t>
            </a:r>
            <a:r>
              <a:rPr lang="ru-RU" sz="2000" b="1" dirty="0" smtClean="0">
                <a:solidFill>
                  <a:schemeClr val="bg2"/>
                </a:solidFill>
              </a:rPr>
              <a:t>классов и воспитателей детского </a:t>
            </a:r>
            <a:r>
              <a:rPr lang="ru-RU" sz="2000" b="1" dirty="0" smtClean="0">
                <a:solidFill>
                  <a:schemeClr val="bg2"/>
                </a:solidFill>
              </a:rPr>
              <a:t>сада №3 по </a:t>
            </a:r>
            <a:r>
              <a:rPr lang="ru-RU" sz="2000" b="1" dirty="0" smtClean="0">
                <a:solidFill>
                  <a:schemeClr val="bg2"/>
                </a:solidFill>
              </a:rPr>
              <a:t>практико-ориентированному </a:t>
            </a:r>
            <a:r>
              <a:rPr lang="ru-RU" sz="2000" b="1" dirty="0" smtClean="0">
                <a:solidFill>
                  <a:schemeClr val="bg2"/>
                </a:solidFill>
              </a:rPr>
              <a:t>образованию в урочной и внеурочной </a:t>
            </a:r>
            <a:r>
              <a:rPr lang="ru-RU" sz="2000" b="1" dirty="0" smtClean="0">
                <a:solidFill>
                  <a:schemeClr val="bg2"/>
                </a:solidFill>
              </a:rPr>
              <a:t>деятельности;</a:t>
            </a:r>
            <a:endParaRPr lang="ru-RU" sz="2000" dirty="0" smtClean="0">
              <a:solidFill>
                <a:schemeClr val="bg2"/>
              </a:solidFill>
            </a:endParaRPr>
          </a:p>
          <a:p>
            <a:r>
              <a:rPr lang="ru-RU" sz="2000" b="1" dirty="0" smtClean="0">
                <a:solidFill>
                  <a:schemeClr val="bg2"/>
                </a:solidFill>
              </a:rPr>
              <a:t>-</a:t>
            </a:r>
            <a:r>
              <a:rPr lang="ru-RU" sz="2000" b="1" dirty="0" smtClean="0">
                <a:solidFill>
                  <a:schemeClr val="bg2"/>
                </a:solidFill>
              </a:rPr>
              <a:t>организация сетевого </a:t>
            </a:r>
            <a:r>
              <a:rPr lang="ru-RU" sz="2000" b="1" dirty="0" smtClean="0">
                <a:solidFill>
                  <a:schemeClr val="bg2"/>
                </a:solidFill>
              </a:rPr>
              <a:t>взаимодействие с ЦТТ г.Брянска по организации практических семинаров с учителями по работе с робототехническими </a:t>
            </a:r>
            <a:r>
              <a:rPr lang="ru-RU" sz="2000" b="1" dirty="0" smtClean="0">
                <a:solidFill>
                  <a:schemeClr val="bg2"/>
                </a:solidFill>
              </a:rPr>
              <a:t>конструкторами;</a:t>
            </a:r>
          </a:p>
          <a:p>
            <a:r>
              <a:rPr lang="ru-RU" sz="2000" b="1" dirty="0" smtClean="0">
                <a:solidFill>
                  <a:schemeClr val="bg2"/>
                </a:solidFill>
              </a:rPr>
              <a:t>-обмен опытом работы базовых площадок по реализации практико-ориентированного образования.</a:t>
            </a:r>
            <a:endParaRPr lang="ru-RU" sz="2000" dirty="0" smtClean="0">
              <a:solidFill>
                <a:schemeClr val="bg2"/>
              </a:solidFill>
            </a:endParaRPr>
          </a:p>
          <a:p>
            <a:endParaRPr lang="ru-RU" sz="2000" dirty="0">
              <a:solidFill>
                <a:schemeClr val="bg2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PubL"/>
          <p:cNvSpPr>
            <a:spLocks noEditPoints="1" noChangeArrowheads="1"/>
          </p:cNvSpPr>
          <p:nvPr/>
        </p:nvSpPr>
        <p:spPr bwMode="auto">
          <a:xfrm rot="16200000">
            <a:off x="3567397" y="1614206"/>
            <a:ext cx="3657599" cy="6372787"/>
          </a:xfrm>
          <a:custGeom>
            <a:avLst/>
            <a:gdLst>
              <a:gd name="G0" fmla="+- 0 0 0"/>
              <a:gd name="G1" fmla="*/ 10800 1 2"/>
              <a:gd name="G2" fmla="+- 10800 0 0"/>
              <a:gd name="G3" fmla="+- 10800 0 0"/>
              <a:gd name="G4" fmla="*/ 10800 1 2"/>
              <a:gd name="G5" fmla="+- 10800 G4 0"/>
              <a:gd name="T0" fmla="*/ 5400 w 21600"/>
              <a:gd name="T1" fmla="*/ 0 h 21600"/>
              <a:gd name="T2" fmla="*/ 0 w 21600"/>
              <a:gd name="T3" fmla="*/ 10800 h 21600"/>
              <a:gd name="T4" fmla="*/ 10800 w 21600"/>
              <a:gd name="T5" fmla="*/ 21600 h 21600"/>
              <a:gd name="T6" fmla="*/ 21600 w 21600"/>
              <a:gd name="T7" fmla="*/ 162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0 w 21600"/>
              <a:gd name="T13" fmla="*/ G3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0" y="21600"/>
                </a:lnTo>
                <a:lnTo>
                  <a:pt x="21600" y="21600"/>
                </a:lnTo>
                <a:lnTo>
                  <a:pt x="21600" y="10800"/>
                </a:lnTo>
                <a:lnTo>
                  <a:pt x="10800" y="10800"/>
                </a:lnTo>
                <a:lnTo>
                  <a:pt x="10800" y="0"/>
                </a:lnTo>
                <a:close/>
              </a:path>
            </a:pathLst>
          </a:custGeom>
          <a:solidFill>
            <a:srgbClr val="CCCCFF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2514600" y="4800600"/>
            <a:ext cx="28194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chemeClr val="bg2"/>
                </a:solidFill>
              </a:rPr>
              <a:t>Уровень дошкольного общего образования</a:t>
            </a:r>
            <a:endParaRPr lang="ru-RU" sz="2000" b="1" dirty="0">
              <a:solidFill>
                <a:schemeClr val="bg2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486400" y="2971800"/>
            <a:ext cx="3048000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chemeClr val="bg2"/>
                </a:solidFill>
              </a:rPr>
              <a:t>Уровень начального общего образования.</a:t>
            </a:r>
          </a:p>
          <a:p>
            <a:r>
              <a:rPr lang="ru-RU" sz="2000" b="1" dirty="0" smtClean="0">
                <a:solidFill>
                  <a:srgbClr val="FF0000"/>
                </a:solidFill>
              </a:rPr>
              <a:t>Преемственность:</a:t>
            </a:r>
          </a:p>
          <a:p>
            <a:pPr algn="l">
              <a:buFont typeface="Arial" pitchFamily="34" charset="0"/>
              <a:buChar char="•"/>
            </a:pPr>
            <a:r>
              <a:rPr lang="ru-RU" sz="2000" b="1" dirty="0" smtClean="0">
                <a:solidFill>
                  <a:srgbClr val="0070C0"/>
                </a:solidFill>
              </a:rPr>
              <a:t>Целевая; </a:t>
            </a:r>
          </a:p>
          <a:p>
            <a:pPr algn="l">
              <a:buFont typeface="Arial" pitchFamily="34" charset="0"/>
              <a:buChar char="•"/>
            </a:pPr>
            <a:r>
              <a:rPr lang="ru-RU" sz="2000" b="1" dirty="0" err="1" smtClean="0">
                <a:solidFill>
                  <a:srgbClr val="0070C0"/>
                </a:solidFill>
              </a:rPr>
              <a:t>Структурно-организационая</a:t>
            </a:r>
            <a:r>
              <a:rPr lang="ru-RU" sz="2000" b="1" dirty="0" smtClean="0">
                <a:solidFill>
                  <a:srgbClr val="0070C0"/>
                </a:solidFill>
              </a:rPr>
              <a:t>;</a:t>
            </a:r>
            <a:endParaRPr lang="ru-RU" sz="2000" b="1" dirty="0" smtClean="0">
              <a:solidFill>
                <a:srgbClr val="0070C0"/>
              </a:solidFill>
            </a:endParaRPr>
          </a:p>
          <a:p>
            <a:pPr algn="l">
              <a:buFont typeface="Arial" pitchFamily="34" charset="0"/>
              <a:buChar char="•"/>
            </a:pPr>
            <a:r>
              <a:rPr lang="ru-RU" sz="2000" b="1" dirty="0" smtClean="0">
                <a:solidFill>
                  <a:srgbClr val="0070C0"/>
                </a:solidFill>
              </a:rPr>
              <a:t>С</a:t>
            </a:r>
            <a:r>
              <a:rPr lang="ru-RU" sz="2000" b="1" dirty="0" smtClean="0">
                <a:solidFill>
                  <a:srgbClr val="0070C0"/>
                </a:solidFill>
              </a:rPr>
              <a:t>одержательная</a:t>
            </a:r>
            <a:r>
              <a:rPr lang="ru-RU" sz="2000" b="1" dirty="0" smtClean="0">
                <a:solidFill>
                  <a:srgbClr val="0070C0"/>
                </a:solidFill>
              </a:rPr>
              <a:t>;</a:t>
            </a:r>
          </a:p>
          <a:p>
            <a:pPr algn="l">
              <a:buFont typeface="Arial" pitchFamily="34" charset="0"/>
              <a:buChar char="•"/>
            </a:pPr>
            <a:r>
              <a:rPr lang="ru-RU" sz="2000" b="1" dirty="0" smtClean="0">
                <a:solidFill>
                  <a:srgbClr val="0070C0"/>
                </a:solidFill>
              </a:rPr>
              <a:t>Т</a:t>
            </a:r>
            <a:r>
              <a:rPr lang="ru-RU" sz="2000" b="1" dirty="0" smtClean="0">
                <a:solidFill>
                  <a:srgbClr val="0070C0"/>
                </a:solidFill>
              </a:rPr>
              <a:t>ехнологическая</a:t>
            </a:r>
            <a:r>
              <a:rPr lang="ru-RU" sz="2000" b="1" dirty="0" smtClean="0">
                <a:solidFill>
                  <a:srgbClr val="0070C0"/>
                </a:solidFill>
              </a:rPr>
              <a:t>;</a:t>
            </a:r>
          </a:p>
          <a:p>
            <a:pPr algn="l">
              <a:buFont typeface="Arial" pitchFamily="34" charset="0"/>
              <a:buChar char="•"/>
            </a:pPr>
            <a:r>
              <a:rPr lang="ru-RU" sz="2000" b="1" dirty="0" smtClean="0">
                <a:solidFill>
                  <a:srgbClr val="0070C0"/>
                </a:solidFill>
              </a:rPr>
              <a:t>Психологическая</a:t>
            </a:r>
          </a:p>
          <a:p>
            <a:pPr algn="l">
              <a:buFont typeface="Arial" pitchFamily="34" charset="0"/>
              <a:buChar char="•"/>
            </a:pPr>
            <a:r>
              <a:rPr lang="ru-RU" sz="2000" b="1" dirty="0" smtClean="0">
                <a:solidFill>
                  <a:srgbClr val="0070C0"/>
                </a:solidFill>
              </a:rPr>
              <a:t>Педагогическая.</a:t>
            </a:r>
            <a:endParaRPr lang="ru-RU" sz="2000" b="1" dirty="0" smtClean="0">
              <a:solidFill>
                <a:srgbClr val="0070C0"/>
              </a:solidFill>
            </a:endParaRPr>
          </a:p>
        </p:txBody>
      </p:sp>
      <p:pic>
        <p:nvPicPr>
          <p:cNvPr id="1028" name="Picture 4" descr="E:\ребенок 2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48400" y="152400"/>
            <a:ext cx="2057400" cy="2839213"/>
          </a:xfrm>
          <a:prstGeom prst="rect">
            <a:avLst/>
          </a:prstGeom>
          <a:noFill/>
        </p:spPr>
      </p:pic>
      <p:pic>
        <p:nvPicPr>
          <p:cNvPr id="1029" name="Picture 5" descr="E:\ребенок 1.pn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362200" y="2888639"/>
            <a:ext cx="2743200" cy="1912327"/>
          </a:xfrm>
          <a:prstGeom prst="rect">
            <a:avLst/>
          </a:prstGeom>
          <a:noFill/>
        </p:spPr>
      </p:pic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457200" y="457200"/>
            <a:ext cx="5257800" cy="1981200"/>
          </a:xfrm>
        </p:spPr>
        <p:txBody>
          <a:bodyPr/>
          <a:lstStyle/>
          <a:p>
            <a:r>
              <a:rPr lang="ru-RU" dirty="0" smtClean="0"/>
              <a:t>Практико-ориентированное образование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28600"/>
            <a:ext cx="7315200" cy="715962"/>
          </a:xfrm>
        </p:spPr>
        <p:txBody>
          <a:bodyPr/>
          <a:lstStyle/>
          <a:p>
            <a:r>
              <a:rPr lang="ru-RU" dirty="0" smtClean="0"/>
              <a:t>Целевая преемственность</a:t>
            </a:r>
            <a:endParaRPr lang="ru-RU" dirty="0"/>
          </a:p>
        </p:txBody>
      </p:sp>
      <p:sp>
        <p:nvSpPr>
          <p:cNvPr id="6" name="Овал 5"/>
          <p:cNvSpPr/>
          <p:nvPr/>
        </p:nvSpPr>
        <p:spPr bwMode="auto">
          <a:xfrm>
            <a:off x="152400" y="1066800"/>
            <a:ext cx="3276600" cy="1371600"/>
          </a:xfrm>
          <a:prstGeom prst="ellipse">
            <a:avLst/>
          </a:prstGeom>
          <a:solidFill>
            <a:srgbClr val="FFFFCC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Arial" charset="0"/>
              </a:rPr>
              <a:t>Анализ потребностей </a:t>
            </a:r>
            <a:b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Arial" charset="0"/>
              </a:rPr>
            </a:b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Arial" charset="0"/>
              </a:rPr>
              <a:t>российского </a:t>
            </a:r>
            <a:b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Arial" charset="0"/>
              </a:rPr>
            </a:b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Arial" charset="0"/>
              </a:rPr>
              <a:t>рынка труда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ysClr val="windowText" lastClr="000000"/>
              </a:solidFill>
              <a:effectLst/>
              <a:latin typeface="Arial" charset="0"/>
            </a:endParaRPr>
          </a:p>
        </p:txBody>
      </p:sp>
      <p:sp>
        <p:nvSpPr>
          <p:cNvPr id="7" name="Овал 6"/>
          <p:cNvSpPr/>
          <p:nvPr/>
        </p:nvSpPr>
        <p:spPr bwMode="auto">
          <a:xfrm>
            <a:off x="2971800" y="1143000"/>
            <a:ext cx="3276600" cy="1371600"/>
          </a:xfrm>
          <a:prstGeom prst="ellipse">
            <a:avLst/>
          </a:prstGeom>
          <a:solidFill>
            <a:srgbClr val="FFFFCC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Arial" charset="0"/>
              </a:rPr>
              <a:t>Анализ потребностей </a:t>
            </a:r>
            <a:b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Arial" charset="0"/>
              </a:rPr>
            </a:b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Arial" charset="0"/>
              </a:rPr>
              <a:t>регионального и </a:t>
            </a:r>
            <a:b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Arial" charset="0"/>
              </a:rPr>
            </a:b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Arial" charset="0"/>
              </a:rPr>
              <a:t>муниципального </a:t>
            </a:r>
            <a:b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Arial" charset="0"/>
              </a:rPr>
            </a:b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Arial" charset="0"/>
              </a:rPr>
              <a:t>рынка труда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ysClr val="windowText" lastClr="000000"/>
              </a:solidFill>
              <a:effectLst/>
              <a:latin typeface="Arial" charset="0"/>
            </a:endParaRPr>
          </a:p>
        </p:txBody>
      </p:sp>
      <p:sp>
        <p:nvSpPr>
          <p:cNvPr id="8" name="Овал 7"/>
          <p:cNvSpPr/>
          <p:nvPr/>
        </p:nvSpPr>
        <p:spPr bwMode="auto">
          <a:xfrm>
            <a:off x="5867400" y="1143000"/>
            <a:ext cx="3276600" cy="1371600"/>
          </a:xfrm>
          <a:prstGeom prst="ellipse">
            <a:avLst/>
          </a:prstGeom>
          <a:solidFill>
            <a:srgbClr val="FFFFCC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Arial" charset="0"/>
              </a:rPr>
              <a:t>Социальный заказ </a:t>
            </a:r>
            <a:b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Arial" charset="0"/>
              </a:rPr>
            </a:b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Arial" charset="0"/>
              </a:rPr>
              <a:t>родителей  по </a:t>
            </a:r>
            <a:b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Arial" charset="0"/>
              </a:rPr>
            </a:b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Arial" charset="0"/>
              </a:rPr>
              <a:t>профессиональному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ysClr val="windowText" lastClr="000000"/>
              </a:solidFill>
              <a:effectLst/>
              <a:latin typeface="Arial" charset="0"/>
            </a:endParaRPr>
          </a:p>
        </p:txBody>
      </p:sp>
      <p:sp>
        <p:nvSpPr>
          <p:cNvPr id="9" name="Выноска со стрелкой вниз 8"/>
          <p:cNvSpPr/>
          <p:nvPr/>
        </p:nvSpPr>
        <p:spPr bwMode="auto">
          <a:xfrm>
            <a:off x="1447800" y="2514600"/>
            <a:ext cx="6248400" cy="2057400"/>
          </a:xfrm>
          <a:prstGeom prst="downArrowCallout">
            <a:avLst/>
          </a:prstGeom>
          <a:solidFill>
            <a:srgbClr val="99CC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Arial" charset="0"/>
              </a:rPr>
              <a:t>Определение приоритетного компонента</a:t>
            </a:r>
            <a:r>
              <a:rPr kumimoji="0" lang="ru-RU" sz="2400" b="0" i="0" u="none" strike="noStrike" cap="none" normalizeH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Arial" charset="0"/>
              </a:rPr>
              <a:t> </a:t>
            </a:r>
            <a:br>
              <a:rPr kumimoji="0" lang="ru-RU" sz="2400" b="0" i="0" u="none" strike="noStrike" cap="none" normalizeH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Arial" charset="0"/>
              </a:rPr>
            </a:br>
            <a:r>
              <a:rPr kumimoji="0" lang="ru-RU" sz="2400" b="0" i="0" u="none" strike="noStrike" cap="none" normalizeH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Arial" charset="0"/>
              </a:rPr>
              <a:t>практико-ориентированного образования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ysClr val="windowText" lastClr="000000"/>
              </a:solidFill>
              <a:effectLst/>
              <a:latin typeface="Arial" charset="0"/>
            </a:endParaRPr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1295400" y="4572000"/>
            <a:ext cx="7010400" cy="838200"/>
          </a:xfrm>
          <a:prstGeom prst="rect">
            <a:avLst/>
          </a:prstGeom>
          <a:solidFill>
            <a:srgbClr val="92D05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Раннее</a:t>
            </a:r>
            <a:r>
              <a:rPr kumimoji="0" lang="ru-RU" sz="24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 технологическое развитие и</a:t>
            </a:r>
            <a:br>
              <a:rPr kumimoji="0" lang="ru-RU" sz="24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</a:br>
            <a:r>
              <a:rPr kumimoji="0" lang="ru-RU" sz="24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 профориентация детей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1371600" y="5791200"/>
            <a:ext cx="7543800" cy="838200"/>
          </a:xfrm>
          <a:prstGeom prst="rect">
            <a:avLst/>
          </a:prstGeom>
          <a:solidFill>
            <a:srgbClr val="FFCC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99"/>
                </a:solidFill>
                <a:effectLst/>
                <a:latin typeface="Arial" charset="0"/>
              </a:rPr>
              <a:t>Развитие у детей</a:t>
            </a:r>
            <a:r>
              <a:rPr kumimoji="0" lang="ru-RU" sz="2400" b="0" i="0" u="none" strike="noStrike" cap="none" normalizeH="0" dirty="0" smtClean="0">
                <a:ln>
                  <a:noFill/>
                </a:ln>
                <a:solidFill>
                  <a:srgbClr val="000099"/>
                </a:solidFill>
                <a:effectLst/>
                <a:latin typeface="Arial" charset="0"/>
              </a:rPr>
              <a:t> интереса к техническому </a:t>
            </a:r>
            <a:br>
              <a:rPr kumimoji="0" lang="ru-RU" sz="2400" b="0" i="0" u="none" strike="noStrike" cap="none" normalizeH="0" dirty="0" smtClean="0">
                <a:ln>
                  <a:noFill/>
                </a:ln>
                <a:solidFill>
                  <a:srgbClr val="000099"/>
                </a:solidFill>
                <a:effectLst/>
                <a:latin typeface="Arial" charset="0"/>
              </a:rPr>
            </a:br>
            <a:r>
              <a:rPr kumimoji="0" lang="ru-RU" sz="2400" b="0" i="0" u="none" strike="noStrike" cap="none" normalizeH="0" dirty="0" smtClean="0">
                <a:ln>
                  <a:noFill/>
                </a:ln>
                <a:solidFill>
                  <a:srgbClr val="000099"/>
                </a:solidFill>
                <a:effectLst/>
                <a:latin typeface="Arial" charset="0"/>
              </a:rPr>
              <a:t>образованию, моделированию и конструированию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000099"/>
              </a:solidFill>
              <a:effectLst/>
              <a:latin typeface="Arial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990600"/>
            <a:ext cx="8458200" cy="609600"/>
          </a:xfrm>
        </p:spPr>
        <p:txBody>
          <a:bodyPr/>
          <a:lstStyle/>
          <a:p>
            <a:r>
              <a:rPr lang="ru-RU" sz="2800" dirty="0" smtClean="0">
                <a:solidFill>
                  <a:srgbClr val="0070C0"/>
                </a:solidFill>
              </a:rPr>
              <a:t>Система управления по реализации программы практико-ориентированного образования</a:t>
            </a:r>
            <a:endParaRPr lang="ru-RU" sz="2800" dirty="0">
              <a:solidFill>
                <a:srgbClr val="0070C0"/>
              </a:solidFill>
            </a:endParaRPr>
          </a:p>
        </p:txBody>
      </p:sp>
      <p:grpSp>
        <p:nvGrpSpPr>
          <p:cNvPr id="48" name="Группа 47"/>
          <p:cNvGrpSpPr/>
          <p:nvPr/>
        </p:nvGrpSpPr>
        <p:grpSpPr>
          <a:xfrm>
            <a:off x="457200" y="1752600"/>
            <a:ext cx="8229600" cy="4114800"/>
            <a:chOff x="457200" y="2133600"/>
            <a:chExt cx="8229600" cy="4114800"/>
          </a:xfrm>
        </p:grpSpPr>
        <p:cxnSp>
          <p:nvCxnSpPr>
            <p:cNvPr id="35" name="Прямая соединительная линия 34"/>
            <p:cNvCxnSpPr>
              <a:endCxn id="16" idx="0"/>
            </p:cNvCxnSpPr>
            <p:nvPr/>
          </p:nvCxnSpPr>
          <p:spPr bwMode="auto">
            <a:xfrm>
              <a:off x="4267200" y="5105400"/>
              <a:ext cx="0" cy="838200"/>
            </a:xfrm>
            <a:prstGeom prst="line">
              <a:avLst/>
            </a:prstGeom>
            <a:gradFill rotWithShape="1">
              <a:gsLst>
                <a:gs pos="0">
                  <a:schemeClr val="bg2">
                    <a:gamma/>
                    <a:tint val="26667"/>
                    <a:invGamma/>
                  </a:schemeClr>
                </a:gs>
                <a:gs pos="100000">
                  <a:schemeClr val="bg2">
                    <a:alpha val="14999"/>
                  </a:schemeClr>
                </a:gs>
              </a:gsLst>
              <a:lin ang="5400000" scaled="1"/>
            </a:gradFill>
            <a:ln w="28575" cap="flat" cmpd="sng" algn="ctr">
              <a:solidFill>
                <a:schemeClr val="accent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28" name="Прямая соединительная линия 27"/>
            <p:cNvCxnSpPr/>
            <p:nvPr/>
          </p:nvCxnSpPr>
          <p:spPr bwMode="auto">
            <a:xfrm>
              <a:off x="7239000" y="4267200"/>
              <a:ext cx="0" cy="1066800"/>
            </a:xfrm>
            <a:prstGeom prst="line">
              <a:avLst/>
            </a:prstGeom>
            <a:gradFill rotWithShape="1">
              <a:gsLst>
                <a:gs pos="0">
                  <a:schemeClr val="bg2">
                    <a:gamma/>
                    <a:tint val="26667"/>
                    <a:invGamma/>
                  </a:schemeClr>
                </a:gs>
                <a:gs pos="100000">
                  <a:schemeClr val="bg2">
                    <a:alpha val="14999"/>
                  </a:schemeClr>
                </a:gs>
              </a:gsLst>
              <a:lin ang="5400000" scaled="1"/>
            </a:gradFill>
            <a:ln w="28575" cap="flat" cmpd="sng" algn="ctr">
              <a:solidFill>
                <a:schemeClr val="accent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26" name="Прямая соединительная линия 25"/>
            <p:cNvCxnSpPr/>
            <p:nvPr/>
          </p:nvCxnSpPr>
          <p:spPr bwMode="auto">
            <a:xfrm>
              <a:off x="1600200" y="4267200"/>
              <a:ext cx="0" cy="1066800"/>
            </a:xfrm>
            <a:prstGeom prst="line">
              <a:avLst/>
            </a:prstGeom>
            <a:gradFill rotWithShape="1">
              <a:gsLst>
                <a:gs pos="0">
                  <a:schemeClr val="bg2">
                    <a:gamma/>
                    <a:tint val="26667"/>
                    <a:invGamma/>
                  </a:schemeClr>
                </a:gs>
                <a:gs pos="100000">
                  <a:schemeClr val="bg2">
                    <a:alpha val="14999"/>
                  </a:schemeClr>
                </a:gs>
              </a:gsLst>
              <a:lin ang="5400000" scaled="1"/>
            </a:gradFill>
            <a:ln w="28575" cap="flat" cmpd="sng" algn="ctr">
              <a:solidFill>
                <a:schemeClr val="accent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9" name="Прямая соединительная линия 18"/>
            <p:cNvCxnSpPr/>
            <p:nvPr/>
          </p:nvCxnSpPr>
          <p:spPr bwMode="auto">
            <a:xfrm>
              <a:off x="4114800" y="2667000"/>
              <a:ext cx="0" cy="914400"/>
            </a:xfrm>
            <a:prstGeom prst="line">
              <a:avLst/>
            </a:prstGeom>
            <a:gradFill rotWithShape="1">
              <a:gsLst>
                <a:gs pos="0">
                  <a:schemeClr val="bg2">
                    <a:gamma/>
                    <a:tint val="26667"/>
                    <a:invGamma/>
                  </a:schemeClr>
                </a:gs>
                <a:gs pos="100000">
                  <a:schemeClr val="bg2">
                    <a:alpha val="14999"/>
                  </a:schemeClr>
                </a:gs>
              </a:gsLst>
              <a:lin ang="5400000" scaled="1"/>
            </a:gradFill>
            <a:ln w="28575" cap="flat" cmpd="sng" algn="ctr">
              <a:solidFill>
                <a:schemeClr val="accent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20" name="Прямая соединительная линия 19"/>
            <p:cNvCxnSpPr/>
            <p:nvPr/>
          </p:nvCxnSpPr>
          <p:spPr bwMode="auto">
            <a:xfrm>
              <a:off x="6096000" y="2667000"/>
              <a:ext cx="0" cy="228600"/>
            </a:xfrm>
            <a:prstGeom prst="line">
              <a:avLst/>
            </a:prstGeom>
            <a:gradFill rotWithShape="1">
              <a:gsLst>
                <a:gs pos="0">
                  <a:schemeClr val="bg2">
                    <a:gamma/>
                    <a:tint val="26667"/>
                    <a:invGamma/>
                  </a:schemeClr>
                </a:gs>
                <a:gs pos="100000">
                  <a:schemeClr val="bg2">
                    <a:alpha val="14999"/>
                  </a:schemeClr>
                </a:gs>
              </a:gsLst>
              <a:lin ang="5400000" scaled="1"/>
            </a:gradFill>
            <a:ln w="28575" cap="flat" cmpd="sng" algn="ctr">
              <a:solidFill>
                <a:schemeClr val="accent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2" name="Прямая соединительная линия 11"/>
            <p:cNvCxnSpPr>
              <a:stCxn id="3" idx="3"/>
              <a:endCxn id="5" idx="1"/>
            </p:cNvCxnSpPr>
            <p:nvPr/>
          </p:nvCxnSpPr>
          <p:spPr bwMode="auto">
            <a:xfrm>
              <a:off x="2743200" y="2400300"/>
              <a:ext cx="2743200" cy="38100"/>
            </a:xfrm>
            <a:prstGeom prst="line">
              <a:avLst/>
            </a:prstGeom>
            <a:gradFill rotWithShape="1">
              <a:gsLst>
                <a:gs pos="0">
                  <a:schemeClr val="bg2">
                    <a:gamma/>
                    <a:tint val="26667"/>
                    <a:invGamma/>
                  </a:schemeClr>
                </a:gs>
                <a:gs pos="100000">
                  <a:schemeClr val="bg2">
                    <a:alpha val="14999"/>
                  </a:schemeClr>
                </a:gs>
              </a:gsLst>
              <a:lin ang="5400000" scaled="1"/>
            </a:gradFill>
            <a:ln w="28575" cap="flat" cmpd="sng" algn="ctr">
              <a:solidFill>
                <a:schemeClr val="accent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3" name="Прямоугольник 2"/>
            <p:cNvSpPr/>
            <p:nvPr/>
          </p:nvSpPr>
          <p:spPr bwMode="auto">
            <a:xfrm>
              <a:off x="457200" y="2133600"/>
              <a:ext cx="2286000" cy="533400"/>
            </a:xfrm>
            <a:prstGeom prst="rect">
              <a:avLst/>
            </a:prstGeom>
            <a:solidFill>
              <a:srgbClr val="FFFFCC"/>
            </a:solidFill>
            <a:ln w="9525" cap="flat" cmpd="sng" algn="ctr">
              <a:solidFill>
                <a:schemeClr val="bg2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400" b="0" i="0" u="none" strike="noStrike" cap="none" normalizeH="0" baseline="0" dirty="0" smtClean="0">
                  <a:ln>
                    <a:noFill/>
                  </a:ln>
                  <a:solidFill>
                    <a:schemeClr val="bg2"/>
                  </a:solidFill>
                  <a:effectLst/>
                  <a:latin typeface="Arial" charset="0"/>
                </a:rPr>
                <a:t>Региональная</a:t>
              </a:r>
              <a:br>
                <a:rPr kumimoji="0" lang="ru-RU" sz="1400" b="0" i="0" u="none" strike="noStrike" cap="none" normalizeH="0" baseline="0" dirty="0" smtClean="0">
                  <a:ln>
                    <a:noFill/>
                  </a:ln>
                  <a:solidFill>
                    <a:schemeClr val="bg2"/>
                  </a:solidFill>
                  <a:effectLst/>
                  <a:latin typeface="Arial" charset="0"/>
                </a:rPr>
              </a:br>
              <a:r>
                <a:rPr kumimoji="0" lang="ru-RU" sz="1400" b="0" i="0" u="none" strike="noStrike" cap="none" normalizeH="0" baseline="0" dirty="0" smtClean="0">
                  <a:ln>
                    <a:noFill/>
                  </a:ln>
                  <a:solidFill>
                    <a:schemeClr val="bg2"/>
                  </a:solidFill>
                  <a:effectLst/>
                  <a:latin typeface="Arial" charset="0"/>
                </a:rPr>
                <a:t>рабочая группа</a:t>
              </a:r>
            </a:p>
          </p:txBody>
        </p:sp>
        <p:sp>
          <p:nvSpPr>
            <p:cNvPr id="4" name="Прямоугольник 3"/>
            <p:cNvSpPr/>
            <p:nvPr/>
          </p:nvSpPr>
          <p:spPr bwMode="auto">
            <a:xfrm>
              <a:off x="2971800" y="2133600"/>
              <a:ext cx="2286000" cy="533400"/>
            </a:xfrm>
            <a:prstGeom prst="rect">
              <a:avLst/>
            </a:prstGeom>
            <a:solidFill>
              <a:srgbClr val="FFFFCC"/>
            </a:solidFill>
            <a:ln w="9525" cap="flat" cmpd="sng" algn="ctr">
              <a:solidFill>
                <a:schemeClr val="bg2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400" b="0" i="0" u="none" strike="noStrike" cap="none" normalizeH="0" baseline="0" dirty="0" smtClean="0">
                  <a:ln>
                    <a:noFill/>
                  </a:ln>
                  <a:solidFill>
                    <a:schemeClr val="bg2"/>
                  </a:solidFill>
                  <a:effectLst/>
                  <a:latin typeface="Arial" charset="0"/>
                </a:rPr>
                <a:t>БИПКРО</a:t>
              </a:r>
            </a:p>
          </p:txBody>
        </p:sp>
        <p:sp>
          <p:nvSpPr>
            <p:cNvPr id="5" name="Прямоугольник 4"/>
            <p:cNvSpPr/>
            <p:nvPr/>
          </p:nvSpPr>
          <p:spPr bwMode="auto">
            <a:xfrm>
              <a:off x="5486400" y="2133600"/>
              <a:ext cx="2438400" cy="609600"/>
            </a:xfrm>
            <a:prstGeom prst="rect">
              <a:avLst/>
            </a:prstGeom>
            <a:solidFill>
              <a:srgbClr val="FFFFCC"/>
            </a:solidFill>
            <a:ln w="9525" cap="flat" cmpd="sng" algn="ctr">
              <a:solidFill>
                <a:schemeClr val="bg2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400" b="0" i="0" u="none" strike="noStrike" cap="none" normalizeH="0" baseline="0" dirty="0" smtClean="0">
                  <a:ln>
                    <a:noFill/>
                  </a:ln>
                  <a:solidFill>
                    <a:schemeClr val="bg2"/>
                  </a:solidFill>
                  <a:effectLst/>
                  <a:latin typeface="Arial" charset="0"/>
                </a:rPr>
                <a:t>Отдел</a:t>
              </a:r>
              <a:br>
                <a:rPr kumimoji="0" lang="ru-RU" sz="1400" b="0" i="0" u="none" strike="noStrike" cap="none" normalizeH="0" baseline="0" dirty="0" smtClean="0">
                  <a:ln>
                    <a:noFill/>
                  </a:ln>
                  <a:solidFill>
                    <a:schemeClr val="bg2"/>
                  </a:solidFill>
                  <a:effectLst/>
                  <a:latin typeface="Arial" charset="0"/>
                </a:rPr>
              </a:br>
              <a:r>
                <a:rPr kumimoji="0" lang="ru-RU" sz="1400" b="0" i="0" u="none" strike="noStrike" cap="none" normalizeH="0" baseline="0" dirty="0" smtClean="0">
                  <a:ln>
                    <a:noFill/>
                  </a:ln>
                  <a:solidFill>
                    <a:schemeClr val="bg2"/>
                  </a:solidFill>
                  <a:effectLst/>
                  <a:latin typeface="Arial" charset="0"/>
                </a:rPr>
                <a:t>образования администрации</a:t>
              </a:r>
              <a:br>
                <a:rPr kumimoji="0" lang="ru-RU" sz="1400" b="0" i="0" u="none" strike="noStrike" cap="none" normalizeH="0" baseline="0" dirty="0" smtClean="0">
                  <a:ln>
                    <a:noFill/>
                  </a:ln>
                  <a:solidFill>
                    <a:schemeClr val="bg2"/>
                  </a:solidFill>
                  <a:effectLst/>
                  <a:latin typeface="Arial" charset="0"/>
                </a:rPr>
              </a:br>
              <a:r>
                <a:rPr kumimoji="0" lang="ru-RU" sz="1400" b="0" i="0" u="none" strike="noStrike" cap="none" normalizeH="0" baseline="0" dirty="0" err="1" smtClean="0">
                  <a:ln>
                    <a:noFill/>
                  </a:ln>
                  <a:solidFill>
                    <a:schemeClr val="bg2"/>
                  </a:solidFill>
                  <a:effectLst/>
                  <a:latin typeface="Arial" charset="0"/>
                </a:rPr>
                <a:t>Навлинского</a:t>
              </a:r>
              <a:r>
                <a:rPr kumimoji="0" lang="ru-RU" sz="1400" b="0" i="0" u="none" strike="noStrike" cap="none" normalizeH="0" baseline="0" dirty="0" smtClean="0">
                  <a:ln>
                    <a:noFill/>
                  </a:ln>
                  <a:solidFill>
                    <a:schemeClr val="bg2"/>
                  </a:solidFill>
                  <a:effectLst/>
                  <a:latin typeface="Arial" charset="0"/>
                </a:rPr>
                <a:t> района</a:t>
              </a:r>
            </a:p>
          </p:txBody>
        </p:sp>
        <p:sp>
          <p:nvSpPr>
            <p:cNvPr id="6" name="Прямоугольник 5"/>
            <p:cNvSpPr/>
            <p:nvPr/>
          </p:nvSpPr>
          <p:spPr bwMode="auto">
            <a:xfrm>
              <a:off x="1981200" y="2895600"/>
              <a:ext cx="4572000" cy="533400"/>
            </a:xfrm>
            <a:prstGeom prst="rect">
              <a:avLst/>
            </a:prstGeom>
            <a:solidFill>
              <a:srgbClr val="FFFFCC"/>
            </a:solidFill>
            <a:ln w="9525" cap="flat" cmpd="sng" algn="ctr">
              <a:solidFill>
                <a:schemeClr val="bg2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400" b="0" i="0" u="none" strike="noStrike" cap="none" normalizeH="0" baseline="0" dirty="0" smtClean="0">
                  <a:ln>
                    <a:noFill/>
                  </a:ln>
                  <a:solidFill>
                    <a:schemeClr val="bg2"/>
                  </a:solidFill>
                  <a:effectLst/>
                  <a:latin typeface="Arial" charset="0"/>
                </a:rPr>
                <a:t>Рабочая группа </a:t>
              </a:r>
              <a:r>
                <a:rPr kumimoji="0" lang="ru-RU" sz="1400" b="0" i="0" u="none" strike="noStrike" cap="none" normalizeH="0" baseline="0" dirty="0" smtClean="0">
                  <a:ln>
                    <a:noFill/>
                  </a:ln>
                  <a:solidFill>
                    <a:schemeClr val="bg2"/>
                  </a:solidFill>
                  <a:effectLst/>
                  <a:latin typeface="Arial" charset="0"/>
                </a:rPr>
                <a:t>базовой площадки</a:t>
              </a:r>
              <a:r>
                <a:rPr kumimoji="0" lang="ru-RU" sz="1400" b="0" i="0" u="none" strike="noStrike" cap="none" normalizeH="0" baseline="0" dirty="0" smtClean="0">
                  <a:ln>
                    <a:noFill/>
                  </a:ln>
                  <a:solidFill>
                    <a:schemeClr val="bg2"/>
                  </a:solidFill>
                  <a:effectLst/>
                  <a:latin typeface="Arial" charset="0"/>
                </a:rPr>
                <a:t/>
              </a:r>
              <a:br>
                <a:rPr kumimoji="0" lang="ru-RU" sz="1400" b="0" i="0" u="none" strike="noStrike" cap="none" normalizeH="0" baseline="0" dirty="0" smtClean="0">
                  <a:ln>
                    <a:noFill/>
                  </a:ln>
                  <a:solidFill>
                    <a:schemeClr val="bg2"/>
                  </a:solidFill>
                  <a:effectLst/>
                  <a:latin typeface="Arial" charset="0"/>
                </a:rPr>
              </a:br>
              <a:r>
                <a:rPr kumimoji="0" lang="ru-RU" sz="1400" b="0" i="0" u="none" strike="noStrike" cap="none" normalizeH="0" baseline="0" dirty="0" smtClean="0">
                  <a:ln>
                    <a:noFill/>
                  </a:ln>
                  <a:solidFill>
                    <a:schemeClr val="bg2"/>
                  </a:solidFill>
                  <a:effectLst/>
                  <a:latin typeface="Arial" charset="0"/>
                </a:rPr>
                <a:t>(д</a:t>
              </a:r>
              <a:r>
                <a:rPr lang="ru-RU" sz="1400" dirty="0" smtClean="0">
                  <a:solidFill>
                    <a:schemeClr val="bg2"/>
                  </a:solidFill>
                  <a:latin typeface="Arial" charset="0"/>
                </a:rPr>
                <a:t>етский сад - гимназия)</a:t>
              </a:r>
              <a:endPara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bg2"/>
                </a:solidFill>
                <a:effectLst/>
                <a:latin typeface="Arial" charset="0"/>
              </a:endParaRPr>
            </a:p>
          </p:txBody>
        </p:sp>
        <p:sp>
          <p:nvSpPr>
            <p:cNvPr id="7" name="Прямоугольник 6"/>
            <p:cNvSpPr/>
            <p:nvPr/>
          </p:nvSpPr>
          <p:spPr bwMode="auto">
            <a:xfrm>
              <a:off x="1981200" y="3581400"/>
              <a:ext cx="4572000" cy="533400"/>
            </a:xfrm>
            <a:prstGeom prst="rect">
              <a:avLst/>
            </a:prstGeom>
            <a:solidFill>
              <a:srgbClr val="FFFFCC"/>
            </a:solidFill>
            <a:ln w="9525" cap="flat" cmpd="sng" algn="ctr">
              <a:solidFill>
                <a:schemeClr val="bg2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400" b="0" i="0" u="none" strike="noStrike" cap="none" normalizeH="0" baseline="0" dirty="0" smtClean="0">
                  <a:ln>
                    <a:noFill/>
                  </a:ln>
                  <a:solidFill>
                    <a:schemeClr val="bg2"/>
                  </a:solidFill>
                  <a:effectLst/>
                  <a:latin typeface="Arial" charset="0"/>
                </a:rPr>
                <a:t>Заместители директора по УВР и ВР</a:t>
              </a:r>
            </a:p>
          </p:txBody>
        </p:sp>
        <p:sp>
          <p:nvSpPr>
            <p:cNvPr id="8" name="Прямоугольник 7"/>
            <p:cNvSpPr/>
            <p:nvPr/>
          </p:nvSpPr>
          <p:spPr bwMode="auto">
            <a:xfrm>
              <a:off x="609600" y="4495800"/>
              <a:ext cx="2133600" cy="685800"/>
            </a:xfrm>
            <a:prstGeom prst="rect">
              <a:avLst/>
            </a:prstGeom>
            <a:solidFill>
              <a:srgbClr val="FFFFCC"/>
            </a:solidFill>
            <a:ln w="9525" cap="flat" cmpd="sng" algn="ctr">
              <a:solidFill>
                <a:schemeClr val="bg2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400" b="0" i="0" u="none" strike="noStrike" cap="none" normalizeH="0" baseline="0" dirty="0" smtClean="0">
                  <a:ln>
                    <a:noFill/>
                  </a:ln>
                  <a:solidFill>
                    <a:schemeClr val="bg2"/>
                  </a:solidFill>
                  <a:effectLst/>
                  <a:latin typeface="Arial" charset="0"/>
                </a:rPr>
                <a:t>Педагог-психолог</a:t>
              </a:r>
              <a:br>
                <a:rPr kumimoji="0" lang="ru-RU" sz="1400" b="0" i="0" u="none" strike="noStrike" cap="none" normalizeH="0" baseline="0" dirty="0" smtClean="0">
                  <a:ln>
                    <a:noFill/>
                  </a:ln>
                  <a:solidFill>
                    <a:schemeClr val="bg2"/>
                  </a:solidFill>
                  <a:effectLst/>
                  <a:latin typeface="Arial" charset="0"/>
                </a:rPr>
              </a:br>
              <a:r>
                <a:rPr kumimoji="0" lang="ru-RU" sz="1400" b="0" i="0" u="none" strike="noStrike" cap="none" normalizeH="0" baseline="0" dirty="0" smtClean="0">
                  <a:ln>
                    <a:noFill/>
                  </a:ln>
                  <a:solidFill>
                    <a:schemeClr val="bg2"/>
                  </a:solidFill>
                  <a:effectLst/>
                  <a:latin typeface="Arial" charset="0"/>
                </a:rPr>
                <a:t>Социальный</a:t>
              </a:r>
              <a:r>
                <a:rPr kumimoji="0" lang="ru-RU" sz="1400" b="0" i="0" u="none" strike="noStrike" cap="none" normalizeH="0" dirty="0" smtClean="0">
                  <a:ln>
                    <a:noFill/>
                  </a:ln>
                  <a:solidFill>
                    <a:schemeClr val="bg2"/>
                  </a:solidFill>
                  <a:effectLst/>
                  <a:latin typeface="Arial" charset="0"/>
                </a:rPr>
                <a:t> педагог</a:t>
              </a:r>
              <a:br>
                <a:rPr kumimoji="0" lang="ru-RU" sz="1400" b="0" i="0" u="none" strike="noStrike" cap="none" normalizeH="0" dirty="0" smtClean="0">
                  <a:ln>
                    <a:noFill/>
                  </a:ln>
                  <a:solidFill>
                    <a:schemeClr val="bg2"/>
                  </a:solidFill>
                  <a:effectLst/>
                  <a:latin typeface="Arial" charset="0"/>
                </a:rPr>
              </a:br>
              <a:r>
                <a:rPr kumimoji="0" lang="ru-RU" sz="1400" b="0" i="0" u="none" strike="noStrike" cap="none" normalizeH="0" dirty="0" smtClean="0">
                  <a:ln>
                    <a:noFill/>
                  </a:ln>
                  <a:solidFill>
                    <a:schemeClr val="bg2"/>
                  </a:solidFill>
                  <a:effectLst/>
                  <a:latin typeface="Arial" charset="0"/>
                </a:rPr>
                <a:t>Педагог-библиотекарь</a:t>
              </a:r>
              <a:endPara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bg2"/>
                </a:solidFill>
                <a:effectLst/>
                <a:latin typeface="Arial" charset="0"/>
              </a:endParaRPr>
            </a:p>
          </p:txBody>
        </p:sp>
        <p:sp>
          <p:nvSpPr>
            <p:cNvPr id="9" name="Прямоугольник 8"/>
            <p:cNvSpPr/>
            <p:nvPr/>
          </p:nvSpPr>
          <p:spPr bwMode="auto">
            <a:xfrm>
              <a:off x="3276600" y="4495800"/>
              <a:ext cx="2438400" cy="609600"/>
            </a:xfrm>
            <a:prstGeom prst="rect">
              <a:avLst/>
            </a:prstGeom>
            <a:solidFill>
              <a:srgbClr val="FFFFCC"/>
            </a:solidFill>
            <a:ln w="9525" cap="flat" cmpd="sng" algn="ctr">
              <a:solidFill>
                <a:schemeClr val="bg2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400" b="0" i="0" u="none" strike="noStrike" cap="none" normalizeH="0" baseline="0" dirty="0" smtClean="0">
                  <a:ln>
                    <a:noFill/>
                  </a:ln>
                  <a:solidFill>
                    <a:schemeClr val="bg2"/>
                  </a:solidFill>
                  <a:effectLst/>
                  <a:latin typeface="Arial" charset="0"/>
                </a:rPr>
                <a:t>Творческая лаборатория</a:t>
              </a:r>
              <a:br>
                <a:rPr kumimoji="0" lang="ru-RU" sz="1400" b="0" i="0" u="none" strike="noStrike" cap="none" normalizeH="0" baseline="0" dirty="0" smtClean="0">
                  <a:ln>
                    <a:noFill/>
                  </a:ln>
                  <a:solidFill>
                    <a:schemeClr val="bg2"/>
                  </a:solidFill>
                  <a:effectLst/>
                  <a:latin typeface="Arial" charset="0"/>
                </a:rPr>
              </a:br>
              <a:r>
                <a:rPr kumimoji="0" lang="ru-RU" sz="1400" b="0" i="0" u="none" strike="noStrike" cap="none" normalizeH="0" baseline="0" dirty="0" smtClean="0">
                  <a:ln>
                    <a:noFill/>
                  </a:ln>
                  <a:solidFill>
                    <a:schemeClr val="bg2"/>
                  </a:solidFill>
                  <a:effectLst/>
                  <a:latin typeface="Arial" charset="0"/>
                </a:rPr>
                <a:t>учителей начальных классов</a:t>
              </a:r>
            </a:p>
          </p:txBody>
        </p:sp>
        <p:sp>
          <p:nvSpPr>
            <p:cNvPr id="10" name="Прямоугольник 9"/>
            <p:cNvSpPr/>
            <p:nvPr/>
          </p:nvSpPr>
          <p:spPr bwMode="auto">
            <a:xfrm>
              <a:off x="6248400" y="4495800"/>
              <a:ext cx="2438400" cy="533400"/>
            </a:xfrm>
            <a:prstGeom prst="rect">
              <a:avLst/>
            </a:prstGeom>
            <a:solidFill>
              <a:srgbClr val="FFFFCC"/>
            </a:solidFill>
            <a:ln w="9525" cap="flat" cmpd="sng" algn="ctr">
              <a:solidFill>
                <a:schemeClr val="bg2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400" b="0" i="0" u="none" strike="noStrike" cap="none" normalizeH="0" baseline="0" dirty="0" smtClean="0">
                  <a:ln>
                    <a:noFill/>
                  </a:ln>
                  <a:solidFill>
                    <a:schemeClr val="bg2"/>
                  </a:solidFill>
                  <a:effectLst/>
                  <a:latin typeface="Arial" charset="0"/>
                </a:rPr>
                <a:t>МО учителей-предметников</a:t>
              </a:r>
            </a:p>
          </p:txBody>
        </p:sp>
        <p:sp>
          <p:nvSpPr>
            <p:cNvPr id="15" name="Прямоугольник 14"/>
            <p:cNvSpPr/>
            <p:nvPr/>
          </p:nvSpPr>
          <p:spPr bwMode="auto">
            <a:xfrm>
              <a:off x="1981200" y="5486400"/>
              <a:ext cx="4572000" cy="304800"/>
            </a:xfrm>
            <a:prstGeom prst="rect">
              <a:avLst/>
            </a:prstGeom>
            <a:solidFill>
              <a:srgbClr val="FFFFCC"/>
            </a:solidFill>
            <a:ln w="9525" cap="flat" cmpd="sng" algn="ctr">
              <a:solidFill>
                <a:schemeClr val="bg2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ru-RU" sz="1400" dirty="0" smtClean="0">
                  <a:solidFill>
                    <a:schemeClr val="bg2"/>
                  </a:solidFill>
                  <a:latin typeface="Arial" charset="0"/>
                </a:rPr>
                <a:t>Учителя</a:t>
              </a:r>
              <a:endPara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bg2"/>
                </a:solidFill>
                <a:effectLst/>
                <a:latin typeface="Arial" charset="0"/>
              </a:endParaRPr>
            </a:p>
          </p:txBody>
        </p:sp>
        <p:sp>
          <p:nvSpPr>
            <p:cNvPr id="16" name="Прямоугольник 15"/>
            <p:cNvSpPr/>
            <p:nvPr/>
          </p:nvSpPr>
          <p:spPr bwMode="auto">
            <a:xfrm>
              <a:off x="1981200" y="5943600"/>
              <a:ext cx="4572000" cy="304800"/>
            </a:xfrm>
            <a:prstGeom prst="rect">
              <a:avLst/>
            </a:prstGeom>
            <a:solidFill>
              <a:srgbClr val="FFFFCC"/>
            </a:solidFill>
            <a:ln w="9525" cap="flat" cmpd="sng" algn="ctr">
              <a:solidFill>
                <a:schemeClr val="bg2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ru-RU" sz="1400" dirty="0" smtClean="0">
                  <a:solidFill>
                    <a:schemeClr val="bg2"/>
                  </a:solidFill>
                  <a:latin typeface="Arial" charset="0"/>
                </a:rPr>
                <a:t>Дети</a:t>
              </a:r>
              <a:endPara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bg2"/>
                </a:solidFill>
                <a:effectLst/>
                <a:latin typeface="Arial" charset="0"/>
              </a:endParaRPr>
            </a:p>
          </p:txBody>
        </p:sp>
        <p:cxnSp>
          <p:nvCxnSpPr>
            <p:cNvPr id="17" name="Прямая соединительная линия 16"/>
            <p:cNvCxnSpPr/>
            <p:nvPr/>
          </p:nvCxnSpPr>
          <p:spPr bwMode="auto">
            <a:xfrm>
              <a:off x="2209800" y="2667000"/>
              <a:ext cx="0" cy="228600"/>
            </a:xfrm>
            <a:prstGeom prst="line">
              <a:avLst/>
            </a:prstGeom>
            <a:gradFill rotWithShape="1">
              <a:gsLst>
                <a:gs pos="0">
                  <a:schemeClr val="bg2">
                    <a:gamma/>
                    <a:tint val="26667"/>
                    <a:invGamma/>
                  </a:schemeClr>
                </a:gs>
                <a:gs pos="100000">
                  <a:schemeClr val="bg2">
                    <a:alpha val="14999"/>
                  </a:schemeClr>
                </a:gs>
              </a:gsLst>
              <a:lin ang="5400000" scaled="1"/>
            </a:gradFill>
            <a:ln w="28575" cap="flat" cmpd="sng" algn="ctr">
              <a:solidFill>
                <a:schemeClr val="accent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22" name="Прямая соединительная линия 21"/>
            <p:cNvCxnSpPr/>
            <p:nvPr/>
          </p:nvCxnSpPr>
          <p:spPr bwMode="auto">
            <a:xfrm>
              <a:off x="1600200" y="4267200"/>
              <a:ext cx="5638800" cy="0"/>
            </a:xfrm>
            <a:prstGeom prst="line">
              <a:avLst/>
            </a:prstGeom>
            <a:gradFill rotWithShape="1">
              <a:gsLst>
                <a:gs pos="0">
                  <a:schemeClr val="bg2">
                    <a:gamma/>
                    <a:tint val="26667"/>
                    <a:invGamma/>
                  </a:schemeClr>
                </a:gs>
                <a:gs pos="100000">
                  <a:schemeClr val="bg2">
                    <a:alpha val="14999"/>
                  </a:schemeClr>
                </a:gs>
              </a:gsLst>
              <a:lin ang="5400000" scaled="1"/>
            </a:gradFill>
            <a:ln w="28575" cap="flat" cmpd="sng" algn="ctr">
              <a:solidFill>
                <a:schemeClr val="accent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27" name="Прямая соединительная линия 26"/>
            <p:cNvCxnSpPr>
              <a:stCxn id="7" idx="2"/>
            </p:cNvCxnSpPr>
            <p:nvPr/>
          </p:nvCxnSpPr>
          <p:spPr bwMode="auto">
            <a:xfrm>
              <a:off x="4267200" y="4114800"/>
              <a:ext cx="0" cy="381000"/>
            </a:xfrm>
            <a:prstGeom prst="line">
              <a:avLst/>
            </a:prstGeom>
            <a:gradFill rotWithShape="1">
              <a:gsLst>
                <a:gs pos="0">
                  <a:schemeClr val="bg2">
                    <a:gamma/>
                    <a:tint val="26667"/>
                    <a:invGamma/>
                  </a:schemeClr>
                </a:gs>
                <a:gs pos="100000">
                  <a:schemeClr val="bg2">
                    <a:alpha val="14999"/>
                  </a:schemeClr>
                </a:gs>
              </a:gsLst>
              <a:lin ang="5400000" scaled="1"/>
            </a:gradFill>
            <a:ln w="28575" cap="flat" cmpd="sng" algn="ctr">
              <a:solidFill>
                <a:schemeClr val="accent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31" name="Прямая соединительная линия 30"/>
            <p:cNvCxnSpPr/>
            <p:nvPr/>
          </p:nvCxnSpPr>
          <p:spPr bwMode="auto">
            <a:xfrm>
              <a:off x="2971800" y="4267200"/>
              <a:ext cx="0" cy="1066800"/>
            </a:xfrm>
            <a:prstGeom prst="line">
              <a:avLst/>
            </a:prstGeom>
            <a:gradFill rotWithShape="1">
              <a:gsLst>
                <a:gs pos="0">
                  <a:schemeClr val="bg2">
                    <a:gamma/>
                    <a:tint val="26667"/>
                    <a:invGamma/>
                  </a:schemeClr>
                </a:gs>
                <a:gs pos="100000">
                  <a:schemeClr val="bg2">
                    <a:alpha val="14999"/>
                  </a:schemeClr>
                </a:gs>
              </a:gsLst>
              <a:lin ang="5400000" scaled="1"/>
            </a:gradFill>
            <a:ln w="28575" cap="flat" cmpd="sng" algn="ctr">
              <a:solidFill>
                <a:schemeClr val="accent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33" name="Прямая соединительная линия 32"/>
            <p:cNvCxnSpPr/>
            <p:nvPr/>
          </p:nvCxnSpPr>
          <p:spPr bwMode="auto">
            <a:xfrm>
              <a:off x="1600200" y="5334000"/>
              <a:ext cx="5638800" cy="0"/>
            </a:xfrm>
            <a:prstGeom prst="line">
              <a:avLst/>
            </a:prstGeom>
            <a:gradFill rotWithShape="1">
              <a:gsLst>
                <a:gs pos="0">
                  <a:schemeClr val="bg2">
                    <a:gamma/>
                    <a:tint val="26667"/>
                    <a:invGamma/>
                  </a:schemeClr>
                </a:gs>
                <a:gs pos="100000">
                  <a:schemeClr val="bg2">
                    <a:alpha val="14999"/>
                  </a:schemeClr>
                </a:gs>
              </a:gsLst>
              <a:lin ang="5400000" scaled="1"/>
            </a:gradFill>
            <a:ln w="28575" cap="flat" cmpd="sng" algn="ctr">
              <a:solidFill>
                <a:schemeClr val="accent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44" name="Прямая соединительная линия 43"/>
            <p:cNvCxnSpPr>
              <a:endCxn id="16" idx="1"/>
            </p:cNvCxnSpPr>
            <p:nvPr/>
          </p:nvCxnSpPr>
          <p:spPr bwMode="auto">
            <a:xfrm>
              <a:off x="1600200" y="5334000"/>
              <a:ext cx="381000" cy="762000"/>
            </a:xfrm>
            <a:prstGeom prst="line">
              <a:avLst/>
            </a:prstGeom>
            <a:gradFill rotWithShape="1">
              <a:gsLst>
                <a:gs pos="0">
                  <a:schemeClr val="bg2">
                    <a:gamma/>
                    <a:tint val="26667"/>
                    <a:invGamma/>
                  </a:schemeClr>
                </a:gs>
                <a:gs pos="100000">
                  <a:schemeClr val="bg2">
                    <a:alpha val="14999"/>
                  </a:schemeClr>
                </a:gs>
              </a:gsLst>
              <a:lin ang="5400000" scaled="1"/>
            </a:gradFill>
            <a:ln w="28575" cap="flat" cmpd="sng" algn="ctr">
              <a:solidFill>
                <a:schemeClr val="accent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46" name="Прямая соединительная линия 45"/>
            <p:cNvCxnSpPr>
              <a:endCxn id="16" idx="3"/>
            </p:cNvCxnSpPr>
            <p:nvPr/>
          </p:nvCxnSpPr>
          <p:spPr bwMode="auto">
            <a:xfrm flipH="1">
              <a:off x="6553200" y="5334000"/>
              <a:ext cx="685800" cy="762000"/>
            </a:xfrm>
            <a:prstGeom prst="line">
              <a:avLst/>
            </a:prstGeom>
            <a:gradFill rotWithShape="1">
              <a:gsLst>
                <a:gs pos="0">
                  <a:schemeClr val="bg2">
                    <a:gamma/>
                    <a:tint val="26667"/>
                    <a:invGamma/>
                  </a:schemeClr>
                </a:gs>
                <a:gs pos="100000">
                  <a:schemeClr val="bg2">
                    <a:alpha val="14999"/>
                  </a:schemeClr>
                </a:gs>
              </a:gsLst>
              <a:lin ang="5400000" scaled="1"/>
            </a:gradFill>
            <a:ln w="28575" cap="flat" cmpd="sng" algn="ctr">
              <a:solidFill>
                <a:schemeClr val="accent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sp>
        <p:nvSpPr>
          <p:cNvPr id="29" name="Заголовок 1"/>
          <p:cNvSpPr txBox="1">
            <a:spLocks/>
          </p:cNvSpPr>
          <p:nvPr/>
        </p:nvSpPr>
        <p:spPr bwMode="auto">
          <a:xfrm>
            <a:off x="304800" y="0"/>
            <a:ext cx="84582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Структурно-организационная преемственность.</a:t>
            </a:r>
            <a:endParaRPr kumimoji="0" lang="ru-RU" sz="2800" b="0" i="0" u="none" strike="noStrike" kern="0" cap="none" spc="0" normalizeH="0" baseline="0" noProof="0" dirty="0">
              <a:ln>
                <a:noFill/>
              </a:ln>
              <a:solidFill>
                <a:srgbClr val="00009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914400" y="0"/>
            <a:ext cx="7315200" cy="715962"/>
          </a:xfrm>
        </p:spPr>
        <p:txBody>
          <a:bodyPr/>
          <a:lstStyle/>
          <a:p>
            <a:r>
              <a:rPr lang="ru-RU" sz="3200" dirty="0" smtClean="0">
                <a:solidFill>
                  <a:srgbClr val="000099"/>
                </a:solidFill>
              </a:rPr>
              <a:t>Уровни управления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1524000" y="838200"/>
            <a:ext cx="7315200" cy="5257800"/>
          </a:xfrm>
        </p:spPr>
        <p:txBody>
          <a:bodyPr/>
          <a:lstStyle/>
          <a:p>
            <a:pPr>
              <a:buNone/>
            </a:pPr>
            <a:r>
              <a:rPr lang="ru-RU" sz="1900" b="1" dirty="0" smtClean="0">
                <a:solidFill>
                  <a:schemeClr val="bg2"/>
                </a:solidFill>
              </a:rPr>
              <a:t>1-региональная рабочая группа  </a:t>
            </a:r>
            <a:r>
              <a:rPr lang="ru-RU" sz="1900" b="1" dirty="0" smtClean="0">
                <a:solidFill>
                  <a:schemeClr val="bg2"/>
                </a:solidFill>
              </a:rPr>
              <a:t>и </a:t>
            </a:r>
            <a:r>
              <a:rPr lang="ru-RU" sz="1900" b="1" dirty="0" smtClean="0">
                <a:solidFill>
                  <a:schemeClr val="bg2"/>
                </a:solidFill>
              </a:rPr>
              <a:t>БИПКРО – обеспечение координации </a:t>
            </a:r>
            <a:r>
              <a:rPr lang="ru-RU" sz="1900" b="1" dirty="0" smtClean="0">
                <a:solidFill>
                  <a:schemeClr val="bg2"/>
                </a:solidFill>
              </a:rPr>
              <a:t>деятельности образовательных организаций по проблеме преемственности практико-ориентированного образования на муниципальном и региональном уровнях;</a:t>
            </a:r>
          </a:p>
          <a:p>
            <a:pPr>
              <a:buNone/>
            </a:pPr>
            <a:r>
              <a:rPr lang="ru-RU" sz="1900" b="1" dirty="0" smtClean="0">
                <a:solidFill>
                  <a:schemeClr val="bg2"/>
                </a:solidFill>
              </a:rPr>
              <a:t>2-рабочая группа  базовой  </a:t>
            </a:r>
            <a:r>
              <a:rPr lang="ru-RU" sz="1900" b="1" dirty="0" smtClean="0">
                <a:solidFill>
                  <a:schemeClr val="bg2"/>
                </a:solidFill>
              </a:rPr>
              <a:t>площадки </a:t>
            </a:r>
            <a:r>
              <a:rPr lang="ru-RU" sz="1900" b="1" dirty="0" smtClean="0">
                <a:solidFill>
                  <a:schemeClr val="bg2"/>
                </a:solidFill>
              </a:rPr>
              <a:t> – координация </a:t>
            </a:r>
            <a:r>
              <a:rPr lang="ru-RU" sz="1900" b="1" dirty="0" smtClean="0">
                <a:solidFill>
                  <a:schemeClr val="bg2"/>
                </a:solidFill>
              </a:rPr>
              <a:t>деятельности на уровне «</a:t>
            </a:r>
            <a:r>
              <a:rPr lang="ru-RU" sz="1900" b="1" dirty="0" smtClean="0">
                <a:solidFill>
                  <a:schemeClr val="bg2"/>
                </a:solidFill>
              </a:rPr>
              <a:t>гимназия - детский сад №</a:t>
            </a:r>
            <a:r>
              <a:rPr lang="ru-RU" sz="1900" b="1" dirty="0" smtClean="0">
                <a:solidFill>
                  <a:schemeClr val="bg2"/>
                </a:solidFill>
              </a:rPr>
              <a:t>3» и сетевого взаимодействия;</a:t>
            </a:r>
          </a:p>
          <a:p>
            <a:pPr>
              <a:buNone/>
            </a:pPr>
            <a:r>
              <a:rPr lang="ru-RU" sz="1900" b="1" dirty="0" smtClean="0">
                <a:solidFill>
                  <a:schemeClr val="bg2"/>
                </a:solidFill>
              </a:rPr>
              <a:t>3-уровень заместителей </a:t>
            </a:r>
            <a:r>
              <a:rPr lang="ru-RU" sz="1900" b="1" dirty="0" smtClean="0">
                <a:solidFill>
                  <a:schemeClr val="bg2"/>
                </a:solidFill>
              </a:rPr>
              <a:t>руководителя - координация </a:t>
            </a:r>
            <a:r>
              <a:rPr lang="ru-RU" sz="1900" b="1" dirty="0" smtClean="0">
                <a:solidFill>
                  <a:schemeClr val="bg2"/>
                </a:solidFill>
              </a:rPr>
              <a:t>деятельности творческой лаборатории  учителей начальных классов и обеспечение «линии перспективного развития» с МО учителей предметников основного и среднего общего уровней образования, педагогом-психологом, </a:t>
            </a:r>
            <a:r>
              <a:rPr lang="ru-RU" sz="1900" b="1" dirty="0" smtClean="0">
                <a:solidFill>
                  <a:schemeClr val="bg2"/>
                </a:solidFill>
              </a:rPr>
              <a:t>педагогом-библиотекарем, социальным педагогом;</a:t>
            </a:r>
            <a:endParaRPr lang="ru-RU" sz="1900" b="1" dirty="0" smtClean="0">
              <a:solidFill>
                <a:schemeClr val="bg2"/>
              </a:solidFill>
            </a:endParaRPr>
          </a:p>
          <a:p>
            <a:pPr>
              <a:buNone/>
            </a:pPr>
            <a:r>
              <a:rPr lang="ru-RU" sz="1900" b="1" dirty="0" smtClean="0">
                <a:solidFill>
                  <a:schemeClr val="bg2"/>
                </a:solidFill>
              </a:rPr>
              <a:t>4-педагогический - уровень </a:t>
            </a:r>
            <a:r>
              <a:rPr lang="ru-RU" sz="1900" b="1" dirty="0" smtClean="0">
                <a:solidFill>
                  <a:schemeClr val="bg2"/>
                </a:solidFill>
              </a:rPr>
              <a:t>непосредственной реализации практико-ориентированного образования детей.</a:t>
            </a:r>
          </a:p>
          <a:p>
            <a:pPr>
              <a:buNone/>
            </a:pPr>
            <a:endParaRPr lang="ru-RU" sz="1900" b="1" dirty="0">
              <a:solidFill>
                <a:schemeClr val="bg2"/>
              </a:solidFill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048000" y="2514600"/>
            <a:ext cx="3276600" cy="830997"/>
          </a:xfrm>
          <a:prstGeom prst="rect">
            <a:avLst/>
          </a:prstGeom>
          <a:solidFill>
            <a:srgbClr val="66FFFF"/>
          </a:solidFill>
          <a:ln>
            <a:solidFill>
              <a:schemeClr val="bg2"/>
            </a:solidFill>
          </a:ln>
        </p:spPr>
        <p:txBody>
          <a:bodyPr wrap="square">
            <a:spAutoFit/>
          </a:bodyPr>
          <a:lstStyle/>
          <a:p>
            <a:r>
              <a:rPr lang="ru-RU" dirty="0">
                <a:solidFill>
                  <a:sysClr val="windowText" lastClr="000000"/>
                </a:solidFill>
                <a:latin typeface="Arial" charset="0"/>
              </a:rPr>
              <a:t>МБОУ «Гимназия №1 п.Навля»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28600" y="2514600"/>
            <a:ext cx="2133600" cy="584775"/>
          </a:xfrm>
          <a:prstGeom prst="rect">
            <a:avLst/>
          </a:prstGeom>
          <a:solidFill>
            <a:srgbClr val="FFFF66"/>
          </a:solidFill>
          <a:ln>
            <a:solidFill>
              <a:schemeClr val="bg2"/>
            </a:solidFill>
          </a:ln>
        </p:spPr>
        <p:txBody>
          <a:bodyPr wrap="square">
            <a:spAutoFit/>
          </a:bodyPr>
          <a:lstStyle/>
          <a:p>
            <a:r>
              <a:rPr lang="ru-RU" sz="1600" dirty="0" smtClean="0">
                <a:solidFill>
                  <a:sysClr val="windowText" lastClr="000000"/>
                </a:solidFill>
                <a:latin typeface="Arial" charset="0"/>
              </a:rPr>
              <a:t>Учреждения культуры</a:t>
            </a:r>
            <a:endParaRPr lang="ru-RU" sz="1600" dirty="0">
              <a:solidFill>
                <a:sysClr val="windowText" lastClr="000000"/>
              </a:solidFill>
              <a:latin typeface="Arial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04800" y="3352800"/>
            <a:ext cx="2133600" cy="1569660"/>
          </a:xfrm>
          <a:prstGeom prst="rect">
            <a:avLst/>
          </a:prstGeom>
          <a:solidFill>
            <a:srgbClr val="FFFF66"/>
          </a:solidFill>
          <a:ln>
            <a:solidFill>
              <a:schemeClr val="bg2"/>
            </a:solidFill>
          </a:ln>
        </p:spPr>
        <p:txBody>
          <a:bodyPr wrap="square">
            <a:spAutoFit/>
          </a:bodyPr>
          <a:lstStyle/>
          <a:p>
            <a:r>
              <a:rPr lang="ru-RU" sz="1600" dirty="0" err="1" smtClean="0">
                <a:solidFill>
                  <a:sysClr val="windowText" lastClr="000000"/>
                </a:solidFill>
                <a:latin typeface="Arial" charset="0"/>
              </a:rPr>
              <a:t>Навлинский</a:t>
            </a:r>
            <a:r>
              <a:rPr lang="ru-RU" sz="1600" dirty="0" smtClean="0">
                <a:solidFill>
                  <a:sysClr val="windowText" lastClr="000000"/>
                </a:solidFill>
                <a:latin typeface="Arial" charset="0"/>
              </a:rPr>
              <a:t> филиал ГБПОУ «</a:t>
            </a:r>
            <a:r>
              <a:rPr lang="ru-RU" sz="1600" dirty="0" err="1" smtClean="0">
                <a:solidFill>
                  <a:sysClr val="windowText" lastClr="000000"/>
                </a:solidFill>
                <a:latin typeface="Arial" charset="0"/>
              </a:rPr>
              <a:t>Комарического</a:t>
            </a:r>
            <a:r>
              <a:rPr lang="ru-RU" sz="1600" dirty="0" smtClean="0">
                <a:solidFill>
                  <a:sysClr val="windowText" lastClr="000000"/>
                </a:solidFill>
                <a:latin typeface="Arial" charset="0"/>
              </a:rPr>
              <a:t> механико-технологического техникума»</a:t>
            </a:r>
            <a:endParaRPr lang="ru-RU" sz="1600" dirty="0">
              <a:solidFill>
                <a:sysClr val="windowText" lastClr="000000"/>
              </a:solidFill>
              <a:latin typeface="Arial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219200" y="5181600"/>
            <a:ext cx="2438400" cy="584775"/>
          </a:xfrm>
          <a:prstGeom prst="rect">
            <a:avLst/>
          </a:prstGeom>
          <a:solidFill>
            <a:srgbClr val="FFFF66"/>
          </a:solidFill>
          <a:ln>
            <a:solidFill>
              <a:schemeClr val="bg2"/>
            </a:solidFill>
          </a:ln>
        </p:spPr>
        <p:txBody>
          <a:bodyPr wrap="square">
            <a:spAutoFit/>
          </a:bodyPr>
          <a:lstStyle/>
          <a:p>
            <a:r>
              <a:rPr lang="ru-RU" sz="1600" dirty="0" smtClean="0">
                <a:solidFill>
                  <a:sysClr val="windowText" lastClr="000000"/>
                </a:solidFill>
                <a:latin typeface="Arial" charset="0"/>
              </a:rPr>
              <a:t>Общеобразовательные учреждения</a:t>
            </a:r>
            <a:endParaRPr lang="ru-RU" sz="1600" dirty="0">
              <a:solidFill>
                <a:sysClr val="windowText" lastClr="000000"/>
              </a:solidFill>
              <a:latin typeface="Arial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733800" y="5181600"/>
            <a:ext cx="2133600" cy="1323439"/>
          </a:xfrm>
          <a:prstGeom prst="rect">
            <a:avLst/>
          </a:prstGeom>
          <a:solidFill>
            <a:srgbClr val="FFFF66"/>
          </a:solidFill>
          <a:ln>
            <a:solidFill>
              <a:schemeClr val="bg2"/>
            </a:solidFill>
          </a:ln>
        </p:spPr>
        <p:txBody>
          <a:bodyPr wrap="square">
            <a:spAutoFit/>
          </a:bodyPr>
          <a:lstStyle/>
          <a:p>
            <a:r>
              <a:rPr lang="ru-RU" sz="1600" dirty="0" smtClean="0">
                <a:solidFill>
                  <a:sysClr val="windowText" lastClr="000000"/>
                </a:solidFill>
                <a:latin typeface="Arial" charset="0"/>
              </a:rPr>
              <a:t>ГКУ «Центр занятости населения </a:t>
            </a:r>
            <a:r>
              <a:rPr lang="ru-RU" sz="1600" dirty="0" err="1" smtClean="0">
                <a:solidFill>
                  <a:sysClr val="windowText" lastClr="000000"/>
                </a:solidFill>
                <a:latin typeface="Arial" charset="0"/>
              </a:rPr>
              <a:t>Навлинского</a:t>
            </a:r>
            <a:r>
              <a:rPr lang="ru-RU" sz="1600" dirty="0" smtClean="0">
                <a:solidFill>
                  <a:sysClr val="windowText" lastClr="000000"/>
                </a:solidFill>
                <a:latin typeface="Arial" charset="0"/>
              </a:rPr>
              <a:t> района»</a:t>
            </a:r>
            <a:endParaRPr lang="ru-RU" sz="1600" dirty="0">
              <a:solidFill>
                <a:sysClr val="windowText" lastClr="000000"/>
              </a:solidFill>
              <a:latin typeface="Arial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096000" y="4648200"/>
            <a:ext cx="2133600" cy="584775"/>
          </a:xfrm>
          <a:prstGeom prst="rect">
            <a:avLst/>
          </a:prstGeom>
          <a:solidFill>
            <a:srgbClr val="FFFF66"/>
          </a:solidFill>
          <a:ln>
            <a:solidFill>
              <a:schemeClr val="bg2"/>
            </a:solidFill>
          </a:ln>
        </p:spPr>
        <p:txBody>
          <a:bodyPr wrap="square">
            <a:spAutoFit/>
          </a:bodyPr>
          <a:lstStyle/>
          <a:p>
            <a:r>
              <a:rPr lang="ru-RU" sz="1600" dirty="0" smtClean="0">
                <a:solidFill>
                  <a:sysClr val="windowText" lastClr="000000"/>
                </a:solidFill>
                <a:latin typeface="Arial" charset="0"/>
              </a:rPr>
              <a:t>Предприятия </a:t>
            </a:r>
            <a:r>
              <a:rPr lang="ru-RU" sz="1600" dirty="0" err="1" smtClean="0">
                <a:solidFill>
                  <a:sysClr val="windowText" lastClr="000000"/>
                </a:solidFill>
                <a:latin typeface="Arial" charset="0"/>
              </a:rPr>
              <a:t>Навлинского</a:t>
            </a:r>
            <a:r>
              <a:rPr lang="ru-RU" sz="1600" dirty="0" smtClean="0">
                <a:solidFill>
                  <a:sysClr val="windowText" lastClr="000000"/>
                </a:solidFill>
                <a:latin typeface="Arial" charset="0"/>
              </a:rPr>
              <a:t> района</a:t>
            </a:r>
            <a:endParaRPr lang="ru-RU" sz="1600" dirty="0">
              <a:solidFill>
                <a:sysClr val="windowText" lastClr="000000"/>
              </a:solidFill>
              <a:latin typeface="Arial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858000" y="3657600"/>
            <a:ext cx="2133600" cy="584775"/>
          </a:xfrm>
          <a:prstGeom prst="rect">
            <a:avLst/>
          </a:prstGeom>
          <a:solidFill>
            <a:srgbClr val="FFFF66"/>
          </a:solidFill>
          <a:ln>
            <a:solidFill>
              <a:schemeClr val="bg2"/>
            </a:solidFill>
          </a:ln>
        </p:spPr>
        <p:txBody>
          <a:bodyPr wrap="square">
            <a:spAutoFit/>
          </a:bodyPr>
          <a:lstStyle/>
          <a:p>
            <a:r>
              <a:rPr lang="ru-RU" sz="1600" dirty="0" smtClean="0">
                <a:solidFill>
                  <a:sysClr val="windowText" lastClr="000000"/>
                </a:solidFill>
                <a:latin typeface="Arial" charset="0"/>
              </a:rPr>
              <a:t>МБУДО «</a:t>
            </a:r>
            <a:r>
              <a:rPr lang="ru-RU" sz="1600" dirty="0" err="1" smtClean="0">
                <a:solidFill>
                  <a:sysClr val="windowText" lastClr="000000"/>
                </a:solidFill>
                <a:latin typeface="Arial" charset="0"/>
              </a:rPr>
              <a:t>Навлинский</a:t>
            </a:r>
            <a:r>
              <a:rPr lang="ru-RU" sz="1600" dirty="0" smtClean="0">
                <a:solidFill>
                  <a:sysClr val="windowText" lastClr="000000"/>
                </a:solidFill>
                <a:latin typeface="Arial" charset="0"/>
              </a:rPr>
              <a:t> ДЮЦ»</a:t>
            </a:r>
            <a:endParaRPr lang="ru-RU" sz="1600" dirty="0">
              <a:solidFill>
                <a:sysClr val="windowText" lastClr="000000"/>
              </a:solidFill>
              <a:latin typeface="Arial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6858000" y="2362200"/>
            <a:ext cx="2133600" cy="1077218"/>
          </a:xfrm>
          <a:prstGeom prst="rect">
            <a:avLst/>
          </a:prstGeom>
          <a:solidFill>
            <a:srgbClr val="FFFF66"/>
          </a:solidFill>
          <a:ln>
            <a:solidFill>
              <a:schemeClr val="bg2"/>
            </a:solidFill>
          </a:ln>
        </p:spPr>
        <p:txBody>
          <a:bodyPr wrap="square">
            <a:spAutoFit/>
          </a:bodyPr>
          <a:lstStyle/>
          <a:p>
            <a:r>
              <a:rPr lang="ru-RU" sz="1600" dirty="0" smtClean="0">
                <a:solidFill>
                  <a:sysClr val="windowText" lastClr="000000"/>
                </a:solidFill>
                <a:latin typeface="Arial" charset="0"/>
              </a:rPr>
              <a:t>МБДОУ «Детский сад №3 комбинированного вида»</a:t>
            </a:r>
            <a:endParaRPr lang="ru-RU" sz="1600" dirty="0">
              <a:solidFill>
                <a:sysClr val="windowText" lastClr="000000"/>
              </a:solidFill>
              <a:latin typeface="Arial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143000" y="914400"/>
            <a:ext cx="2133600" cy="584775"/>
          </a:xfrm>
          <a:prstGeom prst="rect">
            <a:avLst/>
          </a:prstGeom>
          <a:solidFill>
            <a:srgbClr val="92D050"/>
          </a:solidFill>
          <a:ln>
            <a:solidFill>
              <a:schemeClr val="bg2"/>
            </a:solidFill>
          </a:ln>
        </p:spPr>
        <p:txBody>
          <a:bodyPr wrap="square">
            <a:spAutoFit/>
          </a:bodyPr>
          <a:lstStyle/>
          <a:p>
            <a:r>
              <a:rPr lang="ru-RU" sz="1600" dirty="0" smtClean="0">
                <a:solidFill>
                  <a:sysClr val="windowText" lastClr="000000"/>
                </a:solidFill>
                <a:latin typeface="Arial" charset="0"/>
              </a:rPr>
              <a:t>Предприятия региона</a:t>
            </a:r>
            <a:endParaRPr lang="ru-RU" sz="1600" dirty="0">
              <a:solidFill>
                <a:sysClr val="windowText" lastClr="000000"/>
              </a:solidFill>
              <a:latin typeface="Arial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3657600" y="533400"/>
            <a:ext cx="2133600" cy="1077218"/>
          </a:xfrm>
          <a:prstGeom prst="rect">
            <a:avLst/>
          </a:prstGeom>
          <a:solidFill>
            <a:srgbClr val="92D050"/>
          </a:solidFill>
          <a:ln>
            <a:solidFill>
              <a:schemeClr val="bg2"/>
            </a:solidFill>
          </a:ln>
        </p:spPr>
        <p:txBody>
          <a:bodyPr wrap="square">
            <a:spAutoFit/>
          </a:bodyPr>
          <a:lstStyle/>
          <a:p>
            <a:r>
              <a:rPr lang="ru-RU" sz="1600" dirty="0" smtClean="0">
                <a:solidFill>
                  <a:sysClr val="windowText" lastClr="000000"/>
                </a:solidFill>
                <a:latin typeface="Arial" charset="0"/>
              </a:rPr>
              <a:t>ГАУДО «Центр технического творчества Брянской области»</a:t>
            </a:r>
            <a:endParaRPr lang="ru-RU" sz="1600" dirty="0">
              <a:solidFill>
                <a:sysClr val="windowText" lastClr="000000"/>
              </a:solidFill>
              <a:latin typeface="Arial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6324600" y="685800"/>
            <a:ext cx="2133600" cy="830997"/>
          </a:xfrm>
          <a:prstGeom prst="rect">
            <a:avLst/>
          </a:prstGeom>
          <a:solidFill>
            <a:srgbClr val="92D050"/>
          </a:solidFill>
          <a:ln>
            <a:solidFill>
              <a:schemeClr val="bg2"/>
            </a:solidFill>
          </a:ln>
        </p:spPr>
        <p:txBody>
          <a:bodyPr wrap="square">
            <a:spAutoFit/>
          </a:bodyPr>
          <a:lstStyle/>
          <a:p>
            <a:r>
              <a:rPr lang="ru-RU" sz="1600" dirty="0" smtClean="0">
                <a:solidFill>
                  <a:sysClr val="windowText" lastClr="000000"/>
                </a:solidFill>
                <a:latin typeface="Arial" charset="0"/>
              </a:rPr>
              <a:t>Брянский областной ДДЮТТ им. Ю.А.Гагарина</a:t>
            </a:r>
            <a:endParaRPr lang="ru-RU" sz="1600" dirty="0">
              <a:solidFill>
                <a:sysClr val="windowText" lastClr="000000"/>
              </a:solidFill>
              <a:latin typeface="Arial" charset="0"/>
            </a:endParaRPr>
          </a:p>
        </p:txBody>
      </p:sp>
      <p:cxnSp>
        <p:nvCxnSpPr>
          <p:cNvPr id="17" name="Прямая со стрелкой 16"/>
          <p:cNvCxnSpPr>
            <a:stCxn id="3" idx="0"/>
            <a:endCxn id="13" idx="2"/>
          </p:cNvCxnSpPr>
          <p:nvPr/>
        </p:nvCxnSpPr>
        <p:spPr bwMode="auto">
          <a:xfrm flipV="1">
            <a:off x="4686300" y="1610618"/>
            <a:ext cx="38100" cy="903982"/>
          </a:xfrm>
          <a:prstGeom prst="straightConnector1">
            <a:avLst/>
          </a:prstGeom>
          <a:gradFill rotWithShape="1">
            <a:gsLst>
              <a:gs pos="0">
                <a:schemeClr val="bg2">
                  <a:gamma/>
                  <a:tint val="26667"/>
                  <a:invGamma/>
                </a:schemeClr>
              </a:gs>
              <a:gs pos="100000">
                <a:schemeClr val="bg2">
                  <a:alpha val="14999"/>
                </a:schemeClr>
              </a:gs>
            </a:gsLst>
            <a:lin ang="5400000" scaled="1"/>
          </a:gradFill>
          <a:ln w="57150" cap="flat" cmpd="sng" algn="ctr">
            <a:solidFill>
              <a:schemeClr val="bg2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19" name="Прямая со стрелкой 18"/>
          <p:cNvCxnSpPr>
            <a:endCxn id="14" idx="2"/>
          </p:cNvCxnSpPr>
          <p:nvPr/>
        </p:nvCxnSpPr>
        <p:spPr bwMode="auto">
          <a:xfrm flipV="1">
            <a:off x="5334000" y="1516797"/>
            <a:ext cx="2057400" cy="997803"/>
          </a:xfrm>
          <a:prstGeom prst="straightConnector1">
            <a:avLst/>
          </a:prstGeom>
          <a:gradFill rotWithShape="1">
            <a:gsLst>
              <a:gs pos="0">
                <a:schemeClr val="bg2">
                  <a:gamma/>
                  <a:tint val="26667"/>
                  <a:invGamma/>
                </a:schemeClr>
              </a:gs>
              <a:gs pos="100000">
                <a:schemeClr val="bg2">
                  <a:alpha val="14999"/>
                </a:schemeClr>
              </a:gs>
            </a:gsLst>
            <a:lin ang="5400000" scaled="1"/>
          </a:gradFill>
          <a:ln w="57150" cap="flat" cmpd="sng" algn="ctr">
            <a:solidFill>
              <a:schemeClr val="bg2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23" name="Прямая со стрелкой 22"/>
          <p:cNvCxnSpPr>
            <a:stCxn id="3" idx="3"/>
            <a:endCxn id="10" idx="1"/>
          </p:cNvCxnSpPr>
          <p:nvPr/>
        </p:nvCxnSpPr>
        <p:spPr bwMode="auto">
          <a:xfrm flipV="1">
            <a:off x="6324600" y="2900809"/>
            <a:ext cx="533400" cy="29290"/>
          </a:xfrm>
          <a:prstGeom prst="straightConnector1">
            <a:avLst/>
          </a:prstGeom>
          <a:gradFill rotWithShape="1">
            <a:gsLst>
              <a:gs pos="0">
                <a:schemeClr val="bg2">
                  <a:gamma/>
                  <a:tint val="26667"/>
                  <a:invGamma/>
                </a:schemeClr>
              </a:gs>
              <a:gs pos="100000">
                <a:schemeClr val="bg2">
                  <a:alpha val="14999"/>
                </a:schemeClr>
              </a:gs>
            </a:gsLst>
            <a:lin ang="5400000" scaled="1"/>
          </a:gradFill>
          <a:ln w="57150" cap="flat" cmpd="sng" algn="ctr">
            <a:solidFill>
              <a:schemeClr val="bg2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25" name="Прямая со стрелкой 24"/>
          <p:cNvCxnSpPr>
            <a:endCxn id="9" idx="1"/>
          </p:cNvCxnSpPr>
          <p:nvPr/>
        </p:nvCxnSpPr>
        <p:spPr bwMode="auto">
          <a:xfrm>
            <a:off x="6019800" y="3352800"/>
            <a:ext cx="838200" cy="597188"/>
          </a:xfrm>
          <a:prstGeom prst="straightConnector1">
            <a:avLst/>
          </a:prstGeom>
          <a:gradFill rotWithShape="1">
            <a:gsLst>
              <a:gs pos="0">
                <a:schemeClr val="bg2">
                  <a:gamma/>
                  <a:tint val="26667"/>
                  <a:invGamma/>
                </a:schemeClr>
              </a:gs>
              <a:gs pos="100000">
                <a:schemeClr val="bg2">
                  <a:alpha val="14999"/>
                </a:schemeClr>
              </a:gs>
            </a:gsLst>
            <a:lin ang="5400000" scaled="1"/>
          </a:gradFill>
          <a:ln w="57150" cap="flat" cmpd="sng" algn="ctr">
            <a:solidFill>
              <a:schemeClr val="bg2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27" name="Прямая со стрелкой 26"/>
          <p:cNvCxnSpPr/>
          <p:nvPr/>
        </p:nvCxnSpPr>
        <p:spPr bwMode="auto">
          <a:xfrm>
            <a:off x="5486400" y="3352800"/>
            <a:ext cx="1066800" cy="1295400"/>
          </a:xfrm>
          <a:prstGeom prst="straightConnector1">
            <a:avLst/>
          </a:prstGeom>
          <a:gradFill rotWithShape="1">
            <a:gsLst>
              <a:gs pos="0">
                <a:schemeClr val="bg2">
                  <a:gamma/>
                  <a:tint val="26667"/>
                  <a:invGamma/>
                </a:schemeClr>
              </a:gs>
              <a:gs pos="100000">
                <a:schemeClr val="bg2">
                  <a:alpha val="14999"/>
                </a:schemeClr>
              </a:gs>
            </a:gsLst>
            <a:lin ang="5400000" scaled="1"/>
          </a:gradFill>
          <a:ln w="57150" cap="flat" cmpd="sng" algn="ctr">
            <a:solidFill>
              <a:schemeClr val="bg2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29" name="Прямая со стрелкой 28"/>
          <p:cNvCxnSpPr>
            <a:endCxn id="7" idx="0"/>
          </p:cNvCxnSpPr>
          <p:nvPr/>
        </p:nvCxnSpPr>
        <p:spPr bwMode="auto">
          <a:xfrm>
            <a:off x="4648200" y="3352800"/>
            <a:ext cx="152400" cy="1828800"/>
          </a:xfrm>
          <a:prstGeom prst="straightConnector1">
            <a:avLst/>
          </a:prstGeom>
          <a:gradFill rotWithShape="1">
            <a:gsLst>
              <a:gs pos="0">
                <a:schemeClr val="bg2">
                  <a:gamma/>
                  <a:tint val="26667"/>
                  <a:invGamma/>
                </a:schemeClr>
              </a:gs>
              <a:gs pos="100000">
                <a:schemeClr val="bg2">
                  <a:alpha val="14999"/>
                </a:schemeClr>
              </a:gs>
            </a:gsLst>
            <a:lin ang="5400000" scaled="1"/>
          </a:gradFill>
          <a:ln w="57150" cap="flat" cmpd="sng" algn="ctr">
            <a:solidFill>
              <a:schemeClr val="bg2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31" name="Прямая со стрелкой 30"/>
          <p:cNvCxnSpPr>
            <a:endCxn id="6" idx="0"/>
          </p:cNvCxnSpPr>
          <p:nvPr/>
        </p:nvCxnSpPr>
        <p:spPr bwMode="auto">
          <a:xfrm flipH="1">
            <a:off x="2438400" y="3352800"/>
            <a:ext cx="1676400" cy="1828800"/>
          </a:xfrm>
          <a:prstGeom prst="straightConnector1">
            <a:avLst/>
          </a:prstGeom>
          <a:gradFill rotWithShape="1">
            <a:gsLst>
              <a:gs pos="0">
                <a:schemeClr val="bg2">
                  <a:gamma/>
                  <a:tint val="26667"/>
                  <a:invGamma/>
                </a:schemeClr>
              </a:gs>
              <a:gs pos="100000">
                <a:schemeClr val="bg2">
                  <a:alpha val="14999"/>
                </a:schemeClr>
              </a:gs>
            </a:gsLst>
            <a:lin ang="5400000" scaled="1"/>
          </a:gradFill>
          <a:ln w="57150" cap="flat" cmpd="sng" algn="ctr">
            <a:solidFill>
              <a:schemeClr val="bg2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33" name="Прямая со стрелкой 32"/>
          <p:cNvCxnSpPr/>
          <p:nvPr/>
        </p:nvCxnSpPr>
        <p:spPr bwMode="auto">
          <a:xfrm flipH="1">
            <a:off x="2438400" y="3352800"/>
            <a:ext cx="914400" cy="609600"/>
          </a:xfrm>
          <a:prstGeom prst="straightConnector1">
            <a:avLst/>
          </a:prstGeom>
          <a:gradFill rotWithShape="1">
            <a:gsLst>
              <a:gs pos="0">
                <a:schemeClr val="bg2">
                  <a:gamma/>
                  <a:tint val="26667"/>
                  <a:invGamma/>
                </a:schemeClr>
              </a:gs>
              <a:gs pos="100000">
                <a:schemeClr val="bg2">
                  <a:alpha val="14999"/>
                </a:schemeClr>
              </a:gs>
            </a:gsLst>
            <a:lin ang="5400000" scaled="1"/>
          </a:gradFill>
          <a:ln w="57150" cap="flat" cmpd="sng" algn="ctr">
            <a:solidFill>
              <a:schemeClr val="bg2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35" name="Прямая со стрелкой 34"/>
          <p:cNvCxnSpPr>
            <a:stCxn id="3" idx="1"/>
            <a:endCxn id="4" idx="3"/>
          </p:cNvCxnSpPr>
          <p:nvPr/>
        </p:nvCxnSpPr>
        <p:spPr bwMode="auto">
          <a:xfrm flipH="1" flipV="1">
            <a:off x="2362200" y="2806988"/>
            <a:ext cx="685800" cy="123111"/>
          </a:xfrm>
          <a:prstGeom prst="straightConnector1">
            <a:avLst/>
          </a:prstGeom>
          <a:gradFill rotWithShape="1">
            <a:gsLst>
              <a:gs pos="0">
                <a:schemeClr val="bg2">
                  <a:gamma/>
                  <a:tint val="26667"/>
                  <a:invGamma/>
                </a:schemeClr>
              </a:gs>
              <a:gs pos="100000">
                <a:schemeClr val="bg2">
                  <a:alpha val="14999"/>
                </a:schemeClr>
              </a:gs>
            </a:gsLst>
            <a:lin ang="5400000" scaled="1"/>
          </a:gradFill>
          <a:ln w="57150" cap="flat" cmpd="sng" algn="ctr">
            <a:solidFill>
              <a:schemeClr val="bg2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37" name="Прямая со стрелкой 36"/>
          <p:cNvCxnSpPr>
            <a:endCxn id="12" idx="2"/>
          </p:cNvCxnSpPr>
          <p:nvPr/>
        </p:nvCxnSpPr>
        <p:spPr bwMode="auto">
          <a:xfrm flipH="1" flipV="1">
            <a:off x="2209800" y="1499175"/>
            <a:ext cx="1600200" cy="1015425"/>
          </a:xfrm>
          <a:prstGeom prst="straightConnector1">
            <a:avLst/>
          </a:prstGeom>
          <a:gradFill rotWithShape="1">
            <a:gsLst>
              <a:gs pos="0">
                <a:schemeClr val="bg2">
                  <a:gamma/>
                  <a:tint val="26667"/>
                  <a:invGamma/>
                </a:schemeClr>
              </a:gs>
              <a:gs pos="100000">
                <a:schemeClr val="bg2">
                  <a:alpha val="14999"/>
                </a:schemeClr>
              </a:gs>
            </a:gsLst>
            <a:lin ang="5400000" scaled="1"/>
          </a:gradFill>
          <a:ln w="57150" cap="flat" cmpd="sng" algn="ctr">
            <a:solidFill>
              <a:schemeClr val="bg2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24" name="Заголовок 2"/>
          <p:cNvSpPr txBox="1">
            <a:spLocks/>
          </p:cNvSpPr>
          <p:nvPr/>
        </p:nvSpPr>
        <p:spPr>
          <a:xfrm>
            <a:off x="152400" y="0"/>
            <a:ext cx="8763000" cy="715962"/>
          </a:xfrm>
          <a:prstGeom prst="rect">
            <a:avLst/>
          </a:prstGeom>
        </p:spPr>
        <p:txBody>
          <a:bodyPr/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Единая система сетевого взаимодействия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57200"/>
            <a:ext cx="7315200" cy="715962"/>
          </a:xfrm>
        </p:spPr>
        <p:txBody>
          <a:bodyPr/>
          <a:lstStyle/>
          <a:p>
            <a:r>
              <a:rPr lang="ru-RU" sz="2800" dirty="0" smtClean="0">
                <a:solidFill>
                  <a:srgbClr val="000099"/>
                </a:solidFill>
              </a:rPr>
              <a:t>Виды сетевого взаимодействия:</a:t>
            </a:r>
            <a:endParaRPr lang="ru-RU" sz="2800" dirty="0">
              <a:solidFill>
                <a:srgbClr val="000099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90600" y="1295400"/>
            <a:ext cx="7315200" cy="4191000"/>
          </a:xfrm>
        </p:spPr>
        <p:txBody>
          <a:bodyPr/>
          <a:lstStyle/>
          <a:p>
            <a:r>
              <a:rPr lang="ru-RU" sz="2800" dirty="0" smtClean="0">
                <a:solidFill>
                  <a:schemeClr val="bg2"/>
                </a:solidFill>
              </a:rPr>
              <a:t>ресурсное (материально-техническое);</a:t>
            </a:r>
          </a:p>
          <a:p>
            <a:r>
              <a:rPr lang="ru-RU" sz="2800" dirty="0" smtClean="0">
                <a:solidFill>
                  <a:schemeClr val="bg2"/>
                </a:solidFill>
              </a:rPr>
              <a:t>кадровое;</a:t>
            </a:r>
          </a:p>
          <a:p>
            <a:r>
              <a:rPr lang="ru-RU" sz="2800" dirty="0" smtClean="0">
                <a:solidFill>
                  <a:schemeClr val="bg2"/>
                </a:solidFill>
              </a:rPr>
              <a:t>методическое;</a:t>
            </a:r>
          </a:p>
          <a:p>
            <a:r>
              <a:rPr lang="ru-RU" sz="2800" dirty="0" smtClean="0">
                <a:solidFill>
                  <a:schemeClr val="bg2"/>
                </a:solidFill>
              </a:rPr>
              <a:t>экскурсионное;</a:t>
            </a:r>
          </a:p>
          <a:p>
            <a:r>
              <a:rPr lang="ru-RU" sz="2800" dirty="0" smtClean="0">
                <a:solidFill>
                  <a:schemeClr val="bg2"/>
                </a:solidFill>
              </a:rPr>
              <a:t>использование кружков и студий организаций дополнительного образования;</a:t>
            </a:r>
          </a:p>
          <a:p>
            <a:r>
              <a:rPr lang="ru-RU" sz="2800" dirty="0" smtClean="0">
                <a:solidFill>
                  <a:schemeClr val="bg2"/>
                </a:solidFill>
              </a:rPr>
              <a:t>проведение совместных мероприятий, конкурсов, проектов и т.д.</a:t>
            </a:r>
            <a:endParaRPr lang="ru-RU" sz="2800" dirty="0">
              <a:solidFill>
                <a:schemeClr val="bg2"/>
              </a:solidFill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686800" cy="715962"/>
          </a:xfrm>
        </p:spPr>
        <p:txBody>
          <a:bodyPr/>
          <a:lstStyle/>
          <a:p>
            <a:pPr algn="ctr"/>
            <a:r>
              <a:rPr lang="ru-RU" sz="2000" dirty="0" smtClean="0">
                <a:solidFill>
                  <a:srgbClr val="000099"/>
                </a:solidFill>
              </a:rPr>
              <a:t>Непрерывное технологическое развитие детей сетевой модели «Детский сад  - школа – колледж – университет – производство»</a:t>
            </a:r>
            <a:endParaRPr lang="ru-RU" sz="2000" dirty="0">
              <a:solidFill>
                <a:srgbClr val="000099"/>
              </a:solidFill>
            </a:endParaRPr>
          </a:p>
        </p:txBody>
      </p:sp>
      <p:sp>
        <p:nvSpPr>
          <p:cNvPr id="3" name="Дуга 2"/>
          <p:cNvSpPr/>
          <p:nvPr/>
        </p:nvSpPr>
        <p:spPr bwMode="auto">
          <a:xfrm>
            <a:off x="1524000" y="2514600"/>
            <a:ext cx="6629400" cy="4648200"/>
          </a:xfrm>
          <a:prstGeom prst="arc">
            <a:avLst>
              <a:gd name="adj1" fmla="val 10751106"/>
              <a:gd name="adj2" fmla="val 0"/>
            </a:avLst>
          </a:prstGeom>
          <a:noFill/>
          <a:ln w="57150" cap="flat" cmpd="sng" algn="ctr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" name="Дуга 3"/>
          <p:cNvSpPr/>
          <p:nvPr/>
        </p:nvSpPr>
        <p:spPr bwMode="auto">
          <a:xfrm flipV="1">
            <a:off x="1524000" y="-990600"/>
            <a:ext cx="6629400" cy="4800600"/>
          </a:xfrm>
          <a:prstGeom prst="arc">
            <a:avLst>
              <a:gd name="adj1" fmla="val 10751106"/>
              <a:gd name="adj2" fmla="val 0"/>
            </a:avLst>
          </a:prstGeom>
          <a:noFill/>
          <a:ln w="57150" cap="flat" cmpd="sng" algn="ctr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276600" y="2590800"/>
            <a:ext cx="32766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/>
              <a:t>Технологическое развитие и ранняя профориентация детей</a:t>
            </a:r>
            <a:endParaRPr lang="ru-RU" sz="2000" dirty="0"/>
          </a:p>
        </p:txBody>
      </p:sp>
      <p:sp>
        <p:nvSpPr>
          <p:cNvPr id="6" name="TextBox 5"/>
          <p:cNvSpPr txBox="1"/>
          <p:nvPr/>
        </p:nvSpPr>
        <p:spPr>
          <a:xfrm rot="15068729">
            <a:off x="2368748" y="1906021"/>
            <a:ext cx="129540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0070C0"/>
                </a:solidFill>
              </a:rPr>
              <a:t>ИЗО</a:t>
            </a: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 rot="15513409">
            <a:off x="2876899" y="1679698"/>
            <a:ext cx="20191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800" dirty="0" smtClean="0">
                <a:solidFill>
                  <a:srgbClr val="0070C0"/>
                </a:solidFill>
              </a:rPr>
              <a:t>Технология</a:t>
            </a:r>
            <a:endParaRPr lang="ru-RU" sz="1800" dirty="0">
              <a:solidFill>
                <a:srgbClr val="0070C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 rot="17151204">
            <a:off x="4734691" y="1394469"/>
            <a:ext cx="216665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srgbClr val="0070C0"/>
                </a:solidFill>
              </a:rPr>
              <a:t>Окружающий мир</a:t>
            </a:r>
            <a:endParaRPr lang="ru-RU" sz="2000" dirty="0">
              <a:solidFill>
                <a:srgbClr val="0070C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 rot="17919069">
            <a:off x="5925159" y="1932063"/>
            <a:ext cx="220931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srgbClr val="0070C0"/>
                </a:solidFill>
              </a:rPr>
              <a:t>Математика</a:t>
            </a:r>
            <a:endParaRPr lang="ru-RU" sz="2000" dirty="0">
              <a:solidFill>
                <a:srgbClr val="0070C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133600" y="3886200"/>
            <a:ext cx="6248400" cy="24314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FFFF66"/>
                </a:solidFill>
              </a:rPr>
              <a:t>Внеурочная деятельность:</a:t>
            </a:r>
          </a:p>
          <a:p>
            <a:pPr algn="l">
              <a:buFontTx/>
              <a:buChar char="-"/>
            </a:pPr>
            <a:r>
              <a:rPr lang="ru-RU" sz="1600" dirty="0" smtClean="0">
                <a:solidFill>
                  <a:srgbClr val="000099"/>
                </a:solidFill>
              </a:rPr>
              <a:t>Кружки технической направленности;</a:t>
            </a:r>
          </a:p>
          <a:p>
            <a:pPr algn="l">
              <a:buFontTx/>
              <a:buChar char="-"/>
            </a:pPr>
            <a:r>
              <a:rPr lang="ru-RU" sz="1600" dirty="0" smtClean="0">
                <a:solidFill>
                  <a:srgbClr val="000099"/>
                </a:solidFill>
              </a:rPr>
              <a:t>Тематические мероприятия;</a:t>
            </a:r>
          </a:p>
          <a:p>
            <a:pPr algn="l">
              <a:buFontTx/>
              <a:buChar char="-"/>
            </a:pPr>
            <a:r>
              <a:rPr lang="ru-RU" sz="1600" dirty="0" smtClean="0">
                <a:solidFill>
                  <a:srgbClr val="000099"/>
                </a:solidFill>
              </a:rPr>
              <a:t>Научное общество учащихся;</a:t>
            </a:r>
          </a:p>
          <a:p>
            <a:pPr algn="l">
              <a:buFontTx/>
              <a:buChar char="-"/>
            </a:pPr>
            <a:r>
              <a:rPr lang="ru-RU" sz="1600" dirty="0" smtClean="0">
                <a:solidFill>
                  <a:srgbClr val="000099"/>
                </a:solidFill>
              </a:rPr>
              <a:t>Совместные мероприятия «гимназия - </a:t>
            </a:r>
            <a:r>
              <a:rPr lang="ru-RU" sz="1600" dirty="0" err="1" smtClean="0">
                <a:solidFill>
                  <a:srgbClr val="000099"/>
                </a:solidFill>
              </a:rPr>
              <a:t>д</a:t>
            </a:r>
            <a:r>
              <a:rPr lang="ru-RU" sz="1600" dirty="0" smtClean="0">
                <a:solidFill>
                  <a:srgbClr val="000099"/>
                </a:solidFill>
              </a:rPr>
              <a:t>/с»</a:t>
            </a:r>
          </a:p>
          <a:p>
            <a:pPr algn="l">
              <a:buFontTx/>
              <a:buChar char="-"/>
            </a:pPr>
            <a:r>
              <a:rPr lang="ru-RU" sz="1600" dirty="0" smtClean="0">
                <a:solidFill>
                  <a:srgbClr val="000099"/>
                </a:solidFill>
              </a:rPr>
              <a:t>Экскурсии на производство;</a:t>
            </a:r>
          </a:p>
          <a:p>
            <a:pPr algn="l">
              <a:buFontTx/>
              <a:buChar char="-"/>
            </a:pPr>
            <a:r>
              <a:rPr lang="ru-RU" sz="1600" dirty="0" smtClean="0">
                <a:solidFill>
                  <a:srgbClr val="000099"/>
                </a:solidFill>
              </a:rPr>
              <a:t>Виртуальные экскурсии на производство;</a:t>
            </a:r>
          </a:p>
          <a:p>
            <a:pPr algn="l">
              <a:buFontTx/>
              <a:buChar char="-"/>
            </a:pPr>
            <a:r>
              <a:rPr lang="ru-RU" sz="1600" dirty="0" smtClean="0">
                <a:solidFill>
                  <a:srgbClr val="000099"/>
                </a:solidFill>
              </a:rPr>
              <a:t>Встречи с представителями разных профессий;</a:t>
            </a:r>
          </a:p>
          <a:p>
            <a:pPr algn="l">
              <a:buFontTx/>
              <a:buChar char="-"/>
            </a:pPr>
            <a:r>
              <a:rPr lang="ru-RU" sz="1600" dirty="0" smtClean="0">
                <a:solidFill>
                  <a:srgbClr val="000099"/>
                </a:solidFill>
              </a:rPr>
              <a:t>Участие в конкурсах, проектах технической направленности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1905000" y="838200"/>
            <a:ext cx="340933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solidFill>
                  <a:srgbClr val="FFFF66"/>
                </a:solidFill>
              </a:rPr>
              <a:t>Урочная деятельность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04800" y="609600"/>
            <a:ext cx="7315200" cy="715962"/>
          </a:xfrm>
        </p:spPr>
        <p:txBody>
          <a:bodyPr/>
          <a:lstStyle/>
          <a:p>
            <a:r>
              <a:rPr lang="ru-RU" sz="4000" dirty="0" smtClean="0">
                <a:solidFill>
                  <a:srgbClr val="000099"/>
                </a:solidFill>
              </a:rPr>
              <a:t>Урочная деятельность. </a:t>
            </a:r>
            <a:endParaRPr lang="ru-RU" sz="4000" u="sng" dirty="0">
              <a:solidFill>
                <a:srgbClr val="000099"/>
              </a:solidFill>
            </a:endParaRPr>
          </a:p>
        </p:txBody>
      </p:sp>
      <p:pic>
        <p:nvPicPr>
          <p:cNvPr id="7" name="Рисунок 6" descr="DSCN9114.JPG"/>
          <p:cNvPicPr>
            <a:picLocks noChangeAspect="1"/>
          </p:cNvPicPr>
          <p:nvPr/>
        </p:nvPicPr>
        <p:blipFill>
          <a:blip r:embed="rId3" cstate="print"/>
          <a:srcRect t="11756"/>
          <a:stretch>
            <a:fillRect/>
          </a:stretch>
        </p:blipFill>
        <p:spPr>
          <a:xfrm>
            <a:off x="4648200" y="1295400"/>
            <a:ext cx="4260000" cy="2819400"/>
          </a:xfrm>
          <a:prstGeom prst="rect">
            <a:avLst/>
          </a:prstGeom>
        </p:spPr>
      </p:pic>
      <p:sp>
        <p:nvSpPr>
          <p:cNvPr id="10" name="Заголовок 2"/>
          <p:cNvSpPr txBox="1">
            <a:spLocks/>
          </p:cNvSpPr>
          <p:nvPr/>
        </p:nvSpPr>
        <p:spPr bwMode="auto">
          <a:xfrm>
            <a:off x="914400" y="0"/>
            <a:ext cx="7315200" cy="71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Содержательная преемственность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228600" y="1371600"/>
            <a:ext cx="41910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FFFFCC"/>
                </a:solidFill>
              </a:rPr>
              <a:t>Определение возможностей реализации раннего технологического развития детей и профориентации в рамках предметов учебного плана</a:t>
            </a:r>
            <a:endParaRPr lang="ru-RU" dirty="0">
              <a:solidFill>
                <a:srgbClr val="FFFFCC"/>
              </a:solidFill>
            </a:endParaRPr>
          </a:p>
        </p:txBody>
      </p:sp>
      <p:pic>
        <p:nvPicPr>
          <p:cNvPr id="12" name="Рисунок 11" descr="P3310123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38200" y="3790950"/>
            <a:ext cx="3657600" cy="2743200"/>
          </a:xfrm>
          <a:prstGeom prst="rect">
            <a:avLst/>
          </a:prstGeom>
        </p:spPr>
      </p:pic>
      <p:pic>
        <p:nvPicPr>
          <p:cNvPr id="13" name="Рисунок 12" descr="DSCN9063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953000" y="3733800"/>
            <a:ext cx="3802800" cy="2852100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6019800" y="1295400"/>
            <a:ext cx="31242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Технология</a:t>
            </a:r>
          </a:p>
          <a:p>
            <a:endParaRPr lang="ru-RU" dirty="0"/>
          </a:p>
        </p:txBody>
      </p:sp>
      <p:sp>
        <p:nvSpPr>
          <p:cNvPr id="15" name="TextBox 14"/>
          <p:cNvSpPr txBox="1"/>
          <p:nvPr/>
        </p:nvSpPr>
        <p:spPr>
          <a:xfrm>
            <a:off x="1524000" y="3657600"/>
            <a:ext cx="31242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Окружающий мир</a:t>
            </a:r>
          </a:p>
          <a:p>
            <a:endParaRPr lang="ru-RU" dirty="0"/>
          </a:p>
        </p:txBody>
      </p:sp>
      <p:sp>
        <p:nvSpPr>
          <p:cNvPr id="16" name="TextBox 15"/>
          <p:cNvSpPr txBox="1"/>
          <p:nvPr/>
        </p:nvSpPr>
        <p:spPr>
          <a:xfrm>
            <a:off x="5334000" y="3733800"/>
            <a:ext cx="31242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Математика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owerpoint-template-24">
  <a:themeElements>
    <a:clrScheme name="">
      <a:dk1>
        <a:srgbClr val="FFFFFF"/>
      </a:dk1>
      <a:lt1>
        <a:srgbClr val="FFFFFF"/>
      </a:lt1>
      <a:dk2>
        <a:srgbClr val="FFFFFF"/>
      </a:dk2>
      <a:lt2>
        <a:srgbClr val="313131"/>
      </a:lt2>
      <a:accent1>
        <a:srgbClr val="5B5B5B"/>
      </a:accent1>
      <a:accent2>
        <a:srgbClr val="868686"/>
      </a:accent2>
      <a:accent3>
        <a:srgbClr val="FFFFFF"/>
      </a:accent3>
      <a:accent4>
        <a:srgbClr val="DADADA"/>
      </a:accent4>
      <a:accent5>
        <a:srgbClr val="B5B5B5"/>
      </a:accent5>
      <a:accent6>
        <a:srgbClr val="797979"/>
      </a:accent6>
      <a:hlink>
        <a:srgbClr val="D668F8"/>
      </a:hlink>
      <a:folHlink>
        <a:srgbClr val="FFFFFF"/>
      </a:folHlink>
    </a:clrScheme>
    <a:fontScheme name="powerpoint-template-24">
      <a:majorFont>
        <a:latin typeface="Microsoft Sans Serif"/>
        <a:ea typeface=""/>
        <a:cs typeface=""/>
      </a:majorFont>
      <a:minorFont>
        <a:latin typeface="Microsoft Sans Serif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1">
          <a:gsLst>
            <a:gs pos="0">
              <a:schemeClr val="bg2">
                <a:gamma/>
                <a:tint val="26667"/>
                <a:invGamma/>
              </a:schemeClr>
            </a:gs>
            <a:gs pos="100000">
              <a:schemeClr val="bg2">
                <a:alpha val="14999"/>
              </a:schemeClr>
            </a:gs>
          </a:gsLst>
          <a:lin ang="5400000" scaled="1"/>
        </a:gra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1">
          <a:gsLst>
            <a:gs pos="0">
              <a:schemeClr val="bg2">
                <a:gamma/>
                <a:tint val="26667"/>
                <a:invGamma/>
              </a:schemeClr>
            </a:gs>
            <a:gs pos="100000">
              <a:schemeClr val="bg2">
                <a:alpha val="14999"/>
              </a:schemeClr>
            </a:gs>
          </a:gsLst>
          <a:lin ang="5400000" scaled="1"/>
        </a:gra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powerpoint-template-24 1">
        <a:dk1>
          <a:srgbClr val="4D4D4D"/>
        </a:dk1>
        <a:lt1>
          <a:srgbClr val="FFFFFF"/>
        </a:lt1>
        <a:dk2>
          <a:srgbClr val="4D4D4D"/>
        </a:dk2>
        <a:lt2>
          <a:srgbClr val="CC0000"/>
        </a:lt2>
        <a:accent1>
          <a:srgbClr val="FF9933"/>
        </a:accent1>
        <a:accent2>
          <a:srgbClr val="009900"/>
        </a:accent2>
        <a:accent3>
          <a:srgbClr val="FFFFFF"/>
        </a:accent3>
        <a:accent4>
          <a:srgbClr val="404040"/>
        </a:accent4>
        <a:accent5>
          <a:srgbClr val="FFCAAD"/>
        </a:accent5>
        <a:accent6>
          <a:srgbClr val="008A00"/>
        </a:accent6>
        <a:hlink>
          <a:srgbClr val="3366FF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2">
        <a:dk1>
          <a:srgbClr val="4D4D4D"/>
        </a:dk1>
        <a:lt1>
          <a:srgbClr val="FFFFFF"/>
        </a:lt1>
        <a:dk2>
          <a:srgbClr val="4D4D4D"/>
        </a:dk2>
        <a:lt2>
          <a:srgbClr val="FBB240"/>
        </a:lt2>
        <a:accent1>
          <a:srgbClr val="FFC842"/>
        </a:accent1>
        <a:accent2>
          <a:srgbClr val="FED06E"/>
        </a:accent2>
        <a:accent3>
          <a:srgbClr val="FFFFFF"/>
        </a:accent3>
        <a:accent4>
          <a:srgbClr val="404040"/>
        </a:accent4>
        <a:accent5>
          <a:srgbClr val="FFE0B0"/>
        </a:accent5>
        <a:accent6>
          <a:srgbClr val="E6BC63"/>
        </a:accent6>
        <a:hlink>
          <a:srgbClr val="FDDB91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3">
        <a:dk1>
          <a:srgbClr val="4D4D4D"/>
        </a:dk1>
        <a:lt1>
          <a:srgbClr val="FFFFFF"/>
        </a:lt1>
        <a:dk2>
          <a:srgbClr val="4D4D4D"/>
        </a:dk2>
        <a:lt2>
          <a:srgbClr val="FE564C"/>
        </a:lt2>
        <a:accent1>
          <a:srgbClr val="FFC842"/>
        </a:accent1>
        <a:accent2>
          <a:srgbClr val="FED06E"/>
        </a:accent2>
        <a:accent3>
          <a:srgbClr val="FFFFFF"/>
        </a:accent3>
        <a:accent4>
          <a:srgbClr val="404040"/>
        </a:accent4>
        <a:accent5>
          <a:srgbClr val="FFE0B0"/>
        </a:accent5>
        <a:accent6>
          <a:srgbClr val="E6BC63"/>
        </a:accent6>
        <a:hlink>
          <a:srgbClr val="FDDB91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4">
        <a:dk1>
          <a:srgbClr val="4D4D4D"/>
        </a:dk1>
        <a:lt1>
          <a:srgbClr val="FFFFFF"/>
        </a:lt1>
        <a:dk2>
          <a:srgbClr val="4D4D4D"/>
        </a:dk2>
        <a:lt2>
          <a:srgbClr val="BB2A32"/>
        </a:lt2>
        <a:accent1>
          <a:srgbClr val="FFC842"/>
        </a:accent1>
        <a:accent2>
          <a:srgbClr val="FED06E"/>
        </a:accent2>
        <a:accent3>
          <a:srgbClr val="FFFFFF"/>
        </a:accent3>
        <a:accent4>
          <a:srgbClr val="404040"/>
        </a:accent4>
        <a:accent5>
          <a:srgbClr val="FFE0B0"/>
        </a:accent5>
        <a:accent6>
          <a:srgbClr val="E6BC63"/>
        </a:accent6>
        <a:hlink>
          <a:srgbClr val="FDDB91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5">
        <a:dk1>
          <a:srgbClr val="4D4D4D"/>
        </a:dk1>
        <a:lt1>
          <a:srgbClr val="FFFFFF"/>
        </a:lt1>
        <a:dk2>
          <a:srgbClr val="4D4D4D"/>
        </a:dk2>
        <a:lt2>
          <a:srgbClr val="E84A25"/>
        </a:lt2>
        <a:accent1>
          <a:srgbClr val="ED6A24"/>
        </a:accent1>
        <a:accent2>
          <a:srgbClr val="F99E1C"/>
        </a:accent2>
        <a:accent3>
          <a:srgbClr val="FFFFFF"/>
        </a:accent3>
        <a:accent4>
          <a:srgbClr val="404040"/>
        </a:accent4>
        <a:accent5>
          <a:srgbClr val="F4B9AC"/>
        </a:accent5>
        <a:accent6>
          <a:srgbClr val="E28F18"/>
        </a:accent6>
        <a:hlink>
          <a:srgbClr val="F1B545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6">
        <a:dk1>
          <a:srgbClr val="4D4D4D"/>
        </a:dk1>
        <a:lt1>
          <a:srgbClr val="FFFFFF"/>
        </a:lt1>
        <a:dk2>
          <a:srgbClr val="4D4D4D"/>
        </a:dk2>
        <a:lt2>
          <a:srgbClr val="B92D14"/>
        </a:lt2>
        <a:accent1>
          <a:srgbClr val="D34E13"/>
        </a:accent1>
        <a:accent2>
          <a:srgbClr val="DC9009"/>
        </a:accent2>
        <a:accent3>
          <a:srgbClr val="FFFFFF"/>
        </a:accent3>
        <a:accent4>
          <a:srgbClr val="404040"/>
        </a:accent4>
        <a:accent5>
          <a:srgbClr val="E6B2AA"/>
        </a:accent5>
        <a:accent6>
          <a:srgbClr val="C78207"/>
        </a:accent6>
        <a:hlink>
          <a:srgbClr val="EEC633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7">
        <a:dk1>
          <a:srgbClr val="4D4D4D"/>
        </a:dk1>
        <a:lt1>
          <a:srgbClr val="FFFFFF"/>
        </a:lt1>
        <a:dk2>
          <a:srgbClr val="4D4D4D"/>
        </a:dk2>
        <a:lt2>
          <a:srgbClr val="AE6310"/>
        </a:lt2>
        <a:accent1>
          <a:srgbClr val="E79613"/>
        </a:accent1>
        <a:accent2>
          <a:srgbClr val="E1720D"/>
        </a:accent2>
        <a:accent3>
          <a:srgbClr val="FFFFFF"/>
        </a:accent3>
        <a:accent4>
          <a:srgbClr val="404040"/>
        </a:accent4>
        <a:accent5>
          <a:srgbClr val="F1C9AA"/>
        </a:accent5>
        <a:accent6>
          <a:srgbClr val="CC670B"/>
        </a:accent6>
        <a:hlink>
          <a:srgbClr val="C6470A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8">
        <a:dk1>
          <a:srgbClr val="4D4D4D"/>
        </a:dk1>
        <a:lt1>
          <a:srgbClr val="FFFFFF"/>
        </a:lt1>
        <a:dk2>
          <a:srgbClr val="4D4D4D"/>
        </a:dk2>
        <a:lt2>
          <a:srgbClr val="AF5612"/>
        </a:lt2>
        <a:accent1>
          <a:srgbClr val="CB882F"/>
        </a:accent1>
        <a:accent2>
          <a:srgbClr val="E7C432"/>
        </a:accent2>
        <a:accent3>
          <a:srgbClr val="FFFFFF"/>
        </a:accent3>
        <a:accent4>
          <a:srgbClr val="404040"/>
        </a:accent4>
        <a:accent5>
          <a:srgbClr val="E2C3AD"/>
        </a:accent5>
        <a:accent6>
          <a:srgbClr val="D1B12C"/>
        </a:accent6>
        <a:hlink>
          <a:srgbClr val="EECA34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9">
        <a:dk1>
          <a:srgbClr val="4D4D4D"/>
        </a:dk1>
        <a:lt1>
          <a:srgbClr val="FFFFFF"/>
        </a:lt1>
        <a:dk2>
          <a:srgbClr val="4D4D4D"/>
        </a:dk2>
        <a:lt2>
          <a:srgbClr val="9A5E40"/>
        </a:lt2>
        <a:accent1>
          <a:srgbClr val="AE7750"/>
        </a:accent1>
        <a:accent2>
          <a:srgbClr val="C08D60"/>
        </a:accent2>
        <a:accent3>
          <a:srgbClr val="FFFFFF"/>
        </a:accent3>
        <a:accent4>
          <a:srgbClr val="404040"/>
        </a:accent4>
        <a:accent5>
          <a:srgbClr val="D3BDB3"/>
        </a:accent5>
        <a:accent6>
          <a:srgbClr val="AE7F56"/>
        </a:accent6>
        <a:hlink>
          <a:srgbClr val="CCA471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10">
        <a:dk1>
          <a:srgbClr val="4D4D4D"/>
        </a:dk1>
        <a:lt1>
          <a:srgbClr val="FFFFFF"/>
        </a:lt1>
        <a:dk2>
          <a:srgbClr val="4D4D4D"/>
        </a:dk2>
        <a:lt2>
          <a:srgbClr val="D1BB77"/>
        </a:lt2>
        <a:accent1>
          <a:srgbClr val="DBBA87"/>
        </a:accent1>
        <a:accent2>
          <a:srgbClr val="E0B265"/>
        </a:accent2>
        <a:accent3>
          <a:srgbClr val="FFFFFF"/>
        </a:accent3>
        <a:accent4>
          <a:srgbClr val="404040"/>
        </a:accent4>
        <a:accent5>
          <a:srgbClr val="EAD9C3"/>
        </a:accent5>
        <a:accent6>
          <a:srgbClr val="CBA15B"/>
        </a:accent6>
        <a:hlink>
          <a:srgbClr val="E9C277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11">
        <a:dk1>
          <a:srgbClr val="4D4D4D"/>
        </a:dk1>
        <a:lt1>
          <a:srgbClr val="FFFFFF"/>
        </a:lt1>
        <a:dk2>
          <a:srgbClr val="4D4D4D"/>
        </a:dk2>
        <a:lt2>
          <a:srgbClr val="45762A"/>
        </a:lt2>
        <a:accent1>
          <a:srgbClr val="42934C"/>
        </a:accent1>
        <a:accent2>
          <a:srgbClr val="34B66A"/>
        </a:accent2>
        <a:accent3>
          <a:srgbClr val="FFFFFF"/>
        </a:accent3>
        <a:accent4>
          <a:srgbClr val="404040"/>
        </a:accent4>
        <a:accent5>
          <a:srgbClr val="B0C8B2"/>
        </a:accent5>
        <a:accent6>
          <a:srgbClr val="2EA55F"/>
        </a:accent6>
        <a:hlink>
          <a:srgbClr val="34C8D1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12">
        <a:dk1>
          <a:srgbClr val="4D4D4D"/>
        </a:dk1>
        <a:lt1>
          <a:srgbClr val="FFFFFF"/>
        </a:lt1>
        <a:dk2>
          <a:srgbClr val="4D4D4D"/>
        </a:dk2>
        <a:lt2>
          <a:srgbClr val="45762A"/>
        </a:lt2>
        <a:accent1>
          <a:srgbClr val="42934C"/>
        </a:accent1>
        <a:accent2>
          <a:srgbClr val="34B66A"/>
        </a:accent2>
        <a:accent3>
          <a:srgbClr val="FFFFFF"/>
        </a:accent3>
        <a:accent4>
          <a:srgbClr val="404040"/>
        </a:accent4>
        <a:accent5>
          <a:srgbClr val="B0C8B2"/>
        </a:accent5>
        <a:accent6>
          <a:srgbClr val="2EA55F"/>
        </a:accent6>
        <a:hlink>
          <a:srgbClr val="34C8D1"/>
        </a:hlink>
        <a:folHlink>
          <a:srgbClr val="FFFF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13">
        <a:dk1>
          <a:srgbClr val="4D4D4D"/>
        </a:dk1>
        <a:lt1>
          <a:srgbClr val="FFFFFF"/>
        </a:lt1>
        <a:dk2>
          <a:srgbClr val="4D4D4D"/>
        </a:dk2>
        <a:lt2>
          <a:srgbClr val="45762A"/>
        </a:lt2>
        <a:accent1>
          <a:srgbClr val="42934C"/>
        </a:accent1>
        <a:accent2>
          <a:srgbClr val="34B66A"/>
        </a:accent2>
        <a:accent3>
          <a:srgbClr val="FFFFFF"/>
        </a:accent3>
        <a:accent4>
          <a:srgbClr val="404040"/>
        </a:accent4>
        <a:accent5>
          <a:srgbClr val="B0C8B2"/>
        </a:accent5>
        <a:accent6>
          <a:srgbClr val="2EA55F"/>
        </a:accent6>
        <a:hlink>
          <a:srgbClr val="34C8D1"/>
        </a:hlink>
        <a:folHlink>
          <a:srgbClr val="D3D3D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14">
        <a:dk1>
          <a:srgbClr val="FFFFFF"/>
        </a:dk1>
        <a:lt1>
          <a:srgbClr val="FFFFFF"/>
        </a:lt1>
        <a:dk2>
          <a:srgbClr val="FFFFFF"/>
        </a:dk2>
        <a:lt2>
          <a:srgbClr val="45762A"/>
        </a:lt2>
        <a:accent1>
          <a:srgbClr val="42934C"/>
        </a:accent1>
        <a:accent2>
          <a:srgbClr val="34B66A"/>
        </a:accent2>
        <a:accent3>
          <a:srgbClr val="FFFFFF"/>
        </a:accent3>
        <a:accent4>
          <a:srgbClr val="DADADA"/>
        </a:accent4>
        <a:accent5>
          <a:srgbClr val="B0C8B2"/>
        </a:accent5>
        <a:accent6>
          <a:srgbClr val="2EA55F"/>
        </a:accent6>
        <a:hlink>
          <a:srgbClr val="34C8D1"/>
        </a:hlink>
        <a:folHlink>
          <a:srgbClr val="FFFF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15">
        <a:dk1>
          <a:srgbClr val="FFFFFF"/>
        </a:dk1>
        <a:lt1>
          <a:srgbClr val="FFFFFF"/>
        </a:lt1>
        <a:dk2>
          <a:srgbClr val="FFFFFF"/>
        </a:dk2>
        <a:lt2>
          <a:srgbClr val="55A6FE"/>
        </a:lt2>
        <a:accent1>
          <a:srgbClr val="71BBFF"/>
        </a:accent1>
        <a:accent2>
          <a:srgbClr val="74CCFF"/>
        </a:accent2>
        <a:accent3>
          <a:srgbClr val="FFFFFF"/>
        </a:accent3>
        <a:accent4>
          <a:srgbClr val="DADADA"/>
        </a:accent4>
        <a:accent5>
          <a:srgbClr val="BBDAFF"/>
        </a:accent5>
        <a:accent6>
          <a:srgbClr val="68B9E7"/>
        </a:accent6>
        <a:hlink>
          <a:srgbClr val="94D8FF"/>
        </a:hlink>
        <a:folHlink>
          <a:srgbClr val="FFFF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16">
        <a:dk1>
          <a:srgbClr val="FFFFFF"/>
        </a:dk1>
        <a:lt1>
          <a:srgbClr val="FFFFFF"/>
        </a:lt1>
        <a:dk2>
          <a:srgbClr val="FFFFFF"/>
        </a:dk2>
        <a:lt2>
          <a:srgbClr val="4BA1FF"/>
        </a:lt2>
        <a:accent1>
          <a:srgbClr val="5DB2FF"/>
        </a:accent1>
        <a:accent2>
          <a:srgbClr val="65C8FF"/>
        </a:accent2>
        <a:accent3>
          <a:srgbClr val="FFFFFF"/>
        </a:accent3>
        <a:accent4>
          <a:srgbClr val="DADADA"/>
        </a:accent4>
        <a:accent5>
          <a:srgbClr val="B6D5FF"/>
        </a:accent5>
        <a:accent6>
          <a:srgbClr val="5BB5E7"/>
        </a:accent6>
        <a:hlink>
          <a:srgbClr val="87E1FF"/>
        </a:hlink>
        <a:folHlink>
          <a:srgbClr val="FFFF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3483</TotalTime>
  <Words>2375</Words>
  <Application>Microsoft Office PowerPoint</Application>
  <PresentationFormat>Экран (4:3)</PresentationFormat>
  <Paragraphs>189</Paragraphs>
  <Slides>18</Slides>
  <Notes>10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powerpoint-template-24</vt:lpstr>
      <vt:lpstr>Управленческий и организационно-методический аспект реализации модели преемственности дошкольного и начального уровней образования: практико-ориентированное образование </vt:lpstr>
      <vt:lpstr>Практико-ориентированное образование</vt:lpstr>
      <vt:lpstr>Целевая преемственность</vt:lpstr>
      <vt:lpstr>Система управления по реализации программы практико-ориентированного образования</vt:lpstr>
      <vt:lpstr>Уровни управления</vt:lpstr>
      <vt:lpstr>Слайд 6</vt:lpstr>
      <vt:lpstr>Виды сетевого взаимодействия:</vt:lpstr>
      <vt:lpstr>Непрерывное технологическое развитие детей сетевой модели «Детский сад  - школа – колледж – университет – производство»</vt:lpstr>
      <vt:lpstr>Урочная деятельность. </vt:lpstr>
      <vt:lpstr>Внеурочная деятельность. </vt:lpstr>
      <vt:lpstr>Элементы робототехники в системе современного урока</vt:lpstr>
      <vt:lpstr>Внеурочная деятельность.  Кружок «Конструирование» 1-4 классы</vt:lpstr>
      <vt:lpstr>Сетевое взаимодействие. Ранняя профориентация детей.  Экскурсии на производство.</vt:lpstr>
      <vt:lpstr>Содержательная преемственность в рамках организации ПДОУ.</vt:lpstr>
      <vt:lpstr>Сетевое взаимодействие.  ПДОУ «Школа будущего первоклассника»</vt:lpstr>
      <vt:lpstr>Технологическая преемственность</vt:lpstr>
      <vt:lpstr>Психологическая преемственность</vt:lpstr>
      <vt:lpstr>Организационно-методический и педагогический аспект</vt:lpstr>
    </vt:vector>
  </TitlesOfParts>
  <Company>Templates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Name of presentation</dc:title>
  <dc:creator>SmileTemplates.com</dc:creator>
  <cp:lastModifiedBy>Изотова С.А.</cp:lastModifiedBy>
  <cp:revision>568</cp:revision>
  <dcterms:created xsi:type="dcterms:W3CDTF">2007-04-02T02:11:51Z</dcterms:created>
  <dcterms:modified xsi:type="dcterms:W3CDTF">2017-10-11T23:44:02Z</dcterms:modified>
</cp:coreProperties>
</file>