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89" r:id="rId4"/>
    <p:sldId id="284" r:id="rId5"/>
    <p:sldId id="261" r:id="rId6"/>
    <p:sldId id="262" r:id="rId7"/>
    <p:sldId id="291" r:id="rId8"/>
    <p:sldId id="263" r:id="rId9"/>
    <p:sldId id="264" r:id="rId10"/>
    <p:sldId id="265" r:id="rId11"/>
    <p:sldId id="286" r:id="rId12"/>
    <p:sldId id="287" r:id="rId13"/>
    <p:sldId id="267" r:id="rId14"/>
    <p:sldId id="288" r:id="rId15"/>
    <p:sldId id="285" r:id="rId16"/>
    <p:sldId id="290" r:id="rId17"/>
    <p:sldId id="268" r:id="rId18"/>
    <p:sldId id="266" r:id="rId19"/>
    <p:sldId id="271" r:id="rId20"/>
    <p:sldId id="272" r:id="rId21"/>
    <p:sldId id="273" r:id="rId22"/>
    <p:sldId id="274" r:id="rId23"/>
    <p:sldId id="269" r:id="rId24"/>
    <p:sldId id="270" r:id="rId25"/>
    <p:sldId id="275" r:id="rId26"/>
    <p:sldId id="276" r:id="rId27"/>
    <p:sldId id="277" r:id="rId28"/>
    <p:sldId id="278" r:id="rId29"/>
    <p:sldId id="279" r:id="rId30"/>
    <p:sldId id="293" r:id="rId31"/>
    <p:sldId id="294" r:id="rId32"/>
    <p:sldId id="280" r:id="rId33"/>
    <p:sldId id="281" r:id="rId34"/>
    <p:sldId id="282" r:id="rId35"/>
    <p:sldId id="292" r:id="rId36"/>
    <p:sldId id="28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87B"/>
    <a:srgbClr val="203C66"/>
    <a:srgbClr val="C6247A"/>
    <a:srgbClr val="C52378"/>
    <a:srgbClr val="98124D"/>
    <a:srgbClr val="853E5B"/>
    <a:srgbClr val="F94900"/>
    <a:srgbClr val="613125"/>
    <a:srgbClr val="542939"/>
    <a:srgbClr val="E4ECD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78" d="100"/>
          <a:sy n="78" d="100"/>
        </p:scale>
        <p:origin x="-138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4F8387-9E84-431B-A373-2B3C69F863C3}" type="doc">
      <dgm:prSet loTypeId="urn:microsoft.com/office/officeart/2005/8/layout/process4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929DE7-C908-478D-A6A4-5438915537EF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dirty="0" smtClean="0"/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latin typeface="Arial" pitchFamily="34" charset="0"/>
              <a:cs typeface="Arial" pitchFamily="34" charset="0"/>
            </a:rPr>
            <a:t>Локальный акт. 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Издать приказ о переходе на дистанционное обучение. В приказе должна быть закреплена ответственность за организацию дистанционного обучения (заместители директора, классные руководители, учителя-предметники), определены технологии направления заданий обучающимся, проверки выполненных заданий и направления рекомендаций обучающимся по итогам их проверки. </a:t>
          </a:r>
        </a:p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dirty="0"/>
        </a:p>
      </dgm:t>
    </dgm:pt>
    <dgm:pt modelId="{E3B793E8-54D2-4C5B-951D-B91119AFFB2B}" type="parTrans" cxnId="{3F146614-483C-4C47-BD08-F33C18F21119}">
      <dgm:prSet/>
      <dgm:spPr/>
      <dgm:t>
        <a:bodyPr/>
        <a:lstStyle/>
        <a:p>
          <a:endParaRPr lang="ru-RU"/>
        </a:p>
      </dgm:t>
    </dgm:pt>
    <dgm:pt modelId="{2C3EF769-8FD1-491C-BD88-F2B7C3576998}" type="sibTrans" cxnId="{3F146614-483C-4C47-BD08-F33C18F21119}">
      <dgm:prSet/>
      <dgm:spPr/>
      <dgm:t>
        <a:bodyPr/>
        <a:lstStyle/>
        <a:p>
          <a:endParaRPr lang="ru-RU"/>
        </a:p>
      </dgm:t>
    </dgm:pt>
    <dgm:pt modelId="{3237F7AE-16B5-43F2-B4E4-9935111B0785}">
      <dgm:prSet custT="1"/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latin typeface="Arial" pitchFamily="34" charset="0"/>
              <a:cs typeface="Arial" pitchFamily="34" charset="0"/>
            </a:rPr>
            <a:t>Внесение изменений в рабочие программы. </a:t>
          </a:r>
          <a:r>
            <a:rPr lang="ru-RU" sz="1800" dirty="0" smtClean="0"/>
            <a:t>Внести изменения в рабочие программы по учебным предметам и  учесть их при заполнении классных журналов . </a:t>
          </a:r>
        </a:p>
        <a:p>
          <a:pPr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dirty="0"/>
        </a:p>
      </dgm:t>
    </dgm:pt>
    <dgm:pt modelId="{7F8D1531-1651-4AEA-A68D-E9377D02D92B}" type="parTrans" cxnId="{9B157E5C-C4EB-4E89-B5A2-6AD044AFE971}">
      <dgm:prSet/>
      <dgm:spPr/>
      <dgm:t>
        <a:bodyPr/>
        <a:lstStyle/>
        <a:p>
          <a:endParaRPr lang="ru-RU"/>
        </a:p>
      </dgm:t>
    </dgm:pt>
    <dgm:pt modelId="{2D239055-AF02-49AE-8222-592688E9F440}" type="sibTrans" cxnId="{9B157E5C-C4EB-4E89-B5A2-6AD044AFE971}">
      <dgm:prSet/>
      <dgm:spPr/>
      <dgm:t>
        <a:bodyPr/>
        <a:lstStyle/>
        <a:p>
          <a:endParaRPr lang="ru-RU"/>
        </a:p>
      </dgm:t>
    </dgm:pt>
    <dgm:pt modelId="{D119FAE6-55A1-46C4-BCA2-D30F32FD9993}" type="pres">
      <dgm:prSet presAssocID="{8D4F8387-9E84-431B-A373-2B3C69F863C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1CAA36B-0E9D-4C5E-A1EF-61B096592964}" type="pres">
      <dgm:prSet presAssocID="{3237F7AE-16B5-43F2-B4E4-9935111B0785}" presName="boxAndChildren" presStyleCnt="0"/>
      <dgm:spPr/>
    </dgm:pt>
    <dgm:pt modelId="{E126F73B-E9D5-4C7B-A2C8-295DE5E99201}" type="pres">
      <dgm:prSet presAssocID="{3237F7AE-16B5-43F2-B4E4-9935111B0785}" presName="parentTextBox" presStyleLbl="node1" presStyleIdx="0" presStyleCnt="2" custScaleY="121000"/>
      <dgm:spPr/>
      <dgm:t>
        <a:bodyPr/>
        <a:lstStyle/>
        <a:p>
          <a:endParaRPr lang="ru-RU"/>
        </a:p>
      </dgm:t>
    </dgm:pt>
    <dgm:pt modelId="{26D76E0A-6B81-402E-BE29-B15BC17B88AC}" type="pres">
      <dgm:prSet presAssocID="{2C3EF769-8FD1-491C-BD88-F2B7C3576998}" presName="sp" presStyleCnt="0"/>
      <dgm:spPr/>
    </dgm:pt>
    <dgm:pt modelId="{33BF0CE4-F81E-4D63-A297-D5A888752827}" type="pres">
      <dgm:prSet presAssocID="{1A929DE7-C908-478D-A6A4-5438915537EF}" presName="arrowAndChildren" presStyleCnt="0"/>
      <dgm:spPr/>
    </dgm:pt>
    <dgm:pt modelId="{35931B53-E1B7-4364-86E6-CA2306567847}" type="pres">
      <dgm:prSet presAssocID="{1A929DE7-C908-478D-A6A4-5438915537EF}" presName="parentTextArrow" presStyleLbl="node1" presStyleIdx="1" presStyleCnt="2" custScaleY="177156"/>
      <dgm:spPr/>
      <dgm:t>
        <a:bodyPr/>
        <a:lstStyle/>
        <a:p>
          <a:endParaRPr lang="ru-RU"/>
        </a:p>
      </dgm:t>
    </dgm:pt>
  </dgm:ptLst>
  <dgm:cxnLst>
    <dgm:cxn modelId="{EF708018-3D8A-4BF0-B21B-55CF70127B69}" type="presOf" srcId="{8D4F8387-9E84-431B-A373-2B3C69F863C3}" destId="{D119FAE6-55A1-46C4-BCA2-D30F32FD9993}" srcOrd="0" destOrd="0" presId="urn:microsoft.com/office/officeart/2005/8/layout/process4"/>
    <dgm:cxn modelId="{C380E75D-6C65-46A1-B6ED-B8D642C82442}" type="presOf" srcId="{3237F7AE-16B5-43F2-B4E4-9935111B0785}" destId="{E126F73B-E9D5-4C7B-A2C8-295DE5E99201}" srcOrd="0" destOrd="0" presId="urn:microsoft.com/office/officeart/2005/8/layout/process4"/>
    <dgm:cxn modelId="{2D93C3F4-605E-4B49-A740-DA8200DD6D55}" type="presOf" srcId="{1A929DE7-C908-478D-A6A4-5438915537EF}" destId="{35931B53-E1B7-4364-86E6-CA2306567847}" srcOrd="0" destOrd="0" presId="urn:microsoft.com/office/officeart/2005/8/layout/process4"/>
    <dgm:cxn modelId="{9B157E5C-C4EB-4E89-B5A2-6AD044AFE971}" srcId="{8D4F8387-9E84-431B-A373-2B3C69F863C3}" destId="{3237F7AE-16B5-43F2-B4E4-9935111B0785}" srcOrd="1" destOrd="0" parTransId="{7F8D1531-1651-4AEA-A68D-E9377D02D92B}" sibTransId="{2D239055-AF02-49AE-8222-592688E9F440}"/>
    <dgm:cxn modelId="{3F146614-483C-4C47-BD08-F33C18F21119}" srcId="{8D4F8387-9E84-431B-A373-2B3C69F863C3}" destId="{1A929DE7-C908-478D-A6A4-5438915537EF}" srcOrd="0" destOrd="0" parTransId="{E3B793E8-54D2-4C5B-951D-B91119AFFB2B}" sibTransId="{2C3EF769-8FD1-491C-BD88-F2B7C3576998}"/>
    <dgm:cxn modelId="{6BF65229-BD66-4779-96A9-6028E661F91C}" type="presParOf" srcId="{D119FAE6-55A1-46C4-BCA2-D30F32FD9993}" destId="{A1CAA36B-0E9D-4C5E-A1EF-61B096592964}" srcOrd="0" destOrd="0" presId="urn:microsoft.com/office/officeart/2005/8/layout/process4"/>
    <dgm:cxn modelId="{8018E193-554A-4D03-AE20-830A1E4E123A}" type="presParOf" srcId="{A1CAA36B-0E9D-4C5E-A1EF-61B096592964}" destId="{E126F73B-E9D5-4C7B-A2C8-295DE5E99201}" srcOrd="0" destOrd="0" presId="urn:microsoft.com/office/officeart/2005/8/layout/process4"/>
    <dgm:cxn modelId="{4AD904A2-1A5F-4571-8571-2EA0318A64F9}" type="presParOf" srcId="{D119FAE6-55A1-46C4-BCA2-D30F32FD9993}" destId="{26D76E0A-6B81-402E-BE29-B15BC17B88AC}" srcOrd="1" destOrd="0" presId="urn:microsoft.com/office/officeart/2005/8/layout/process4"/>
    <dgm:cxn modelId="{80833CDF-2344-49F6-BD71-9D5C80DC54DF}" type="presParOf" srcId="{D119FAE6-55A1-46C4-BCA2-D30F32FD9993}" destId="{33BF0CE4-F81E-4D63-A297-D5A888752827}" srcOrd="2" destOrd="0" presId="urn:microsoft.com/office/officeart/2005/8/layout/process4"/>
    <dgm:cxn modelId="{74CA8FA9-F3E2-489C-BB40-7DB77F1F7452}" type="presParOf" srcId="{33BF0CE4-F81E-4D63-A297-D5A888752827}" destId="{35931B53-E1B7-4364-86E6-CA2306567847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37A89B-08D1-4F63-999D-80E0935FEB32}" type="doc">
      <dgm:prSet loTypeId="urn:microsoft.com/office/officeart/2005/8/layout/process4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166C48-0ABE-449E-BD62-D8975E1C7DA3}">
      <dgm:prSet custT="1"/>
      <dgm:spPr/>
      <dgm:t>
        <a:bodyPr/>
        <a:lstStyle/>
        <a:p>
          <a:pPr rtl="0"/>
          <a:r>
            <a:rPr lang="ru-RU" sz="1800" b="1" dirty="0" smtClean="0">
              <a:latin typeface="Arial" pitchFamily="34" charset="0"/>
              <a:cs typeface="Arial" pitchFamily="34" charset="0"/>
            </a:rPr>
            <a:t>Мониторинг. </a:t>
          </a:r>
          <a:r>
            <a:rPr lang="ru-RU" sz="1600" dirty="0" smtClean="0">
              <a:latin typeface="Arial" pitchFamily="34" charset="0"/>
              <a:cs typeface="Arial" pitchFamily="34" charset="0"/>
            </a:rPr>
            <a:t>Провести мониторинг технических возможностей и ограничений школы и обучающихся для организации дистанционного обучения. 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F8A3BDED-4DEE-4E0F-B8D9-B2FE49E15370}" type="parTrans" cxnId="{FBEB0676-C5B9-4190-955F-E4E81409B75B}">
      <dgm:prSet/>
      <dgm:spPr/>
      <dgm:t>
        <a:bodyPr/>
        <a:lstStyle/>
        <a:p>
          <a:endParaRPr lang="ru-RU"/>
        </a:p>
      </dgm:t>
    </dgm:pt>
    <dgm:pt modelId="{D9B94F4A-A3FB-48F2-B544-9F1F1FEAAA26}" type="sibTrans" cxnId="{FBEB0676-C5B9-4190-955F-E4E81409B75B}">
      <dgm:prSet/>
      <dgm:spPr/>
      <dgm:t>
        <a:bodyPr/>
        <a:lstStyle/>
        <a:p>
          <a:endParaRPr lang="ru-RU"/>
        </a:p>
      </dgm:t>
    </dgm:pt>
    <dgm:pt modelId="{6A233638-8513-48E2-A0BE-D4DE51D4EAFD}">
      <dgm:prSet custT="1"/>
      <dgm:spPr/>
      <dgm:t>
        <a:bodyPr/>
        <a:lstStyle/>
        <a:p>
          <a:pPr rtl="0"/>
          <a:r>
            <a:rPr lang="ru-RU" sz="1800" b="1" dirty="0" smtClean="0">
              <a:latin typeface="Arial" pitchFamily="34" charset="0"/>
              <a:cs typeface="Arial" pitchFamily="34" charset="0"/>
            </a:rPr>
            <a:t>Формирование расписания занятий .Размещение расписания на сайте школы. </a:t>
          </a:r>
          <a:r>
            <a:rPr lang="ru-RU" sz="1600" dirty="0" smtClean="0">
              <a:latin typeface="Arial" pitchFamily="34" charset="0"/>
              <a:cs typeface="Arial" pitchFamily="34" charset="0"/>
            </a:rPr>
            <a:t>Сформировать расписание занятий на каждый учебный день в соответствии с учебным планом по каждой дисциплине, предусматривая дифференциацию по классам и сокращение времени проведения урока до 30 минут.  Разместить расписание занятий, график проведения текущего и промежуточного контроля, консультаций по учебным дисциплинам на официальном сайте ОО. </a:t>
          </a:r>
          <a:endParaRPr lang="ru-RU" sz="1600" b="1" dirty="0">
            <a:latin typeface="Arial" pitchFamily="34" charset="0"/>
            <a:cs typeface="Arial" pitchFamily="34" charset="0"/>
          </a:endParaRPr>
        </a:p>
      </dgm:t>
    </dgm:pt>
    <dgm:pt modelId="{23B957E2-17C1-41F2-85AF-48DFB692CAE1}" type="parTrans" cxnId="{F488A04F-8EB8-44D0-96EF-E70101BAA0C0}">
      <dgm:prSet/>
      <dgm:spPr/>
      <dgm:t>
        <a:bodyPr/>
        <a:lstStyle/>
        <a:p>
          <a:endParaRPr lang="ru-RU"/>
        </a:p>
      </dgm:t>
    </dgm:pt>
    <dgm:pt modelId="{DE5C5F28-623B-43F0-8754-D3F0D542E726}" type="sibTrans" cxnId="{F488A04F-8EB8-44D0-96EF-E70101BAA0C0}">
      <dgm:prSet/>
      <dgm:spPr/>
      <dgm:t>
        <a:bodyPr/>
        <a:lstStyle/>
        <a:p>
          <a:endParaRPr lang="ru-RU"/>
        </a:p>
      </dgm:t>
    </dgm:pt>
    <dgm:pt modelId="{465192A9-169E-4132-B086-6B166C7A48F0}">
      <dgm:prSet custT="1"/>
      <dgm:spPr/>
      <dgm:t>
        <a:bodyPr/>
        <a:lstStyle/>
        <a:p>
          <a:pPr rtl="0"/>
          <a:r>
            <a:rPr lang="ru-RU" sz="1800" b="1" dirty="0" smtClean="0">
              <a:latin typeface="Arial" pitchFamily="34" charset="0"/>
              <a:cs typeface="Arial" pitchFamily="34" charset="0"/>
            </a:rPr>
            <a:t>Информирование обучающихся и их родителей.  </a:t>
          </a:r>
          <a:r>
            <a:rPr lang="ru-RU" sz="1600" b="0" dirty="0" smtClean="0">
              <a:latin typeface="Arial" pitchFamily="34" charset="0"/>
              <a:cs typeface="Arial" pitchFamily="34" charset="0"/>
            </a:rPr>
            <a:t>Проинформировать обучающихся и их родителей о реализации образовательных программ или их частей с применением электронного обучения и дистанционных образовательных технологий. </a:t>
          </a:r>
          <a:endParaRPr lang="ru-RU" sz="1600" b="0" dirty="0">
            <a:latin typeface="Arial" pitchFamily="34" charset="0"/>
            <a:cs typeface="Arial" pitchFamily="34" charset="0"/>
          </a:endParaRPr>
        </a:p>
      </dgm:t>
    </dgm:pt>
    <dgm:pt modelId="{90F794CA-94DF-424B-9CDE-2CC61AD5F1B1}" type="parTrans" cxnId="{4A7F6863-29DF-4860-9DB8-7378B385E9ED}">
      <dgm:prSet/>
      <dgm:spPr/>
      <dgm:t>
        <a:bodyPr/>
        <a:lstStyle/>
        <a:p>
          <a:endParaRPr lang="ru-RU"/>
        </a:p>
      </dgm:t>
    </dgm:pt>
    <dgm:pt modelId="{EB29E6E7-AF8A-47B1-BF02-2306D3F77B83}" type="sibTrans" cxnId="{4A7F6863-29DF-4860-9DB8-7378B385E9ED}">
      <dgm:prSet/>
      <dgm:spPr/>
      <dgm:t>
        <a:bodyPr/>
        <a:lstStyle/>
        <a:p>
          <a:endParaRPr lang="ru-RU"/>
        </a:p>
      </dgm:t>
    </dgm:pt>
    <dgm:pt modelId="{9771E589-14C8-4D5F-9586-74C748C1AC34}">
      <dgm:prSet custT="1"/>
      <dgm:spPr/>
      <dgm:t>
        <a:bodyPr/>
        <a:lstStyle/>
        <a:p>
          <a:pPr rtl="0"/>
          <a:r>
            <a:rPr lang="ru-RU" sz="1800" b="1" smtClean="0">
              <a:latin typeface="Arial" pitchFamily="34" charset="0"/>
              <a:cs typeface="Arial" pitchFamily="34" charset="0"/>
            </a:rPr>
            <a:t>Обеспечение ведения учета результатов образовательного процесса в электронной форме. 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BEC1B77E-ED67-42C7-8334-1151F19A20B4}" type="parTrans" cxnId="{23BBA86E-53DB-4F80-91F6-2A8D702F2CFE}">
      <dgm:prSet/>
      <dgm:spPr/>
      <dgm:t>
        <a:bodyPr/>
        <a:lstStyle/>
        <a:p>
          <a:endParaRPr lang="ru-RU"/>
        </a:p>
      </dgm:t>
    </dgm:pt>
    <dgm:pt modelId="{9DE738AE-B3DD-4FFF-B77A-D44255ED01CC}" type="sibTrans" cxnId="{23BBA86E-53DB-4F80-91F6-2A8D702F2CFE}">
      <dgm:prSet/>
      <dgm:spPr/>
      <dgm:t>
        <a:bodyPr/>
        <a:lstStyle/>
        <a:p>
          <a:endParaRPr lang="ru-RU"/>
        </a:p>
      </dgm:t>
    </dgm:pt>
    <dgm:pt modelId="{EBE1E27B-5043-4A9F-A185-38476D7F647D}" type="pres">
      <dgm:prSet presAssocID="{B737A89B-08D1-4F63-999D-80E0935FEB3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542DD4-835B-4D92-8B10-FD2C4A005873}" type="pres">
      <dgm:prSet presAssocID="{9771E589-14C8-4D5F-9586-74C748C1AC34}" presName="boxAndChildren" presStyleCnt="0"/>
      <dgm:spPr/>
    </dgm:pt>
    <dgm:pt modelId="{8EFEF333-AC55-4275-9263-E39953E7A6B8}" type="pres">
      <dgm:prSet presAssocID="{9771E589-14C8-4D5F-9586-74C748C1AC34}" presName="parentTextBox" presStyleLbl="node1" presStyleIdx="0" presStyleCnt="4"/>
      <dgm:spPr/>
      <dgm:t>
        <a:bodyPr/>
        <a:lstStyle/>
        <a:p>
          <a:endParaRPr lang="ru-RU"/>
        </a:p>
      </dgm:t>
    </dgm:pt>
    <dgm:pt modelId="{CF4614AE-3593-4A13-AEE8-CC4C4729370A}" type="pres">
      <dgm:prSet presAssocID="{EB29E6E7-AF8A-47B1-BF02-2306D3F77B83}" presName="sp" presStyleCnt="0"/>
      <dgm:spPr/>
    </dgm:pt>
    <dgm:pt modelId="{DFF5D259-BD63-43C6-825A-F0E376D9146E}" type="pres">
      <dgm:prSet presAssocID="{465192A9-169E-4132-B086-6B166C7A48F0}" presName="arrowAndChildren" presStyleCnt="0"/>
      <dgm:spPr/>
    </dgm:pt>
    <dgm:pt modelId="{A9FC45D5-B05A-4EBD-956A-6DD2CCB73656}" type="pres">
      <dgm:prSet presAssocID="{465192A9-169E-4132-B086-6B166C7A48F0}" presName="parentTextArrow" presStyleLbl="node1" presStyleIdx="1" presStyleCnt="4" custScaleY="161051"/>
      <dgm:spPr/>
      <dgm:t>
        <a:bodyPr/>
        <a:lstStyle/>
        <a:p>
          <a:endParaRPr lang="ru-RU"/>
        </a:p>
      </dgm:t>
    </dgm:pt>
    <dgm:pt modelId="{F4A471AD-0698-4A33-977A-977B6AE992FE}" type="pres">
      <dgm:prSet presAssocID="{DE5C5F28-623B-43F0-8754-D3F0D542E726}" presName="sp" presStyleCnt="0"/>
      <dgm:spPr/>
    </dgm:pt>
    <dgm:pt modelId="{F8D8F845-F97C-4405-818D-FE51B30320A0}" type="pres">
      <dgm:prSet presAssocID="{6A233638-8513-48E2-A0BE-D4DE51D4EAFD}" presName="arrowAndChildren" presStyleCnt="0"/>
      <dgm:spPr/>
    </dgm:pt>
    <dgm:pt modelId="{727BB6ED-9FE4-40C2-B9FC-AD0AB9BD9E32}" type="pres">
      <dgm:prSet presAssocID="{6A233638-8513-48E2-A0BE-D4DE51D4EAFD}" presName="parentTextArrow" presStyleLbl="node1" presStyleIdx="2" presStyleCnt="4" custScaleY="285313"/>
      <dgm:spPr/>
      <dgm:t>
        <a:bodyPr/>
        <a:lstStyle/>
        <a:p>
          <a:endParaRPr lang="ru-RU"/>
        </a:p>
      </dgm:t>
    </dgm:pt>
    <dgm:pt modelId="{2CB0B8E1-EB84-4CA6-9262-9F0315CA00F8}" type="pres">
      <dgm:prSet presAssocID="{D9B94F4A-A3FB-48F2-B544-9F1F1FEAAA26}" presName="sp" presStyleCnt="0"/>
      <dgm:spPr/>
    </dgm:pt>
    <dgm:pt modelId="{3A599B6B-F30A-4642-AACB-CDF647597B2D}" type="pres">
      <dgm:prSet presAssocID="{03166C48-0ABE-449E-BD62-D8975E1C7DA3}" presName="arrowAndChildren" presStyleCnt="0"/>
      <dgm:spPr/>
    </dgm:pt>
    <dgm:pt modelId="{E3B02C2A-08B5-44C7-BF5C-9910950CC8EA}" type="pres">
      <dgm:prSet presAssocID="{03166C48-0ABE-449E-BD62-D8975E1C7DA3}" presName="parentTextArrow" presStyleLbl="node1" presStyleIdx="3" presStyleCnt="4" custScaleX="100000" custScaleY="121000"/>
      <dgm:spPr/>
      <dgm:t>
        <a:bodyPr/>
        <a:lstStyle/>
        <a:p>
          <a:endParaRPr lang="ru-RU"/>
        </a:p>
      </dgm:t>
    </dgm:pt>
  </dgm:ptLst>
  <dgm:cxnLst>
    <dgm:cxn modelId="{0E19B8F9-26A5-4503-A2AE-7C7516890631}" type="presOf" srcId="{9771E589-14C8-4D5F-9586-74C748C1AC34}" destId="{8EFEF333-AC55-4275-9263-E39953E7A6B8}" srcOrd="0" destOrd="0" presId="urn:microsoft.com/office/officeart/2005/8/layout/process4"/>
    <dgm:cxn modelId="{5FDD3D1A-E3D1-41F9-A148-A073D5F6857C}" type="presOf" srcId="{6A233638-8513-48E2-A0BE-D4DE51D4EAFD}" destId="{727BB6ED-9FE4-40C2-B9FC-AD0AB9BD9E32}" srcOrd="0" destOrd="0" presId="urn:microsoft.com/office/officeart/2005/8/layout/process4"/>
    <dgm:cxn modelId="{47F916C2-588D-44D7-99D1-348D831183F6}" type="presOf" srcId="{03166C48-0ABE-449E-BD62-D8975E1C7DA3}" destId="{E3B02C2A-08B5-44C7-BF5C-9910950CC8EA}" srcOrd="0" destOrd="0" presId="urn:microsoft.com/office/officeart/2005/8/layout/process4"/>
    <dgm:cxn modelId="{5D544B79-9E6C-41AA-AD92-1F1C066991F9}" type="presOf" srcId="{B737A89B-08D1-4F63-999D-80E0935FEB32}" destId="{EBE1E27B-5043-4A9F-A185-38476D7F647D}" srcOrd="0" destOrd="0" presId="urn:microsoft.com/office/officeart/2005/8/layout/process4"/>
    <dgm:cxn modelId="{4A7F6863-29DF-4860-9DB8-7378B385E9ED}" srcId="{B737A89B-08D1-4F63-999D-80E0935FEB32}" destId="{465192A9-169E-4132-B086-6B166C7A48F0}" srcOrd="2" destOrd="0" parTransId="{90F794CA-94DF-424B-9CDE-2CC61AD5F1B1}" sibTransId="{EB29E6E7-AF8A-47B1-BF02-2306D3F77B83}"/>
    <dgm:cxn modelId="{FBEB0676-C5B9-4190-955F-E4E81409B75B}" srcId="{B737A89B-08D1-4F63-999D-80E0935FEB32}" destId="{03166C48-0ABE-449E-BD62-D8975E1C7DA3}" srcOrd="0" destOrd="0" parTransId="{F8A3BDED-4DEE-4E0F-B8D9-B2FE49E15370}" sibTransId="{D9B94F4A-A3FB-48F2-B544-9F1F1FEAAA26}"/>
    <dgm:cxn modelId="{E6228181-8102-49B9-A5AB-FD9CF8C7371D}" type="presOf" srcId="{465192A9-169E-4132-B086-6B166C7A48F0}" destId="{A9FC45D5-B05A-4EBD-956A-6DD2CCB73656}" srcOrd="0" destOrd="0" presId="urn:microsoft.com/office/officeart/2005/8/layout/process4"/>
    <dgm:cxn modelId="{23BBA86E-53DB-4F80-91F6-2A8D702F2CFE}" srcId="{B737A89B-08D1-4F63-999D-80E0935FEB32}" destId="{9771E589-14C8-4D5F-9586-74C748C1AC34}" srcOrd="3" destOrd="0" parTransId="{BEC1B77E-ED67-42C7-8334-1151F19A20B4}" sibTransId="{9DE738AE-B3DD-4FFF-B77A-D44255ED01CC}"/>
    <dgm:cxn modelId="{F488A04F-8EB8-44D0-96EF-E70101BAA0C0}" srcId="{B737A89B-08D1-4F63-999D-80E0935FEB32}" destId="{6A233638-8513-48E2-A0BE-D4DE51D4EAFD}" srcOrd="1" destOrd="0" parTransId="{23B957E2-17C1-41F2-85AF-48DFB692CAE1}" sibTransId="{DE5C5F28-623B-43F0-8754-D3F0D542E726}"/>
    <dgm:cxn modelId="{CFDA169F-6290-4E45-B7D3-4B081826D8B3}" type="presParOf" srcId="{EBE1E27B-5043-4A9F-A185-38476D7F647D}" destId="{80542DD4-835B-4D92-8B10-FD2C4A005873}" srcOrd="0" destOrd="0" presId="urn:microsoft.com/office/officeart/2005/8/layout/process4"/>
    <dgm:cxn modelId="{2A4BA5BA-081E-4365-9F28-FAE45E82289D}" type="presParOf" srcId="{80542DD4-835B-4D92-8B10-FD2C4A005873}" destId="{8EFEF333-AC55-4275-9263-E39953E7A6B8}" srcOrd="0" destOrd="0" presId="urn:microsoft.com/office/officeart/2005/8/layout/process4"/>
    <dgm:cxn modelId="{8244930D-27C6-43AE-A4D0-8CDAB282024E}" type="presParOf" srcId="{EBE1E27B-5043-4A9F-A185-38476D7F647D}" destId="{CF4614AE-3593-4A13-AEE8-CC4C4729370A}" srcOrd="1" destOrd="0" presId="urn:microsoft.com/office/officeart/2005/8/layout/process4"/>
    <dgm:cxn modelId="{9BF2D5D3-11CB-4BB9-B4DD-8E8E2C44093E}" type="presParOf" srcId="{EBE1E27B-5043-4A9F-A185-38476D7F647D}" destId="{DFF5D259-BD63-43C6-825A-F0E376D9146E}" srcOrd="2" destOrd="0" presId="urn:microsoft.com/office/officeart/2005/8/layout/process4"/>
    <dgm:cxn modelId="{E8D3D157-BD91-4DB2-A646-E153671F2C54}" type="presParOf" srcId="{DFF5D259-BD63-43C6-825A-F0E376D9146E}" destId="{A9FC45D5-B05A-4EBD-956A-6DD2CCB73656}" srcOrd="0" destOrd="0" presId="urn:microsoft.com/office/officeart/2005/8/layout/process4"/>
    <dgm:cxn modelId="{86DAE008-668A-49DC-B7E6-CEA2447099E0}" type="presParOf" srcId="{EBE1E27B-5043-4A9F-A185-38476D7F647D}" destId="{F4A471AD-0698-4A33-977A-977B6AE992FE}" srcOrd="3" destOrd="0" presId="urn:microsoft.com/office/officeart/2005/8/layout/process4"/>
    <dgm:cxn modelId="{AE8B0F0D-3C8E-4E47-B5B7-831BCE7D6943}" type="presParOf" srcId="{EBE1E27B-5043-4A9F-A185-38476D7F647D}" destId="{F8D8F845-F97C-4405-818D-FE51B30320A0}" srcOrd="4" destOrd="0" presId="urn:microsoft.com/office/officeart/2005/8/layout/process4"/>
    <dgm:cxn modelId="{DFC178EF-0346-4DBD-B1A9-37F7CBD5B7AD}" type="presParOf" srcId="{F8D8F845-F97C-4405-818D-FE51B30320A0}" destId="{727BB6ED-9FE4-40C2-B9FC-AD0AB9BD9E32}" srcOrd="0" destOrd="0" presId="urn:microsoft.com/office/officeart/2005/8/layout/process4"/>
    <dgm:cxn modelId="{5FECA6F4-F1B6-432B-916E-8848C3A9523C}" type="presParOf" srcId="{EBE1E27B-5043-4A9F-A185-38476D7F647D}" destId="{2CB0B8E1-EB84-4CA6-9262-9F0315CA00F8}" srcOrd="5" destOrd="0" presId="urn:microsoft.com/office/officeart/2005/8/layout/process4"/>
    <dgm:cxn modelId="{34E01CE1-8868-4713-8DAB-F5D6ECF08FDA}" type="presParOf" srcId="{EBE1E27B-5043-4A9F-A185-38476D7F647D}" destId="{3A599B6B-F30A-4642-AACB-CDF647597B2D}" srcOrd="6" destOrd="0" presId="urn:microsoft.com/office/officeart/2005/8/layout/process4"/>
    <dgm:cxn modelId="{4B4B5FC8-9429-484D-A853-2BEE44780757}" type="presParOf" srcId="{3A599B6B-F30A-4642-AACB-CDF647597B2D}" destId="{E3B02C2A-08B5-44C7-BF5C-9910950CC8E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3505EC-CDF2-4107-9692-A4F69A776AF8}" type="doc">
      <dgm:prSet loTypeId="urn:microsoft.com/office/officeart/2005/8/layout/target3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9D289D-0A94-4DCD-BA2F-3A212F744700}">
      <dgm:prSet custT="1"/>
      <dgm:spPr/>
      <dgm:t>
        <a:bodyPr/>
        <a:lstStyle/>
        <a:p>
          <a:pPr rtl="0"/>
          <a:endParaRPr lang="ru-RU" sz="2000" b="1" dirty="0" smtClean="0">
            <a:latin typeface="Arial" pitchFamily="34" charset="0"/>
            <a:cs typeface="Arial" pitchFamily="34" charset="0"/>
          </a:endParaRPr>
        </a:p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Составление расписания занятий  в соответствии с учебной нагрузкой.</a:t>
          </a:r>
          <a:r>
            <a:rPr lang="ru-RU" sz="20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Составить расписание занятий на каждый учебный день (в соответствии с учебным планом, время  проведения урока – не более 30 минут). </a:t>
          </a:r>
        </a:p>
        <a:p>
          <a:pPr rtl="0"/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0A1A0A8B-44C3-4E87-9E64-6281A458679A}" type="parTrans" cxnId="{ACCB339C-B26B-4228-84D6-C7B035AD980F}">
      <dgm:prSet/>
      <dgm:spPr/>
      <dgm:t>
        <a:bodyPr/>
        <a:lstStyle/>
        <a:p>
          <a:endParaRPr lang="ru-RU"/>
        </a:p>
      </dgm:t>
    </dgm:pt>
    <dgm:pt modelId="{E73B8ABA-3B82-4E0A-AFA2-C0F7B617CB3C}" type="sibTrans" cxnId="{ACCB339C-B26B-4228-84D6-C7B035AD980F}">
      <dgm:prSet/>
      <dgm:spPr/>
      <dgm:t>
        <a:bodyPr/>
        <a:lstStyle/>
        <a:p>
          <a:endParaRPr lang="ru-RU"/>
        </a:p>
      </dgm:t>
    </dgm:pt>
    <dgm:pt modelId="{135D4CBF-790F-4D6F-959B-6E48C6D882DB}">
      <dgm:prSet custT="1"/>
      <dgm:spPr/>
      <dgm:t>
        <a:bodyPr/>
        <a:lstStyle/>
        <a:p>
          <a:pPr rtl="0"/>
          <a:endParaRPr lang="ru-RU" sz="2000" b="1" dirty="0" smtClean="0">
            <a:latin typeface="Arial" pitchFamily="34" charset="0"/>
            <a:cs typeface="Arial" pitchFamily="34" charset="0"/>
          </a:endParaRPr>
        </a:p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Выбор </a:t>
          </a:r>
          <a:r>
            <a:rPr lang="ru-RU" sz="2000" b="1" dirty="0" err="1" smtClean="0">
              <a:latin typeface="Arial" pitchFamily="34" charset="0"/>
              <a:cs typeface="Arial" pitchFamily="34" charset="0"/>
            </a:rPr>
            <a:t>онлайн-сервиса</a:t>
          </a:r>
          <a:r>
            <a:rPr lang="ru-RU" sz="2000" b="1" dirty="0" smtClean="0">
              <a:latin typeface="Arial" pitchFamily="34" charset="0"/>
              <a:cs typeface="Arial" pitchFamily="34" charset="0"/>
            </a:rPr>
            <a:t> для организации дистанционного обучения.</a:t>
          </a:r>
        </a:p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 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233B28EB-111E-47BE-AC68-4B2B41BEDC1F}" type="parTrans" cxnId="{6BFA6975-2F5D-4A59-9FB3-96D3F16D8A3E}">
      <dgm:prSet/>
      <dgm:spPr/>
      <dgm:t>
        <a:bodyPr/>
        <a:lstStyle/>
        <a:p>
          <a:endParaRPr lang="ru-RU"/>
        </a:p>
      </dgm:t>
    </dgm:pt>
    <dgm:pt modelId="{68ED74C1-56E5-45F7-B839-2C77A5FD4D62}" type="sibTrans" cxnId="{6BFA6975-2F5D-4A59-9FB3-96D3F16D8A3E}">
      <dgm:prSet/>
      <dgm:spPr/>
      <dgm:t>
        <a:bodyPr/>
        <a:lstStyle/>
        <a:p>
          <a:endParaRPr lang="ru-RU"/>
        </a:p>
      </dgm:t>
    </dgm:pt>
    <dgm:pt modelId="{D362CFF8-9647-4CCD-B613-0D058FE93B3A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      </a:t>
          </a:r>
        </a:p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 Информирование обучающихся и их родителей. 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Проинформировать обучающихся и их родителей о дистанционном обучении (ссылки на ресурсы,  расписание занятий, график текущего и промежуточного контроля, ежедневный мониторинг фактического  присутствия обучающихся). 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E94A4EAB-BA49-404E-8498-C83A003ADB08}" type="parTrans" cxnId="{5D4680AE-58AB-4BD5-9D30-477A77563D3D}">
      <dgm:prSet/>
      <dgm:spPr/>
      <dgm:t>
        <a:bodyPr/>
        <a:lstStyle/>
        <a:p>
          <a:endParaRPr lang="ru-RU"/>
        </a:p>
      </dgm:t>
    </dgm:pt>
    <dgm:pt modelId="{97A10A6C-91A4-4641-B4BA-18D992A6A433}" type="sibTrans" cxnId="{5D4680AE-58AB-4BD5-9D30-477A77563D3D}">
      <dgm:prSet/>
      <dgm:spPr/>
      <dgm:t>
        <a:bodyPr/>
        <a:lstStyle/>
        <a:p>
          <a:endParaRPr lang="ru-RU"/>
        </a:p>
      </dgm:t>
    </dgm:pt>
    <dgm:pt modelId="{3B95BA20-928B-4792-8B98-B63919B870AD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Организация обратной связи</a:t>
          </a:r>
          <a:r>
            <a:rPr lang="ru-RU" sz="1500" dirty="0" smtClean="0">
              <a:latin typeface="Arial" pitchFamily="34" charset="0"/>
              <a:cs typeface="Arial" pitchFamily="34" charset="0"/>
            </a:rPr>
            <a:t>. </a:t>
          </a:r>
          <a:r>
            <a:rPr lang="ru-RU" sz="1800" dirty="0" err="1" smtClean="0">
              <a:latin typeface="Arial" pitchFamily="34" charset="0"/>
              <a:cs typeface="Arial" pitchFamily="34" charset="0"/>
            </a:rPr>
            <a:t>Онлайн-консультации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, текстовые и </a:t>
          </a:r>
          <a:r>
            <a:rPr lang="ru-RU" sz="1800" dirty="0" err="1" smtClean="0">
              <a:latin typeface="Arial" pitchFamily="34" charset="0"/>
              <a:cs typeface="Arial" pitchFamily="34" charset="0"/>
            </a:rPr>
            <a:t>аудиорецензии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800" dirty="0" err="1" smtClean="0">
              <a:latin typeface="Arial" pitchFamily="34" charset="0"/>
              <a:cs typeface="Arial" pitchFamily="34" charset="0"/>
            </a:rPr>
            <a:t>и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 т.п. 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C44F221A-AE41-45AD-B068-9396C6971B1D}" type="parTrans" cxnId="{89720D4F-4F2D-4300-A275-7A2BBB05F9D0}">
      <dgm:prSet/>
      <dgm:spPr/>
      <dgm:t>
        <a:bodyPr/>
        <a:lstStyle/>
        <a:p>
          <a:endParaRPr lang="ru-RU"/>
        </a:p>
      </dgm:t>
    </dgm:pt>
    <dgm:pt modelId="{4A6C2262-5C52-48BB-A23D-025329B665A3}" type="sibTrans" cxnId="{89720D4F-4F2D-4300-A275-7A2BBB05F9D0}">
      <dgm:prSet/>
      <dgm:spPr/>
      <dgm:t>
        <a:bodyPr/>
        <a:lstStyle/>
        <a:p>
          <a:endParaRPr lang="ru-RU"/>
        </a:p>
      </dgm:t>
    </dgm:pt>
    <dgm:pt modelId="{E792FE3A-88C8-4E58-B791-D477050D1A16}">
      <dgm:prSet custT="1"/>
      <dgm:spPr/>
      <dgm:t>
        <a:bodyPr/>
        <a:lstStyle/>
        <a:p>
          <a:pPr rtl="0"/>
          <a:r>
            <a:rPr lang="ru-RU" sz="2000" b="1" dirty="0" smtClean="0">
              <a:latin typeface="Arial" pitchFamily="34" charset="0"/>
              <a:cs typeface="Arial" pitchFamily="34" charset="0"/>
            </a:rPr>
            <a:t>Фиксирование образовательных достижений</a:t>
          </a:r>
          <a:r>
            <a:rPr lang="ru-RU" sz="2000" dirty="0" smtClean="0">
              <a:latin typeface="Arial" pitchFamily="34" charset="0"/>
              <a:cs typeface="Arial" pitchFamily="34" charset="0"/>
            </a:rPr>
            <a:t>. 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Зафиксировать образовательные достижения обучающихся в электронной форме (ИСОУ «Виртуальная школа»). 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E9CD279D-8FA2-4686-B715-CBC98CDFB38B}" type="parTrans" cxnId="{4E095A32-802B-46C6-A621-DBDAA4DB1615}">
      <dgm:prSet/>
      <dgm:spPr/>
      <dgm:t>
        <a:bodyPr/>
        <a:lstStyle/>
        <a:p>
          <a:endParaRPr lang="ru-RU"/>
        </a:p>
      </dgm:t>
    </dgm:pt>
    <dgm:pt modelId="{D24C57E7-D8DC-41C9-9652-781F37BC135E}" type="sibTrans" cxnId="{4E095A32-802B-46C6-A621-DBDAA4DB1615}">
      <dgm:prSet/>
      <dgm:spPr/>
      <dgm:t>
        <a:bodyPr/>
        <a:lstStyle/>
        <a:p>
          <a:endParaRPr lang="ru-RU"/>
        </a:p>
      </dgm:t>
    </dgm:pt>
    <dgm:pt modelId="{EE51E261-96BD-4143-8424-931E84C8D1BF}" type="pres">
      <dgm:prSet presAssocID="{823505EC-CDF2-4107-9692-A4F69A776AF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4F5DE7-851A-416F-8225-5916207C9628}" type="pres">
      <dgm:prSet presAssocID="{0A9D289D-0A94-4DCD-BA2F-3A212F744700}" presName="circle1" presStyleLbl="node1" presStyleIdx="0" presStyleCnt="5" custScaleX="91132"/>
      <dgm:spPr/>
    </dgm:pt>
    <dgm:pt modelId="{657B04A3-29BA-4D05-BE33-EC80BE19EF68}" type="pres">
      <dgm:prSet presAssocID="{0A9D289D-0A94-4DCD-BA2F-3A212F744700}" presName="space" presStyleCnt="0"/>
      <dgm:spPr/>
    </dgm:pt>
    <dgm:pt modelId="{7783C5AB-976B-464F-B7CC-305C5F62F85D}" type="pres">
      <dgm:prSet presAssocID="{0A9D289D-0A94-4DCD-BA2F-3A212F744700}" presName="rect1" presStyleLbl="alignAcc1" presStyleIdx="0" presStyleCnt="5" custScaleX="121000" custScaleY="108807" custLinFactNeighborX="1583"/>
      <dgm:spPr/>
      <dgm:t>
        <a:bodyPr/>
        <a:lstStyle/>
        <a:p>
          <a:endParaRPr lang="ru-RU"/>
        </a:p>
      </dgm:t>
    </dgm:pt>
    <dgm:pt modelId="{785A41C3-85C1-4AFC-B82E-C9AE4F5ED7CD}" type="pres">
      <dgm:prSet presAssocID="{135D4CBF-790F-4D6F-959B-6E48C6D882DB}" presName="vertSpace2" presStyleLbl="node1" presStyleIdx="0" presStyleCnt="5"/>
      <dgm:spPr/>
    </dgm:pt>
    <dgm:pt modelId="{CB9ADE49-41B0-4E33-832B-78A688F50C05}" type="pres">
      <dgm:prSet presAssocID="{135D4CBF-790F-4D6F-959B-6E48C6D882DB}" presName="circle2" presStyleLbl="node1" presStyleIdx="1" presStyleCnt="5"/>
      <dgm:spPr>
        <a:effectLst>
          <a:softEdge rad="12700"/>
        </a:effectLst>
      </dgm:spPr>
    </dgm:pt>
    <dgm:pt modelId="{7EACD1A2-8092-4830-BC01-C6713BBC392C}" type="pres">
      <dgm:prSet presAssocID="{135D4CBF-790F-4D6F-959B-6E48C6D882DB}" presName="rect2" presStyleLbl="alignAcc1" presStyleIdx="1" presStyleCnt="5" custLinFactNeighborY="3387"/>
      <dgm:spPr/>
      <dgm:t>
        <a:bodyPr/>
        <a:lstStyle/>
        <a:p>
          <a:endParaRPr lang="ru-RU"/>
        </a:p>
      </dgm:t>
    </dgm:pt>
    <dgm:pt modelId="{5B4D0B50-FEA3-456F-838E-B575F48429E6}" type="pres">
      <dgm:prSet presAssocID="{D362CFF8-9647-4CCD-B613-0D058FE93B3A}" presName="vertSpace3" presStyleLbl="node1" presStyleIdx="1" presStyleCnt="5"/>
      <dgm:spPr/>
    </dgm:pt>
    <dgm:pt modelId="{835A0A77-F7F5-48C9-849B-B63961530880}" type="pres">
      <dgm:prSet presAssocID="{D362CFF8-9647-4CCD-B613-0D058FE93B3A}" presName="circle3" presStyleLbl="node1" presStyleIdx="2" presStyleCnt="5"/>
      <dgm:spPr/>
    </dgm:pt>
    <dgm:pt modelId="{F8DBAF7E-C57D-4897-82D6-0364310001A2}" type="pres">
      <dgm:prSet presAssocID="{D362CFF8-9647-4CCD-B613-0D058FE93B3A}" presName="rect3" presStyleLbl="alignAcc1" presStyleIdx="2" presStyleCnt="5" custScaleX="112889" custScaleY="121000" custLinFactNeighborY="30992"/>
      <dgm:spPr/>
      <dgm:t>
        <a:bodyPr/>
        <a:lstStyle/>
        <a:p>
          <a:endParaRPr lang="ru-RU"/>
        </a:p>
      </dgm:t>
    </dgm:pt>
    <dgm:pt modelId="{10A5ECA3-1C3C-4A10-98CD-48F761E8DD4F}" type="pres">
      <dgm:prSet presAssocID="{3B95BA20-928B-4792-8B98-B63919B870AD}" presName="vertSpace4" presStyleLbl="node1" presStyleIdx="2" presStyleCnt="5"/>
      <dgm:spPr/>
    </dgm:pt>
    <dgm:pt modelId="{9E030779-B687-4104-BE1A-D4BAB4F1C327}" type="pres">
      <dgm:prSet presAssocID="{3B95BA20-928B-4792-8B98-B63919B870AD}" presName="circle4" presStyleLbl="node1" presStyleIdx="3" presStyleCnt="5"/>
      <dgm:spPr/>
    </dgm:pt>
    <dgm:pt modelId="{5023E736-7428-438D-9A7B-EAC1254D44D4}" type="pres">
      <dgm:prSet presAssocID="{3B95BA20-928B-4792-8B98-B63919B870AD}" presName="rect4" presStyleLbl="alignAcc1" presStyleIdx="3" presStyleCnt="5" custLinFactNeighborY="49013"/>
      <dgm:spPr/>
      <dgm:t>
        <a:bodyPr/>
        <a:lstStyle/>
        <a:p>
          <a:endParaRPr lang="ru-RU"/>
        </a:p>
      </dgm:t>
    </dgm:pt>
    <dgm:pt modelId="{DD358807-70EE-43E4-AE7C-6CE9CBDA759B}" type="pres">
      <dgm:prSet presAssocID="{E792FE3A-88C8-4E58-B791-D477050D1A16}" presName="vertSpace5" presStyleLbl="node1" presStyleIdx="3" presStyleCnt="5"/>
      <dgm:spPr/>
    </dgm:pt>
    <dgm:pt modelId="{99EDA314-E6AE-4399-9667-CB7D900ACFD8}" type="pres">
      <dgm:prSet presAssocID="{E792FE3A-88C8-4E58-B791-D477050D1A16}" presName="circle5" presStyleLbl="node1" presStyleIdx="4" presStyleCnt="5"/>
      <dgm:spPr/>
    </dgm:pt>
    <dgm:pt modelId="{EE88EC5A-76E1-4268-98E4-D90D6D01FCF2}" type="pres">
      <dgm:prSet presAssocID="{E792FE3A-88C8-4E58-B791-D477050D1A16}" presName="rect5" presStyleLbl="alignAcc1" presStyleIdx="4" presStyleCnt="5" custScaleX="101167" custScaleY="142691" custLinFactY="33779" custLinFactNeighborY="100000"/>
      <dgm:spPr/>
      <dgm:t>
        <a:bodyPr/>
        <a:lstStyle/>
        <a:p>
          <a:endParaRPr lang="ru-RU"/>
        </a:p>
      </dgm:t>
    </dgm:pt>
    <dgm:pt modelId="{0808EE5C-3A3D-40E9-8746-BB647832FDBA}" type="pres">
      <dgm:prSet presAssocID="{0A9D289D-0A94-4DCD-BA2F-3A212F744700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8DDB6B-B6DC-42F4-A5EE-556A4A6FA7D3}" type="pres">
      <dgm:prSet presAssocID="{135D4CBF-790F-4D6F-959B-6E48C6D882DB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A64939-7F6D-4336-8702-961728440FB3}" type="pres">
      <dgm:prSet presAssocID="{D362CFF8-9647-4CCD-B613-0D058FE93B3A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27CA17-0D40-47AE-976C-E2323E9A9974}" type="pres">
      <dgm:prSet presAssocID="{3B95BA20-928B-4792-8B98-B63919B870AD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1ABC14-9560-4D75-A935-B41AF3D06A68}" type="pres">
      <dgm:prSet presAssocID="{E792FE3A-88C8-4E58-B791-D477050D1A16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39CF94-447E-440A-9DB8-EC8E8A0D5AA5}" type="presOf" srcId="{135D4CBF-790F-4D6F-959B-6E48C6D882DB}" destId="{7EACD1A2-8092-4830-BC01-C6713BBC392C}" srcOrd="0" destOrd="0" presId="urn:microsoft.com/office/officeart/2005/8/layout/target3"/>
    <dgm:cxn modelId="{9BE1A9BB-3F86-4306-9391-8B57150B20E7}" type="presOf" srcId="{D362CFF8-9647-4CCD-B613-0D058FE93B3A}" destId="{D7A64939-7F6D-4336-8702-961728440FB3}" srcOrd="1" destOrd="0" presId="urn:microsoft.com/office/officeart/2005/8/layout/target3"/>
    <dgm:cxn modelId="{1AD1751F-5B0D-48D1-80A6-BA2D45360574}" type="presOf" srcId="{823505EC-CDF2-4107-9692-A4F69A776AF8}" destId="{EE51E261-96BD-4143-8424-931E84C8D1BF}" srcOrd="0" destOrd="0" presId="urn:microsoft.com/office/officeart/2005/8/layout/target3"/>
    <dgm:cxn modelId="{0565B7B0-0F79-4AB3-BAB1-F04799AD18BE}" type="presOf" srcId="{3B95BA20-928B-4792-8B98-B63919B870AD}" destId="{5023E736-7428-438D-9A7B-EAC1254D44D4}" srcOrd="0" destOrd="0" presId="urn:microsoft.com/office/officeart/2005/8/layout/target3"/>
    <dgm:cxn modelId="{32F19A10-3979-4BB2-ABD4-8468B47F6212}" type="presOf" srcId="{E792FE3A-88C8-4E58-B791-D477050D1A16}" destId="{8F1ABC14-9560-4D75-A935-B41AF3D06A68}" srcOrd="1" destOrd="0" presId="urn:microsoft.com/office/officeart/2005/8/layout/target3"/>
    <dgm:cxn modelId="{FBD20E9D-52CB-4532-907E-3E4D5586B41A}" type="presOf" srcId="{D362CFF8-9647-4CCD-B613-0D058FE93B3A}" destId="{F8DBAF7E-C57D-4897-82D6-0364310001A2}" srcOrd="0" destOrd="0" presId="urn:microsoft.com/office/officeart/2005/8/layout/target3"/>
    <dgm:cxn modelId="{ACCB339C-B26B-4228-84D6-C7B035AD980F}" srcId="{823505EC-CDF2-4107-9692-A4F69A776AF8}" destId="{0A9D289D-0A94-4DCD-BA2F-3A212F744700}" srcOrd="0" destOrd="0" parTransId="{0A1A0A8B-44C3-4E87-9E64-6281A458679A}" sibTransId="{E73B8ABA-3B82-4E0A-AFA2-C0F7B617CB3C}"/>
    <dgm:cxn modelId="{5D4680AE-58AB-4BD5-9D30-477A77563D3D}" srcId="{823505EC-CDF2-4107-9692-A4F69A776AF8}" destId="{D362CFF8-9647-4CCD-B613-0D058FE93B3A}" srcOrd="2" destOrd="0" parTransId="{E94A4EAB-BA49-404E-8498-C83A003ADB08}" sibTransId="{97A10A6C-91A4-4641-B4BA-18D992A6A433}"/>
    <dgm:cxn modelId="{4E095A32-802B-46C6-A621-DBDAA4DB1615}" srcId="{823505EC-CDF2-4107-9692-A4F69A776AF8}" destId="{E792FE3A-88C8-4E58-B791-D477050D1A16}" srcOrd="4" destOrd="0" parTransId="{E9CD279D-8FA2-4686-B715-CBC98CDFB38B}" sibTransId="{D24C57E7-D8DC-41C9-9652-781F37BC135E}"/>
    <dgm:cxn modelId="{313AC5A3-2E86-4132-BE97-A681E974179A}" type="presOf" srcId="{E792FE3A-88C8-4E58-B791-D477050D1A16}" destId="{EE88EC5A-76E1-4268-98E4-D90D6D01FCF2}" srcOrd="0" destOrd="0" presId="urn:microsoft.com/office/officeart/2005/8/layout/target3"/>
    <dgm:cxn modelId="{89720D4F-4F2D-4300-A275-7A2BBB05F9D0}" srcId="{823505EC-CDF2-4107-9692-A4F69A776AF8}" destId="{3B95BA20-928B-4792-8B98-B63919B870AD}" srcOrd="3" destOrd="0" parTransId="{C44F221A-AE41-45AD-B068-9396C6971B1D}" sibTransId="{4A6C2262-5C52-48BB-A23D-025329B665A3}"/>
    <dgm:cxn modelId="{DBF0394F-CD16-46C3-88A9-2429FEC0225F}" type="presOf" srcId="{0A9D289D-0A94-4DCD-BA2F-3A212F744700}" destId="{0808EE5C-3A3D-40E9-8746-BB647832FDBA}" srcOrd="1" destOrd="0" presId="urn:microsoft.com/office/officeart/2005/8/layout/target3"/>
    <dgm:cxn modelId="{4819EC2B-9859-4E3A-AD48-CDF8D1B0931C}" type="presOf" srcId="{3B95BA20-928B-4792-8B98-B63919B870AD}" destId="{5527CA17-0D40-47AE-976C-E2323E9A9974}" srcOrd="1" destOrd="0" presId="urn:microsoft.com/office/officeart/2005/8/layout/target3"/>
    <dgm:cxn modelId="{EE80E7DC-D06E-4A49-B4A3-E41A6334770E}" type="presOf" srcId="{0A9D289D-0A94-4DCD-BA2F-3A212F744700}" destId="{7783C5AB-976B-464F-B7CC-305C5F62F85D}" srcOrd="0" destOrd="0" presId="urn:microsoft.com/office/officeart/2005/8/layout/target3"/>
    <dgm:cxn modelId="{6BFA6975-2F5D-4A59-9FB3-96D3F16D8A3E}" srcId="{823505EC-CDF2-4107-9692-A4F69A776AF8}" destId="{135D4CBF-790F-4D6F-959B-6E48C6D882DB}" srcOrd="1" destOrd="0" parTransId="{233B28EB-111E-47BE-AC68-4B2B41BEDC1F}" sibTransId="{68ED74C1-56E5-45F7-B839-2C77A5FD4D62}"/>
    <dgm:cxn modelId="{273D8821-6E31-4C87-92B1-6DAF06005A2C}" type="presOf" srcId="{135D4CBF-790F-4D6F-959B-6E48C6D882DB}" destId="{E68DDB6B-B6DC-42F4-A5EE-556A4A6FA7D3}" srcOrd="1" destOrd="0" presId="urn:microsoft.com/office/officeart/2005/8/layout/target3"/>
    <dgm:cxn modelId="{314CC7DE-49BF-4BCD-A0DE-C80D5DB73EC3}" type="presParOf" srcId="{EE51E261-96BD-4143-8424-931E84C8D1BF}" destId="{CF4F5DE7-851A-416F-8225-5916207C9628}" srcOrd="0" destOrd="0" presId="urn:microsoft.com/office/officeart/2005/8/layout/target3"/>
    <dgm:cxn modelId="{A86FFAF1-0E80-47D0-8636-A24C518E2321}" type="presParOf" srcId="{EE51E261-96BD-4143-8424-931E84C8D1BF}" destId="{657B04A3-29BA-4D05-BE33-EC80BE19EF68}" srcOrd="1" destOrd="0" presId="urn:microsoft.com/office/officeart/2005/8/layout/target3"/>
    <dgm:cxn modelId="{F9E73E65-B75F-48D9-9433-A1DA3CB4CC10}" type="presParOf" srcId="{EE51E261-96BD-4143-8424-931E84C8D1BF}" destId="{7783C5AB-976B-464F-B7CC-305C5F62F85D}" srcOrd="2" destOrd="0" presId="urn:microsoft.com/office/officeart/2005/8/layout/target3"/>
    <dgm:cxn modelId="{839CE699-D445-46B1-A63D-77AC1AC937C7}" type="presParOf" srcId="{EE51E261-96BD-4143-8424-931E84C8D1BF}" destId="{785A41C3-85C1-4AFC-B82E-C9AE4F5ED7CD}" srcOrd="3" destOrd="0" presId="urn:microsoft.com/office/officeart/2005/8/layout/target3"/>
    <dgm:cxn modelId="{79BDF10D-495F-4841-8503-122CE3E4DFE3}" type="presParOf" srcId="{EE51E261-96BD-4143-8424-931E84C8D1BF}" destId="{CB9ADE49-41B0-4E33-832B-78A688F50C05}" srcOrd="4" destOrd="0" presId="urn:microsoft.com/office/officeart/2005/8/layout/target3"/>
    <dgm:cxn modelId="{022CFE1D-3002-4D05-98FE-B924027AC226}" type="presParOf" srcId="{EE51E261-96BD-4143-8424-931E84C8D1BF}" destId="{7EACD1A2-8092-4830-BC01-C6713BBC392C}" srcOrd="5" destOrd="0" presId="urn:microsoft.com/office/officeart/2005/8/layout/target3"/>
    <dgm:cxn modelId="{82815F67-F773-4E1A-8E12-6B8FF0F6BC22}" type="presParOf" srcId="{EE51E261-96BD-4143-8424-931E84C8D1BF}" destId="{5B4D0B50-FEA3-456F-838E-B575F48429E6}" srcOrd="6" destOrd="0" presId="urn:microsoft.com/office/officeart/2005/8/layout/target3"/>
    <dgm:cxn modelId="{B8ABD6D1-C071-4B64-8FCC-ADE14C7739AB}" type="presParOf" srcId="{EE51E261-96BD-4143-8424-931E84C8D1BF}" destId="{835A0A77-F7F5-48C9-849B-B63961530880}" srcOrd="7" destOrd="0" presId="urn:microsoft.com/office/officeart/2005/8/layout/target3"/>
    <dgm:cxn modelId="{8C158844-5F12-4CEB-A130-4AD426A915CD}" type="presParOf" srcId="{EE51E261-96BD-4143-8424-931E84C8D1BF}" destId="{F8DBAF7E-C57D-4897-82D6-0364310001A2}" srcOrd="8" destOrd="0" presId="urn:microsoft.com/office/officeart/2005/8/layout/target3"/>
    <dgm:cxn modelId="{4C96B9A9-5EF9-4F96-8EE7-9E72CEE74C01}" type="presParOf" srcId="{EE51E261-96BD-4143-8424-931E84C8D1BF}" destId="{10A5ECA3-1C3C-4A10-98CD-48F761E8DD4F}" srcOrd="9" destOrd="0" presId="urn:microsoft.com/office/officeart/2005/8/layout/target3"/>
    <dgm:cxn modelId="{ABE25596-8B8D-4FA5-B011-5B91E7841E6E}" type="presParOf" srcId="{EE51E261-96BD-4143-8424-931E84C8D1BF}" destId="{9E030779-B687-4104-BE1A-D4BAB4F1C327}" srcOrd="10" destOrd="0" presId="urn:microsoft.com/office/officeart/2005/8/layout/target3"/>
    <dgm:cxn modelId="{4011F868-3DBB-4A4B-814B-B343794FB744}" type="presParOf" srcId="{EE51E261-96BD-4143-8424-931E84C8D1BF}" destId="{5023E736-7428-438D-9A7B-EAC1254D44D4}" srcOrd="11" destOrd="0" presId="urn:microsoft.com/office/officeart/2005/8/layout/target3"/>
    <dgm:cxn modelId="{0F590033-7C79-4CC4-941C-8B1F6E07D4FF}" type="presParOf" srcId="{EE51E261-96BD-4143-8424-931E84C8D1BF}" destId="{DD358807-70EE-43E4-AE7C-6CE9CBDA759B}" srcOrd="12" destOrd="0" presId="urn:microsoft.com/office/officeart/2005/8/layout/target3"/>
    <dgm:cxn modelId="{D59BA8B7-8B34-4E29-BF93-3F845FBC0D25}" type="presParOf" srcId="{EE51E261-96BD-4143-8424-931E84C8D1BF}" destId="{99EDA314-E6AE-4399-9667-CB7D900ACFD8}" srcOrd="13" destOrd="0" presId="urn:microsoft.com/office/officeart/2005/8/layout/target3"/>
    <dgm:cxn modelId="{D90C0BFB-33BA-403F-8E14-014689839810}" type="presParOf" srcId="{EE51E261-96BD-4143-8424-931E84C8D1BF}" destId="{EE88EC5A-76E1-4268-98E4-D90D6D01FCF2}" srcOrd="14" destOrd="0" presId="urn:microsoft.com/office/officeart/2005/8/layout/target3"/>
    <dgm:cxn modelId="{0F44178A-D130-44E5-B089-C796FD9B008D}" type="presParOf" srcId="{EE51E261-96BD-4143-8424-931E84C8D1BF}" destId="{0808EE5C-3A3D-40E9-8746-BB647832FDBA}" srcOrd="15" destOrd="0" presId="urn:microsoft.com/office/officeart/2005/8/layout/target3"/>
    <dgm:cxn modelId="{CE131B84-2BD8-4FC0-99C2-032326C3ACFD}" type="presParOf" srcId="{EE51E261-96BD-4143-8424-931E84C8D1BF}" destId="{E68DDB6B-B6DC-42F4-A5EE-556A4A6FA7D3}" srcOrd="16" destOrd="0" presId="urn:microsoft.com/office/officeart/2005/8/layout/target3"/>
    <dgm:cxn modelId="{C8A1DCBA-396D-4C00-9B7F-0A8267BF44E9}" type="presParOf" srcId="{EE51E261-96BD-4143-8424-931E84C8D1BF}" destId="{D7A64939-7F6D-4336-8702-961728440FB3}" srcOrd="17" destOrd="0" presId="urn:microsoft.com/office/officeart/2005/8/layout/target3"/>
    <dgm:cxn modelId="{D9E51A62-5BCB-403B-9A6F-7A7937D56423}" type="presParOf" srcId="{EE51E261-96BD-4143-8424-931E84C8D1BF}" destId="{5527CA17-0D40-47AE-976C-E2323E9A9974}" srcOrd="18" destOrd="0" presId="urn:microsoft.com/office/officeart/2005/8/layout/target3"/>
    <dgm:cxn modelId="{2A9C64A0-976F-4C3E-92FD-A3BD909FF0EE}" type="presParOf" srcId="{EE51E261-96BD-4143-8424-931E84C8D1BF}" destId="{8F1ABC14-9560-4D75-A935-B41AF3D06A68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47A6D7D-73CD-41B3-8623-DEEC599BE788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A445B7-BDB7-406C-886B-C5F45D9CC860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Инструктаж . </a:t>
          </a:r>
          <a:r>
            <a: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Провести инструктаж с родителями и учениками о безопасном поведении в информационной среде. </a:t>
          </a:r>
          <a:endParaRPr lang="ru-RU" sz="14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523ACA4-0ACC-4A0F-B123-19E9B981CE94}" type="parTrans" cxnId="{82DDE0CC-C712-4C7D-91B0-53CD57C75478}">
      <dgm:prSet/>
      <dgm:spPr/>
      <dgm:t>
        <a:bodyPr/>
        <a:lstStyle/>
        <a:p>
          <a:endParaRPr lang="ru-RU"/>
        </a:p>
      </dgm:t>
    </dgm:pt>
    <dgm:pt modelId="{EFCB0D46-E4AF-4BB2-A75A-291C7CA2310C}" type="sibTrans" cxnId="{82DDE0CC-C712-4C7D-91B0-53CD57C75478}">
      <dgm:prSet/>
      <dgm:spPr/>
      <dgm:t>
        <a:bodyPr/>
        <a:lstStyle/>
        <a:p>
          <a:endParaRPr lang="ru-RU"/>
        </a:p>
      </dgm:t>
    </dgm:pt>
    <dgm:pt modelId="{7A8DC451-3BAC-4A75-97FF-85582642C994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Разъяснительная работа с родителями. </a:t>
          </a:r>
          <a:r>
            <a: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 необходимости перехода на  обучение с  применением дистанционных образовательных технологий (дистанционное обучение). </a:t>
          </a:r>
          <a:endParaRPr lang="ru-RU" sz="14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CA1A63A-FA93-4B89-A4CE-0659DFEB5346}" type="parTrans" cxnId="{67C1D940-C716-46BA-9AFA-06F00EA53D71}">
      <dgm:prSet/>
      <dgm:spPr/>
      <dgm:t>
        <a:bodyPr/>
        <a:lstStyle/>
        <a:p>
          <a:endParaRPr lang="ru-RU"/>
        </a:p>
      </dgm:t>
    </dgm:pt>
    <dgm:pt modelId="{4B9E1B4F-50EA-469B-9ACA-8F575530BEE8}" type="sibTrans" cxnId="{67C1D940-C716-46BA-9AFA-06F00EA53D71}">
      <dgm:prSet/>
      <dgm:spPr/>
      <dgm:t>
        <a:bodyPr/>
        <a:lstStyle/>
        <a:p>
          <a:endParaRPr lang="ru-RU"/>
        </a:p>
      </dgm:t>
    </dgm:pt>
    <dgm:pt modelId="{6966422B-36AE-405C-8995-8814799FE597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Помощь в регистрации учеников . </a:t>
          </a:r>
          <a:r>
            <a: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Обеспечить (при необходимости) регистрацию учеников на </a:t>
          </a:r>
          <a:r>
            <a:rPr lang="ru-RU" sz="14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онлайн-сервисах</a:t>
          </a:r>
          <a:r>
            <a: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</a:t>
          </a:r>
          <a:r>
            <a:rPr lang="ru-RU" sz="14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Фоксфорд</a:t>
          </a:r>
          <a:r>
            <a: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, РЭШ, </a:t>
          </a:r>
          <a:r>
            <a:rPr lang="ru-RU" sz="14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ЯКласс</a:t>
          </a:r>
          <a:r>
            <a: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и т.п.). </a:t>
          </a:r>
          <a:endParaRPr lang="ru-RU" sz="14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52F567E-5716-4981-8B2E-FD4BE2A8851C}" type="parTrans" cxnId="{ECF044EF-5BA2-4562-A601-5D19E7602182}">
      <dgm:prSet/>
      <dgm:spPr/>
      <dgm:t>
        <a:bodyPr/>
        <a:lstStyle/>
        <a:p>
          <a:endParaRPr lang="ru-RU"/>
        </a:p>
      </dgm:t>
    </dgm:pt>
    <dgm:pt modelId="{A8BB9234-0BAC-4AF6-BB9C-A16AB206575F}" type="sibTrans" cxnId="{ECF044EF-5BA2-4562-A601-5D19E7602182}">
      <dgm:prSet/>
      <dgm:spPr/>
      <dgm:t>
        <a:bodyPr/>
        <a:lstStyle/>
        <a:p>
          <a:endParaRPr lang="ru-RU"/>
        </a:p>
      </dgm:t>
    </dgm:pt>
    <dgm:pt modelId="{FF4C1678-FDC4-4624-9C0A-6FF534BD4EDC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Мониторинг технической готовности . </a:t>
          </a:r>
          <a:r>
            <a: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Проводить  постоянный мониторинг технической готовности учеников. </a:t>
          </a:r>
          <a:endParaRPr lang="ru-RU" sz="14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A5A97CF-CC15-4318-9E81-07E8C5CC147E}" type="parTrans" cxnId="{EAEA5CEF-A05F-4DEA-897D-271F02E37CDB}">
      <dgm:prSet/>
      <dgm:spPr/>
      <dgm:t>
        <a:bodyPr/>
        <a:lstStyle/>
        <a:p>
          <a:endParaRPr lang="ru-RU"/>
        </a:p>
      </dgm:t>
    </dgm:pt>
    <dgm:pt modelId="{2707F7C7-7C17-4673-B9B3-FD2019049182}" type="sibTrans" cxnId="{EAEA5CEF-A05F-4DEA-897D-271F02E37CDB}">
      <dgm:prSet/>
      <dgm:spPr/>
      <dgm:t>
        <a:bodyPr/>
        <a:lstStyle/>
        <a:p>
          <a:endParaRPr lang="ru-RU"/>
        </a:p>
      </dgm:t>
    </dgm:pt>
    <dgm:pt modelId="{8DB8290E-C959-4440-A2E9-753AA0F09562}">
      <dgm:prSet custT="1"/>
      <dgm:spPr>
        <a:solidFill>
          <a:schemeClr val="accent1">
            <a:lumMod val="40000"/>
            <a:lumOff val="6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rtl="0"/>
          <a:r>
            <a:rPr lang="ru-RU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Обратная связь </a:t>
          </a:r>
          <a:r>
            <a: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. Осуществлять обратную связь с родителями и учениками  (телефон, электронная почта, </a:t>
          </a:r>
          <a:r>
            <a:rPr lang="ru-RU" sz="14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Skype</a:t>
          </a:r>
          <a:r>
            <a: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, </a:t>
          </a:r>
          <a:r>
            <a:rPr lang="ru-RU" sz="14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WhatsApp</a:t>
          </a:r>
          <a:r>
            <a: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, </a:t>
          </a:r>
          <a:r>
            <a:rPr lang="en-US" sz="14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Viber</a:t>
          </a:r>
          <a:r>
            <a:rPr lang="en-US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 </a:t>
          </a:r>
          <a:r>
            <a:rPr lang="ru-RU" sz="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</a:t>
          </a:r>
          <a:r>
            <a:rPr lang="ru-RU" sz="600" dirty="0" smtClean="0">
              <a:latin typeface="Arial" pitchFamily="34" charset="0"/>
              <a:cs typeface="Arial" pitchFamily="34" charset="0"/>
            </a:rPr>
            <a:t>р.). </a:t>
          </a:r>
          <a:endParaRPr lang="ru-RU" sz="600" dirty="0">
            <a:latin typeface="Arial" pitchFamily="34" charset="0"/>
            <a:cs typeface="Arial" pitchFamily="34" charset="0"/>
          </a:endParaRPr>
        </a:p>
      </dgm:t>
    </dgm:pt>
    <dgm:pt modelId="{A5E188FA-9E14-45F1-A1BF-75C8EEB6FE0E}" type="parTrans" cxnId="{B2A45385-7C24-4CC9-BAC9-C5B86D590E45}">
      <dgm:prSet/>
      <dgm:spPr/>
      <dgm:t>
        <a:bodyPr/>
        <a:lstStyle/>
        <a:p>
          <a:endParaRPr lang="ru-RU"/>
        </a:p>
      </dgm:t>
    </dgm:pt>
    <dgm:pt modelId="{E0285CDD-C8E3-4D4D-8E2A-384200BEF04E}" type="sibTrans" cxnId="{B2A45385-7C24-4CC9-BAC9-C5B86D590E45}">
      <dgm:prSet/>
      <dgm:spPr/>
      <dgm:t>
        <a:bodyPr/>
        <a:lstStyle/>
        <a:p>
          <a:endParaRPr lang="ru-RU"/>
        </a:p>
      </dgm:t>
    </dgm:pt>
    <dgm:pt modelId="{9E16DBC2-FB7F-4D54-B393-E078DAE426EC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4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Мониторинг включенности обучающихся</a:t>
          </a:r>
          <a:r>
            <a:rPr lang="ru-RU" sz="1400" dirty="0" smtClean="0">
              <a:latin typeface="Arial" pitchFamily="34" charset="0"/>
              <a:cs typeface="Arial" pitchFamily="34" charset="0"/>
            </a:rPr>
            <a:t>. </a:t>
          </a:r>
          <a:r>
            <a: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Осуществлять ежедневный мониторинг включенности обучающихся в дистанционное обучение и тех, кто по болезни или семейным обстоятельствам временно не участвует в образовательном процессе. </a:t>
          </a:r>
          <a:endParaRPr lang="ru-RU" sz="14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6C5912C-9F36-4FC6-9632-1195C8FCAD0C}" type="parTrans" cxnId="{31878532-3CDC-4E68-85C2-EBAE8DEC3A2F}">
      <dgm:prSet/>
      <dgm:spPr/>
      <dgm:t>
        <a:bodyPr/>
        <a:lstStyle/>
        <a:p>
          <a:endParaRPr lang="ru-RU"/>
        </a:p>
      </dgm:t>
    </dgm:pt>
    <dgm:pt modelId="{5D6379DE-0AD6-44C4-96A7-99AC80E37AEC}" type="sibTrans" cxnId="{31878532-3CDC-4E68-85C2-EBAE8DEC3A2F}">
      <dgm:prSet/>
      <dgm:spPr/>
      <dgm:t>
        <a:bodyPr/>
        <a:lstStyle/>
        <a:p>
          <a:endParaRPr lang="ru-RU"/>
        </a:p>
      </dgm:t>
    </dgm:pt>
    <dgm:pt modelId="{BE808453-A7E4-4C55-A6C2-7ACF6C2B712E}" type="pres">
      <dgm:prSet presAssocID="{747A6D7D-73CD-41B3-8623-DEEC599BE78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865868-FFB0-495A-A52F-4029DD33FC32}" type="pres">
      <dgm:prSet presAssocID="{D9A445B7-BDB7-406C-886B-C5F45D9CC860}" presName="node" presStyleLbl="node1" presStyleIdx="0" presStyleCnt="6" custScaleX="206003" custScaleY="110771" custRadScaleRad="100360" custRadScaleInc="24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1D1DA3-6F95-4CC9-A67C-7FE1996EBF97}" type="pres">
      <dgm:prSet presAssocID="{D9A445B7-BDB7-406C-886B-C5F45D9CC860}" presName="spNode" presStyleCnt="0"/>
      <dgm:spPr/>
    </dgm:pt>
    <dgm:pt modelId="{D1DDF409-773A-4501-8FBD-DD5920DB0674}" type="pres">
      <dgm:prSet presAssocID="{EFCB0D46-E4AF-4BB2-A75A-291C7CA2310C}" presName="sibTrans" presStyleLbl="sibTrans1D1" presStyleIdx="0" presStyleCnt="6"/>
      <dgm:spPr/>
      <dgm:t>
        <a:bodyPr/>
        <a:lstStyle/>
        <a:p>
          <a:endParaRPr lang="ru-RU"/>
        </a:p>
      </dgm:t>
    </dgm:pt>
    <dgm:pt modelId="{66680F91-C4FE-4F1F-87BF-94337733B5D3}" type="pres">
      <dgm:prSet presAssocID="{7A8DC451-3BAC-4A75-97FF-85582642C994}" presName="node" presStyleLbl="node1" presStyleIdx="1" presStyleCnt="6" custScaleX="251882" custScaleY="148883" custRadScaleRad="103370" custRadScaleInc="50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4E9FBB-520B-46D4-A5F3-7958352DD4A0}" type="pres">
      <dgm:prSet presAssocID="{7A8DC451-3BAC-4A75-97FF-85582642C994}" presName="spNode" presStyleCnt="0"/>
      <dgm:spPr/>
    </dgm:pt>
    <dgm:pt modelId="{2374E83C-3EDE-4222-9F5A-FD2046D3B9CD}" type="pres">
      <dgm:prSet presAssocID="{4B9E1B4F-50EA-469B-9ACA-8F575530BEE8}" presName="sibTrans" presStyleLbl="sibTrans1D1" presStyleIdx="1" presStyleCnt="6"/>
      <dgm:spPr/>
      <dgm:t>
        <a:bodyPr/>
        <a:lstStyle/>
        <a:p>
          <a:endParaRPr lang="ru-RU"/>
        </a:p>
      </dgm:t>
    </dgm:pt>
    <dgm:pt modelId="{A11094B3-3B84-4FB0-B715-3C2364738262}" type="pres">
      <dgm:prSet presAssocID="{6966422B-36AE-405C-8995-8814799FE597}" presName="node" presStyleLbl="node1" presStyleIdx="2" presStyleCnt="6" custScaleX="209543" custScaleY="140947" custRadScaleRad="102466" custRadScaleInc="-51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315189-817D-4A9D-97A6-7AE73883162A}" type="pres">
      <dgm:prSet presAssocID="{6966422B-36AE-405C-8995-8814799FE597}" presName="spNode" presStyleCnt="0"/>
      <dgm:spPr/>
    </dgm:pt>
    <dgm:pt modelId="{254047B7-D7B5-40F8-AD39-65CF3E921CCD}" type="pres">
      <dgm:prSet presAssocID="{A8BB9234-0BAC-4AF6-BB9C-A16AB206575F}" presName="sibTrans" presStyleLbl="sibTrans1D1" presStyleIdx="2" presStyleCnt="6"/>
      <dgm:spPr/>
      <dgm:t>
        <a:bodyPr/>
        <a:lstStyle/>
        <a:p>
          <a:endParaRPr lang="ru-RU"/>
        </a:p>
      </dgm:t>
    </dgm:pt>
    <dgm:pt modelId="{7F0EC1D8-3977-4884-BC7C-72543AC0F3E6}" type="pres">
      <dgm:prSet presAssocID="{FF4C1678-FDC4-4624-9C0A-6FF534BD4EDC}" presName="node" presStyleLbl="node1" presStyleIdx="3" presStyleCnt="6" custScaleX="234650" custScaleY="99643" custRadScaleRad="101600" custRadScaleInc="-380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C5807D-7331-4A04-B90D-5F2ADB8A9FA8}" type="pres">
      <dgm:prSet presAssocID="{FF4C1678-FDC4-4624-9C0A-6FF534BD4EDC}" presName="spNode" presStyleCnt="0"/>
      <dgm:spPr/>
    </dgm:pt>
    <dgm:pt modelId="{92476FFB-C607-4BBE-B589-F6FFA1EC87A6}" type="pres">
      <dgm:prSet presAssocID="{2707F7C7-7C17-4673-B9B3-FD2019049182}" presName="sibTrans" presStyleLbl="sibTrans1D1" presStyleIdx="3" presStyleCnt="6"/>
      <dgm:spPr/>
      <dgm:t>
        <a:bodyPr/>
        <a:lstStyle/>
        <a:p>
          <a:endParaRPr lang="ru-RU"/>
        </a:p>
      </dgm:t>
    </dgm:pt>
    <dgm:pt modelId="{BB0201BF-02C2-4500-BDF7-5195D0CD6EB6}" type="pres">
      <dgm:prSet presAssocID="{8DB8290E-C959-4440-A2E9-753AA0F09562}" presName="node" presStyleLbl="node1" presStyleIdx="4" presStyleCnt="6" custScaleX="199147" custScaleY="130943" custRadScaleRad="107442" custRadScaleInc="239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A07B64-427F-4B8E-AAE6-D988131A9F1A}" type="pres">
      <dgm:prSet presAssocID="{8DB8290E-C959-4440-A2E9-753AA0F09562}" presName="spNode" presStyleCnt="0"/>
      <dgm:spPr/>
    </dgm:pt>
    <dgm:pt modelId="{5FBF207C-412A-4BDD-B26E-B9CE91BD70B3}" type="pres">
      <dgm:prSet presAssocID="{E0285CDD-C8E3-4D4D-8E2A-384200BEF04E}" presName="sibTrans" presStyleLbl="sibTrans1D1" presStyleIdx="4" presStyleCnt="6"/>
      <dgm:spPr/>
      <dgm:t>
        <a:bodyPr/>
        <a:lstStyle/>
        <a:p>
          <a:endParaRPr lang="ru-RU"/>
        </a:p>
      </dgm:t>
    </dgm:pt>
    <dgm:pt modelId="{11CE3266-76CD-44C9-9593-6DEF41BF52A9}" type="pres">
      <dgm:prSet presAssocID="{9E16DBC2-FB7F-4D54-B393-E078DAE426EC}" presName="node" presStyleLbl="node1" presStyleIdx="5" presStyleCnt="6" custScaleX="256131" custScaleY="202249" custRadScaleRad="108042" custRadScaleInc="-610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90E0F-6ADB-4C6E-B8A7-FC4680445A4D}" type="pres">
      <dgm:prSet presAssocID="{9E16DBC2-FB7F-4D54-B393-E078DAE426EC}" presName="spNode" presStyleCnt="0"/>
      <dgm:spPr/>
    </dgm:pt>
    <dgm:pt modelId="{E8A72776-C87C-4FAF-915F-CB9E1D4A4DAC}" type="pres">
      <dgm:prSet presAssocID="{5D6379DE-0AD6-44C4-96A7-99AC80E37AEC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31878532-3CDC-4E68-85C2-EBAE8DEC3A2F}" srcId="{747A6D7D-73CD-41B3-8623-DEEC599BE788}" destId="{9E16DBC2-FB7F-4D54-B393-E078DAE426EC}" srcOrd="5" destOrd="0" parTransId="{B6C5912C-9F36-4FC6-9632-1195C8FCAD0C}" sibTransId="{5D6379DE-0AD6-44C4-96A7-99AC80E37AEC}"/>
    <dgm:cxn modelId="{11F89A52-4796-47AE-8975-F95D996F65A9}" type="presOf" srcId="{6966422B-36AE-405C-8995-8814799FE597}" destId="{A11094B3-3B84-4FB0-B715-3C2364738262}" srcOrd="0" destOrd="0" presId="urn:microsoft.com/office/officeart/2005/8/layout/cycle6"/>
    <dgm:cxn modelId="{0CE42A80-47BB-4CAC-A38B-29F8C2558A0F}" type="presOf" srcId="{E0285CDD-C8E3-4D4D-8E2A-384200BEF04E}" destId="{5FBF207C-412A-4BDD-B26E-B9CE91BD70B3}" srcOrd="0" destOrd="0" presId="urn:microsoft.com/office/officeart/2005/8/layout/cycle6"/>
    <dgm:cxn modelId="{FB2F3A13-7185-4A37-ABA0-5309B9D425ED}" type="presOf" srcId="{2707F7C7-7C17-4673-B9B3-FD2019049182}" destId="{92476FFB-C607-4BBE-B589-F6FFA1EC87A6}" srcOrd="0" destOrd="0" presId="urn:microsoft.com/office/officeart/2005/8/layout/cycle6"/>
    <dgm:cxn modelId="{7D2B97EA-403F-454F-B929-3A69BCB6E562}" type="presOf" srcId="{9E16DBC2-FB7F-4D54-B393-E078DAE426EC}" destId="{11CE3266-76CD-44C9-9593-6DEF41BF52A9}" srcOrd="0" destOrd="0" presId="urn:microsoft.com/office/officeart/2005/8/layout/cycle6"/>
    <dgm:cxn modelId="{A475C8D3-3F3A-4D11-B444-BCF6B869B883}" type="presOf" srcId="{FF4C1678-FDC4-4624-9C0A-6FF534BD4EDC}" destId="{7F0EC1D8-3977-4884-BC7C-72543AC0F3E6}" srcOrd="0" destOrd="0" presId="urn:microsoft.com/office/officeart/2005/8/layout/cycle6"/>
    <dgm:cxn modelId="{EAEA5CEF-A05F-4DEA-897D-271F02E37CDB}" srcId="{747A6D7D-73CD-41B3-8623-DEEC599BE788}" destId="{FF4C1678-FDC4-4624-9C0A-6FF534BD4EDC}" srcOrd="3" destOrd="0" parTransId="{DA5A97CF-CC15-4318-9E81-07E8C5CC147E}" sibTransId="{2707F7C7-7C17-4673-B9B3-FD2019049182}"/>
    <dgm:cxn modelId="{82DDE0CC-C712-4C7D-91B0-53CD57C75478}" srcId="{747A6D7D-73CD-41B3-8623-DEEC599BE788}" destId="{D9A445B7-BDB7-406C-886B-C5F45D9CC860}" srcOrd="0" destOrd="0" parTransId="{0523ACA4-0ACC-4A0F-B123-19E9B981CE94}" sibTransId="{EFCB0D46-E4AF-4BB2-A75A-291C7CA2310C}"/>
    <dgm:cxn modelId="{DC2356D6-F9FC-45F5-B26B-1998788223CE}" type="presOf" srcId="{A8BB9234-0BAC-4AF6-BB9C-A16AB206575F}" destId="{254047B7-D7B5-40F8-AD39-65CF3E921CCD}" srcOrd="0" destOrd="0" presId="urn:microsoft.com/office/officeart/2005/8/layout/cycle6"/>
    <dgm:cxn modelId="{67C1D940-C716-46BA-9AFA-06F00EA53D71}" srcId="{747A6D7D-73CD-41B3-8623-DEEC599BE788}" destId="{7A8DC451-3BAC-4A75-97FF-85582642C994}" srcOrd="1" destOrd="0" parTransId="{3CA1A63A-FA93-4B89-A4CE-0659DFEB5346}" sibTransId="{4B9E1B4F-50EA-469B-9ACA-8F575530BEE8}"/>
    <dgm:cxn modelId="{193C06CB-FF8A-47E5-AA71-191FB444B6D5}" type="presOf" srcId="{747A6D7D-73CD-41B3-8623-DEEC599BE788}" destId="{BE808453-A7E4-4C55-A6C2-7ACF6C2B712E}" srcOrd="0" destOrd="0" presId="urn:microsoft.com/office/officeart/2005/8/layout/cycle6"/>
    <dgm:cxn modelId="{B0A32774-19E8-459A-9180-0A34176AFB3C}" type="presOf" srcId="{5D6379DE-0AD6-44C4-96A7-99AC80E37AEC}" destId="{E8A72776-C87C-4FAF-915F-CB9E1D4A4DAC}" srcOrd="0" destOrd="0" presId="urn:microsoft.com/office/officeart/2005/8/layout/cycle6"/>
    <dgm:cxn modelId="{40300A05-1ACA-46CC-8D12-DA93E2CE5551}" type="presOf" srcId="{EFCB0D46-E4AF-4BB2-A75A-291C7CA2310C}" destId="{D1DDF409-773A-4501-8FBD-DD5920DB0674}" srcOrd="0" destOrd="0" presId="urn:microsoft.com/office/officeart/2005/8/layout/cycle6"/>
    <dgm:cxn modelId="{BEB4F266-B2B6-4C70-85ED-F61C084003E9}" type="presOf" srcId="{D9A445B7-BDB7-406C-886B-C5F45D9CC860}" destId="{71865868-FFB0-495A-A52F-4029DD33FC32}" srcOrd="0" destOrd="0" presId="urn:microsoft.com/office/officeart/2005/8/layout/cycle6"/>
    <dgm:cxn modelId="{D29F4F47-ED03-437A-B2C6-DF430F1F3A76}" type="presOf" srcId="{8DB8290E-C959-4440-A2E9-753AA0F09562}" destId="{BB0201BF-02C2-4500-BDF7-5195D0CD6EB6}" srcOrd="0" destOrd="0" presId="urn:microsoft.com/office/officeart/2005/8/layout/cycle6"/>
    <dgm:cxn modelId="{442CA028-5129-432F-AD0F-1C1FF9CA6791}" type="presOf" srcId="{4B9E1B4F-50EA-469B-9ACA-8F575530BEE8}" destId="{2374E83C-3EDE-4222-9F5A-FD2046D3B9CD}" srcOrd="0" destOrd="0" presId="urn:microsoft.com/office/officeart/2005/8/layout/cycle6"/>
    <dgm:cxn modelId="{ECF044EF-5BA2-4562-A601-5D19E7602182}" srcId="{747A6D7D-73CD-41B3-8623-DEEC599BE788}" destId="{6966422B-36AE-405C-8995-8814799FE597}" srcOrd="2" destOrd="0" parTransId="{152F567E-5716-4981-8B2E-FD4BE2A8851C}" sibTransId="{A8BB9234-0BAC-4AF6-BB9C-A16AB206575F}"/>
    <dgm:cxn modelId="{16E5EF3C-41D8-486D-AE75-C264A9FC143B}" type="presOf" srcId="{7A8DC451-3BAC-4A75-97FF-85582642C994}" destId="{66680F91-C4FE-4F1F-87BF-94337733B5D3}" srcOrd="0" destOrd="0" presId="urn:microsoft.com/office/officeart/2005/8/layout/cycle6"/>
    <dgm:cxn modelId="{B2A45385-7C24-4CC9-BAC9-C5B86D590E45}" srcId="{747A6D7D-73CD-41B3-8623-DEEC599BE788}" destId="{8DB8290E-C959-4440-A2E9-753AA0F09562}" srcOrd="4" destOrd="0" parTransId="{A5E188FA-9E14-45F1-A1BF-75C8EEB6FE0E}" sibTransId="{E0285CDD-C8E3-4D4D-8E2A-384200BEF04E}"/>
    <dgm:cxn modelId="{66F7F8B5-B2FF-4869-9DCF-F568C6E67824}" type="presParOf" srcId="{BE808453-A7E4-4C55-A6C2-7ACF6C2B712E}" destId="{71865868-FFB0-495A-A52F-4029DD33FC32}" srcOrd="0" destOrd="0" presId="urn:microsoft.com/office/officeart/2005/8/layout/cycle6"/>
    <dgm:cxn modelId="{931B6D51-B6FE-4704-A580-E801E941F4E9}" type="presParOf" srcId="{BE808453-A7E4-4C55-A6C2-7ACF6C2B712E}" destId="{FA1D1DA3-6F95-4CC9-A67C-7FE1996EBF97}" srcOrd="1" destOrd="0" presId="urn:microsoft.com/office/officeart/2005/8/layout/cycle6"/>
    <dgm:cxn modelId="{CC96A995-B433-451B-A2AD-6950C1A38CD0}" type="presParOf" srcId="{BE808453-A7E4-4C55-A6C2-7ACF6C2B712E}" destId="{D1DDF409-773A-4501-8FBD-DD5920DB0674}" srcOrd="2" destOrd="0" presId="urn:microsoft.com/office/officeart/2005/8/layout/cycle6"/>
    <dgm:cxn modelId="{282C582E-3835-4053-99CB-9C991A087F4D}" type="presParOf" srcId="{BE808453-A7E4-4C55-A6C2-7ACF6C2B712E}" destId="{66680F91-C4FE-4F1F-87BF-94337733B5D3}" srcOrd="3" destOrd="0" presId="urn:microsoft.com/office/officeart/2005/8/layout/cycle6"/>
    <dgm:cxn modelId="{18045EB8-DA54-4B77-9AB5-9F85CBC58DEA}" type="presParOf" srcId="{BE808453-A7E4-4C55-A6C2-7ACF6C2B712E}" destId="{514E9FBB-520B-46D4-A5F3-7958352DD4A0}" srcOrd="4" destOrd="0" presId="urn:microsoft.com/office/officeart/2005/8/layout/cycle6"/>
    <dgm:cxn modelId="{42CCF773-FBC8-4009-ADA2-F3A4DE312274}" type="presParOf" srcId="{BE808453-A7E4-4C55-A6C2-7ACF6C2B712E}" destId="{2374E83C-3EDE-4222-9F5A-FD2046D3B9CD}" srcOrd="5" destOrd="0" presId="urn:microsoft.com/office/officeart/2005/8/layout/cycle6"/>
    <dgm:cxn modelId="{6F551D16-654F-46A7-9872-A5B046944E5F}" type="presParOf" srcId="{BE808453-A7E4-4C55-A6C2-7ACF6C2B712E}" destId="{A11094B3-3B84-4FB0-B715-3C2364738262}" srcOrd="6" destOrd="0" presId="urn:microsoft.com/office/officeart/2005/8/layout/cycle6"/>
    <dgm:cxn modelId="{F76B1F8F-5E43-4E17-B1DD-EA4F00808B3B}" type="presParOf" srcId="{BE808453-A7E4-4C55-A6C2-7ACF6C2B712E}" destId="{F6315189-817D-4A9D-97A6-7AE73883162A}" srcOrd="7" destOrd="0" presId="urn:microsoft.com/office/officeart/2005/8/layout/cycle6"/>
    <dgm:cxn modelId="{93E923DC-DB8A-4F5A-B4E7-FD52833F39EA}" type="presParOf" srcId="{BE808453-A7E4-4C55-A6C2-7ACF6C2B712E}" destId="{254047B7-D7B5-40F8-AD39-65CF3E921CCD}" srcOrd="8" destOrd="0" presId="urn:microsoft.com/office/officeart/2005/8/layout/cycle6"/>
    <dgm:cxn modelId="{84A15594-3763-4C2C-9128-EA8C175B896A}" type="presParOf" srcId="{BE808453-A7E4-4C55-A6C2-7ACF6C2B712E}" destId="{7F0EC1D8-3977-4884-BC7C-72543AC0F3E6}" srcOrd="9" destOrd="0" presId="urn:microsoft.com/office/officeart/2005/8/layout/cycle6"/>
    <dgm:cxn modelId="{28C90FCE-62B0-4103-9D12-171CD3DBFCF3}" type="presParOf" srcId="{BE808453-A7E4-4C55-A6C2-7ACF6C2B712E}" destId="{1BC5807D-7331-4A04-B90D-5F2ADB8A9FA8}" srcOrd="10" destOrd="0" presId="urn:microsoft.com/office/officeart/2005/8/layout/cycle6"/>
    <dgm:cxn modelId="{06E0B2A3-62AB-44B9-8A60-A50E009D7566}" type="presParOf" srcId="{BE808453-A7E4-4C55-A6C2-7ACF6C2B712E}" destId="{92476FFB-C607-4BBE-B589-F6FFA1EC87A6}" srcOrd="11" destOrd="0" presId="urn:microsoft.com/office/officeart/2005/8/layout/cycle6"/>
    <dgm:cxn modelId="{B99660E3-102E-4375-B3C0-8F5C9A2D80F1}" type="presParOf" srcId="{BE808453-A7E4-4C55-A6C2-7ACF6C2B712E}" destId="{BB0201BF-02C2-4500-BDF7-5195D0CD6EB6}" srcOrd="12" destOrd="0" presId="urn:microsoft.com/office/officeart/2005/8/layout/cycle6"/>
    <dgm:cxn modelId="{F2B19D84-B326-4464-8B83-C5DC63FE4755}" type="presParOf" srcId="{BE808453-A7E4-4C55-A6C2-7ACF6C2B712E}" destId="{CCA07B64-427F-4B8E-AAE6-D988131A9F1A}" srcOrd="13" destOrd="0" presId="urn:microsoft.com/office/officeart/2005/8/layout/cycle6"/>
    <dgm:cxn modelId="{8E8E951E-1C1F-4478-89D1-A61817D6609F}" type="presParOf" srcId="{BE808453-A7E4-4C55-A6C2-7ACF6C2B712E}" destId="{5FBF207C-412A-4BDD-B26E-B9CE91BD70B3}" srcOrd="14" destOrd="0" presId="urn:microsoft.com/office/officeart/2005/8/layout/cycle6"/>
    <dgm:cxn modelId="{81F92059-7459-4FB5-B196-BF618683799C}" type="presParOf" srcId="{BE808453-A7E4-4C55-A6C2-7ACF6C2B712E}" destId="{11CE3266-76CD-44C9-9593-6DEF41BF52A9}" srcOrd="15" destOrd="0" presId="urn:microsoft.com/office/officeart/2005/8/layout/cycle6"/>
    <dgm:cxn modelId="{194DE752-D37E-4001-B31E-DA0DC22C91F9}" type="presParOf" srcId="{BE808453-A7E4-4C55-A6C2-7ACF6C2B712E}" destId="{77990E0F-6ADB-4C6E-B8A7-FC4680445A4D}" srcOrd="16" destOrd="0" presId="urn:microsoft.com/office/officeart/2005/8/layout/cycle6"/>
    <dgm:cxn modelId="{453782BD-2AEA-41E0-922B-E80EF5B96C2F}" type="presParOf" srcId="{BE808453-A7E4-4C55-A6C2-7ACF6C2B712E}" destId="{E8A72776-C87C-4FAF-915F-CB9E1D4A4DAC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26F73B-E9D5-4C7B-A2C8-295DE5E99201}">
      <dsp:nvSpPr>
        <dsp:cNvPr id="0" name=""/>
        <dsp:cNvSpPr/>
      </dsp:nvSpPr>
      <dsp:spPr>
        <a:xfrm>
          <a:off x="0" y="3344520"/>
          <a:ext cx="7657221" cy="14924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Внесение изменений в рабочие программы. </a:t>
          </a:r>
          <a:r>
            <a:rPr lang="ru-RU" sz="1800" kern="1200" dirty="0" smtClean="0"/>
            <a:t>Внести изменения в рабочие программы по учебным предметам и  учесть их при заполнении классных журналов . </a:t>
          </a:r>
        </a:p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0" y="3344520"/>
        <a:ext cx="7657221" cy="1492475"/>
      </dsp:txXfrm>
    </dsp:sp>
    <dsp:sp modelId="{35931B53-E1B7-4364-86E6-CA2306567847}">
      <dsp:nvSpPr>
        <dsp:cNvPr id="0" name=""/>
        <dsp:cNvSpPr/>
      </dsp:nvSpPr>
      <dsp:spPr>
        <a:xfrm rot="10800000">
          <a:off x="0" y="2289"/>
          <a:ext cx="7657221" cy="3360733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kern="1200" dirty="0" smtClean="0"/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Локальный акт. 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Издать приказ о переходе на дистанционное обучение. В приказе должна быть закреплена ответственность за организацию дистанционного обучения (заместители директора, классные руководители, учителя-предметники), определены технологии направления заданий обучающимся, проверки выполненных заданий и направления рекомендаций обучающимся по итогам их проверки. </a:t>
          </a:r>
        </a:p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kern="1200" dirty="0"/>
        </a:p>
      </dsp:txBody>
      <dsp:txXfrm rot="10800000">
        <a:off x="0" y="2289"/>
        <a:ext cx="7657221" cy="336073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FEF333-AC55-4275-9263-E39953E7A6B8}">
      <dsp:nvSpPr>
        <dsp:cNvPr id="0" name=""/>
        <dsp:cNvSpPr/>
      </dsp:nvSpPr>
      <dsp:spPr>
        <a:xfrm>
          <a:off x="0" y="5240840"/>
          <a:ext cx="7727559" cy="6036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Arial" pitchFamily="34" charset="0"/>
              <a:cs typeface="Arial" pitchFamily="34" charset="0"/>
            </a:rPr>
            <a:t>Обеспечение ведения учета результатов образовательного процесса в электронной форме. </a:t>
          </a:r>
          <a:endParaRPr lang="ru-RU" sz="1800" b="1" kern="1200" dirty="0">
            <a:latin typeface="Arial" pitchFamily="34" charset="0"/>
            <a:cs typeface="Arial" pitchFamily="34" charset="0"/>
          </a:endParaRPr>
        </a:p>
      </dsp:txBody>
      <dsp:txXfrm>
        <a:off x="0" y="5240840"/>
        <a:ext cx="7727559" cy="603634"/>
      </dsp:txXfrm>
    </dsp:sp>
    <dsp:sp modelId="{A9FC45D5-B05A-4EBD-956A-6DD2CCB73656}">
      <dsp:nvSpPr>
        <dsp:cNvPr id="0" name=""/>
        <dsp:cNvSpPr/>
      </dsp:nvSpPr>
      <dsp:spPr>
        <a:xfrm rot="10800000">
          <a:off x="0" y="3754712"/>
          <a:ext cx="7727559" cy="1495181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Информирование обучающихся и их родителей.  </a:t>
          </a:r>
          <a:r>
            <a:rPr lang="ru-RU" sz="1600" b="0" kern="1200" dirty="0" smtClean="0">
              <a:latin typeface="Arial" pitchFamily="34" charset="0"/>
              <a:cs typeface="Arial" pitchFamily="34" charset="0"/>
            </a:rPr>
            <a:t>Проинформировать обучающихся и их родителей о реализации образовательных программ или их частей с применением электронного обучения и дистанционных образовательных технологий. </a:t>
          </a:r>
          <a:endParaRPr lang="ru-RU" sz="1600" b="0" kern="1200" dirty="0">
            <a:latin typeface="Arial" pitchFamily="34" charset="0"/>
            <a:cs typeface="Arial" pitchFamily="34" charset="0"/>
          </a:endParaRPr>
        </a:p>
      </dsp:txBody>
      <dsp:txXfrm rot="10800000">
        <a:off x="0" y="3754712"/>
        <a:ext cx="7727559" cy="1495181"/>
      </dsp:txXfrm>
    </dsp:sp>
    <dsp:sp modelId="{727BB6ED-9FE4-40C2-B9FC-AD0AB9BD9E32}">
      <dsp:nvSpPr>
        <dsp:cNvPr id="0" name=""/>
        <dsp:cNvSpPr/>
      </dsp:nvSpPr>
      <dsp:spPr>
        <a:xfrm rot="10800000">
          <a:off x="0" y="1114948"/>
          <a:ext cx="7727559" cy="2648818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Формирование расписания занятий .Размещение расписания на сайте школы. </a:t>
          </a:r>
          <a:r>
            <a:rPr lang="ru-RU" sz="1600" kern="1200" dirty="0" smtClean="0">
              <a:latin typeface="Arial" pitchFamily="34" charset="0"/>
              <a:cs typeface="Arial" pitchFamily="34" charset="0"/>
            </a:rPr>
            <a:t>Сформировать расписание занятий на каждый учебный день в соответствии с учебным планом по каждой дисциплине, предусматривая дифференциацию по классам и сокращение времени проведения урока до 30 минут.  Разместить расписание занятий, график проведения текущего и промежуточного контроля, консультаций по учебным дисциплинам на официальном сайте ОО. 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 rot="10800000">
        <a:off x="0" y="1114948"/>
        <a:ext cx="7727559" cy="2648818"/>
      </dsp:txXfrm>
    </dsp:sp>
    <dsp:sp modelId="{E3B02C2A-08B5-44C7-BF5C-9910950CC8EA}">
      <dsp:nvSpPr>
        <dsp:cNvPr id="0" name=""/>
        <dsp:cNvSpPr/>
      </dsp:nvSpPr>
      <dsp:spPr>
        <a:xfrm rot="10800000">
          <a:off x="0" y="650"/>
          <a:ext cx="7727559" cy="112335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itchFamily="34" charset="0"/>
              <a:cs typeface="Arial" pitchFamily="34" charset="0"/>
            </a:rPr>
            <a:t>Мониторинг. </a:t>
          </a:r>
          <a:r>
            <a:rPr lang="ru-RU" sz="1600" kern="1200" dirty="0" smtClean="0">
              <a:latin typeface="Arial" pitchFamily="34" charset="0"/>
              <a:cs typeface="Arial" pitchFamily="34" charset="0"/>
            </a:rPr>
            <a:t>Провести мониторинг технических возможностей и ограничений школы и обучающихся для организации дистанционного обучения. </a:t>
          </a:r>
          <a:endParaRPr lang="ru-RU" sz="1600" b="1" kern="1200" dirty="0">
            <a:latin typeface="Arial" pitchFamily="34" charset="0"/>
            <a:cs typeface="Arial" pitchFamily="34" charset="0"/>
          </a:endParaRPr>
        </a:p>
      </dsp:txBody>
      <dsp:txXfrm rot="10800000">
        <a:off x="0" y="650"/>
        <a:ext cx="7727559" cy="112335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4F5DE7-851A-416F-8225-5916207C9628}">
      <dsp:nvSpPr>
        <dsp:cNvPr id="0" name=""/>
        <dsp:cNvSpPr/>
      </dsp:nvSpPr>
      <dsp:spPr>
        <a:xfrm>
          <a:off x="-279851" y="87988"/>
          <a:ext cx="4163830" cy="456901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783C5AB-976B-464F-B7CC-305C5F62F85D}">
      <dsp:nvSpPr>
        <dsp:cNvPr id="0" name=""/>
        <dsp:cNvSpPr/>
      </dsp:nvSpPr>
      <dsp:spPr>
        <a:xfrm>
          <a:off x="1444949" y="89382"/>
          <a:ext cx="6449920" cy="497140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latin typeface="Arial" pitchFamily="34" charset="0"/>
            <a:cs typeface="Arial" pitchFamily="34" charset="0"/>
          </a:endParaRP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Составление расписания занятий  в соответствии с учебной нагрузкой.</a:t>
          </a:r>
          <a:r>
            <a:rPr lang="ru-RU" sz="20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Составить расписание занятий на каждый учебный день (в соответствии с учебным планом, время  проведения урока – не более 30 минут).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1444949" y="89382"/>
        <a:ext cx="6449920" cy="795424"/>
      </dsp:txXfrm>
    </dsp:sp>
    <dsp:sp modelId="{CB9ADE49-41B0-4E33-832B-78A688F50C05}">
      <dsp:nvSpPr>
        <dsp:cNvPr id="0" name=""/>
        <dsp:cNvSpPr/>
      </dsp:nvSpPr>
      <dsp:spPr>
        <a:xfrm>
          <a:off x="199894" y="1021620"/>
          <a:ext cx="3609518" cy="360951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EACD1A2-8092-4830-BC01-C6713BBC392C}">
      <dsp:nvSpPr>
        <dsp:cNvPr id="0" name=""/>
        <dsp:cNvSpPr/>
      </dsp:nvSpPr>
      <dsp:spPr>
        <a:xfrm>
          <a:off x="2004653" y="1143874"/>
          <a:ext cx="5330512" cy="360951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latin typeface="Arial" pitchFamily="34" charset="0"/>
            <a:cs typeface="Arial" pitchFamily="34" charset="0"/>
          </a:endParaRP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Выбор </a:t>
          </a:r>
          <a:r>
            <a:rPr lang="ru-RU" sz="2000" b="1" kern="1200" dirty="0" err="1" smtClean="0">
              <a:latin typeface="Arial" pitchFamily="34" charset="0"/>
              <a:cs typeface="Arial" pitchFamily="34" charset="0"/>
            </a:rPr>
            <a:t>онлайн-сервиса</a:t>
          </a: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для организации дистанционного обучения.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2004653" y="1143874"/>
        <a:ext cx="5330512" cy="731041"/>
      </dsp:txXfrm>
    </dsp:sp>
    <dsp:sp modelId="{835A0A77-F7F5-48C9-849B-B63961530880}">
      <dsp:nvSpPr>
        <dsp:cNvPr id="0" name=""/>
        <dsp:cNvSpPr/>
      </dsp:nvSpPr>
      <dsp:spPr>
        <a:xfrm>
          <a:off x="679640" y="1752662"/>
          <a:ext cx="2650026" cy="265002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8DBAF7E-C57D-4897-82D6-0364310001A2}">
      <dsp:nvSpPr>
        <dsp:cNvPr id="0" name=""/>
        <dsp:cNvSpPr/>
      </dsp:nvSpPr>
      <dsp:spPr>
        <a:xfrm>
          <a:off x="1661128" y="1942243"/>
          <a:ext cx="6017562" cy="320653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    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 Информирование обучающихся и их родителей. 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Проинформировать обучающихся и их родителей о дистанционном обучении (ссылки на ресурсы,  расписание занятий, график текущего и промежуточного контроля, ежедневный мониторинг фактического  присутствия обучающихся). 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1661128" y="1942243"/>
        <a:ext cx="6017562" cy="884560"/>
      </dsp:txXfrm>
    </dsp:sp>
    <dsp:sp modelId="{9E030779-B687-4104-BE1A-D4BAB4F1C327}">
      <dsp:nvSpPr>
        <dsp:cNvPr id="0" name=""/>
        <dsp:cNvSpPr/>
      </dsp:nvSpPr>
      <dsp:spPr>
        <a:xfrm>
          <a:off x="1159386" y="2483704"/>
          <a:ext cx="1690533" cy="169053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23E736-7428-438D-9A7B-EAC1254D44D4}">
      <dsp:nvSpPr>
        <dsp:cNvPr id="0" name=""/>
        <dsp:cNvSpPr/>
      </dsp:nvSpPr>
      <dsp:spPr>
        <a:xfrm>
          <a:off x="2004653" y="3312285"/>
          <a:ext cx="5330512" cy="169053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Организация обратной связи</a:t>
          </a:r>
          <a:r>
            <a:rPr lang="ru-RU" sz="1500" kern="1200" dirty="0" smtClean="0">
              <a:latin typeface="Arial" pitchFamily="34" charset="0"/>
              <a:cs typeface="Arial" pitchFamily="34" charset="0"/>
            </a:rPr>
            <a:t>. </a:t>
          </a:r>
          <a:r>
            <a:rPr lang="ru-RU" sz="1800" kern="1200" dirty="0" err="1" smtClean="0">
              <a:latin typeface="Arial" pitchFamily="34" charset="0"/>
              <a:cs typeface="Arial" pitchFamily="34" charset="0"/>
            </a:rPr>
            <a:t>Онлайн-консультации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, текстовые и </a:t>
          </a:r>
          <a:r>
            <a:rPr lang="ru-RU" sz="1800" kern="1200" dirty="0" err="1" smtClean="0">
              <a:latin typeface="Arial" pitchFamily="34" charset="0"/>
              <a:cs typeface="Arial" pitchFamily="34" charset="0"/>
            </a:rPr>
            <a:t>аудиорецензии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ru-RU" sz="1800" kern="1200" dirty="0" err="1" smtClean="0">
              <a:latin typeface="Arial" pitchFamily="34" charset="0"/>
              <a:cs typeface="Arial" pitchFamily="34" charset="0"/>
            </a:rPr>
            <a:t>и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 т.п. 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2004653" y="3312285"/>
        <a:ext cx="5330512" cy="731041"/>
      </dsp:txXfrm>
    </dsp:sp>
    <dsp:sp modelId="{99EDA314-E6AE-4399-9667-CB7D900ACFD8}">
      <dsp:nvSpPr>
        <dsp:cNvPr id="0" name=""/>
        <dsp:cNvSpPr/>
      </dsp:nvSpPr>
      <dsp:spPr>
        <a:xfrm>
          <a:off x="1639132" y="3214745"/>
          <a:ext cx="731041" cy="73104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E88EC5A-76E1-4268-98E4-D90D6D01FCF2}">
      <dsp:nvSpPr>
        <dsp:cNvPr id="0" name=""/>
        <dsp:cNvSpPr/>
      </dsp:nvSpPr>
      <dsp:spPr>
        <a:xfrm>
          <a:off x="1973549" y="4036681"/>
          <a:ext cx="5392719" cy="104313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itchFamily="34" charset="0"/>
              <a:cs typeface="Arial" pitchFamily="34" charset="0"/>
            </a:rPr>
            <a:t>Фиксирование образовательных достижений</a:t>
          </a:r>
          <a:r>
            <a:rPr lang="ru-RU" sz="2000" kern="1200" dirty="0" smtClean="0">
              <a:latin typeface="Arial" pitchFamily="34" charset="0"/>
              <a:cs typeface="Arial" pitchFamily="34" charset="0"/>
            </a:rPr>
            <a:t>. 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Зафиксировать образовательные достижения обучающихся в электронной форме (ИСОУ «Виртуальная школа»). 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1973549" y="4036681"/>
        <a:ext cx="5392719" cy="104313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865868-FFB0-495A-A52F-4029DD33FC32}">
      <dsp:nvSpPr>
        <dsp:cNvPr id="0" name=""/>
        <dsp:cNvSpPr/>
      </dsp:nvSpPr>
      <dsp:spPr>
        <a:xfrm>
          <a:off x="2754826" y="-19933"/>
          <a:ext cx="2752760" cy="962131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Инструктаж . </a:t>
          </a:r>
          <a:r>
            <a:rPr lang="ru-RU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Провести инструктаж с родителями и учениками о безопасном поведении в информационной среде. </a:t>
          </a:r>
          <a:endParaRPr lang="ru-RU" sz="14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754826" y="-19933"/>
        <a:ext cx="2752760" cy="962131"/>
      </dsp:txXfrm>
    </dsp:sp>
    <dsp:sp modelId="{D1DDF409-773A-4501-8FBD-DD5920DB0674}">
      <dsp:nvSpPr>
        <dsp:cNvPr id="0" name=""/>
        <dsp:cNvSpPr/>
      </dsp:nvSpPr>
      <dsp:spPr>
        <a:xfrm>
          <a:off x="2217077" y="667584"/>
          <a:ext cx="4091959" cy="4091959"/>
        </a:xfrm>
        <a:custGeom>
          <a:avLst/>
          <a:gdLst/>
          <a:ahLst/>
          <a:cxnLst/>
          <a:rect l="0" t="0" r="0" b="0"/>
          <a:pathLst>
            <a:path>
              <a:moveTo>
                <a:pt x="3072854" y="276357"/>
              </a:moveTo>
              <a:arcTo wR="2045979" hR="2045979" stAng="18007542" swAng="574025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80F91-C4FE-4F1F-87BF-94337733B5D3}">
      <dsp:nvSpPr>
        <dsp:cNvPr id="0" name=""/>
        <dsp:cNvSpPr/>
      </dsp:nvSpPr>
      <dsp:spPr>
        <a:xfrm>
          <a:off x="4263561" y="1141449"/>
          <a:ext cx="3365828" cy="1293163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Разъяснительная работа с родителями. </a:t>
          </a:r>
          <a:r>
            <a:rPr lang="ru-RU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 необходимости перехода на  обучение с  применением дистанционных образовательных технологий (дистанционное обучение). </a:t>
          </a:r>
          <a:endParaRPr lang="ru-RU" sz="14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263561" y="1141449"/>
        <a:ext cx="3365828" cy="1293163"/>
      </dsp:txXfrm>
    </dsp:sp>
    <dsp:sp modelId="{2374E83C-3EDE-4222-9F5A-FD2046D3B9CD}">
      <dsp:nvSpPr>
        <dsp:cNvPr id="0" name=""/>
        <dsp:cNvSpPr/>
      </dsp:nvSpPr>
      <dsp:spPr>
        <a:xfrm>
          <a:off x="1985146" y="233688"/>
          <a:ext cx="4091959" cy="4091959"/>
        </a:xfrm>
        <a:custGeom>
          <a:avLst/>
          <a:gdLst/>
          <a:ahLst/>
          <a:cxnLst/>
          <a:rect l="0" t="0" r="0" b="0"/>
          <a:pathLst>
            <a:path>
              <a:moveTo>
                <a:pt x="4085957" y="2202579"/>
              </a:moveTo>
              <a:arcTo wR="2045979" hR="2045979" stAng="263384" swAng="27361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1094B3-3B84-4FB0-B715-3C2364738262}">
      <dsp:nvSpPr>
        <dsp:cNvPr id="0" name=""/>
        <dsp:cNvSpPr/>
      </dsp:nvSpPr>
      <dsp:spPr>
        <a:xfrm>
          <a:off x="4531989" y="2599604"/>
          <a:ext cx="2800064" cy="122423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Помощь в регистрации учеников . </a:t>
          </a:r>
          <a:r>
            <a:rPr lang="ru-RU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Обеспечить (при необходимости) регистрацию учеников на </a:t>
          </a:r>
          <a:r>
            <a:rPr lang="ru-RU" sz="14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онлайн-сервисах</a:t>
          </a:r>
          <a:r>
            <a:rPr lang="ru-RU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</a:t>
          </a:r>
          <a:r>
            <a:rPr lang="ru-RU" sz="14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Фоксфорд</a:t>
          </a:r>
          <a:r>
            <a:rPr lang="ru-RU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, РЭШ, </a:t>
          </a:r>
          <a:r>
            <a:rPr lang="ru-RU" sz="14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ЯКласс</a:t>
          </a:r>
          <a:r>
            <a:rPr lang="ru-RU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и т.п.). </a:t>
          </a:r>
          <a:endParaRPr lang="ru-RU" sz="14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531989" y="2599604"/>
        <a:ext cx="2800064" cy="1224232"/>
      </dsp:txXfrm>
    </dsp:sp>
    <dsp:sp modelId="{254047B7-D7B5-40F8-AD39-65CF3E921CCD}">
      <dsp:nvSpPr>
        <dsp:cNvPr id="0" name=""/>
        <dsp:cNvSpPr/>
      </dsp:nvSpPr>
      <dsp:spPr>
        <a:xfrm>
          <a:off x="1663773" y="331121"/>
          <a:ext cx="4091959" cy="4091959"/>
        </a:xfrm>
        <a:custGeom>
          <a:avLst/>
          <a:gdLst/>
          <a:ahLst/>
          <a:cxnLst/>
          <a:rect l="0" t="0" r="0" b="0"/>
          <a:pathLst>
            <a:path>
              <a:moveTo>
                <a:pt x="3489307" y="3496096"/>
              </a:moveTo>
              <a:arcTo wR="2045979" hR="2045979" stAng="2708066" swAng="789932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0EC1D8-3977-4884-BC7C-72543AC0F3E6}">
      <dsp:nvSpPr>
        <dsp:cNvPr id="0" name=""/>
        <dsp:cNvSpPr/>
      </dsp:nvSpPr>
      <dsp:spPr>
        <a:xfrm>
          <a:off x="2664722" y="4120353"/>
          <a:ext cx="3135562" cy="865475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Мониторинг технической готовности . </a:t>
          </a:r>
          <a:r>
            <a:rPr lang="ru-RU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Проводить  постоянный мониторинг технической готовности учеников. </a:t>
          </a:r>
          <a:endParaRPr lang="ru-RU" sz="14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664722" y="4120353"/>
        <a:ext cx="3135562" cy="865475"/>
      </dsp:txXfrm>
    </dsp:sp>
    <dsp:sp modelId="{92476FFB-C607-4BBE-B589-F6FFA1EC87A6}">
      <dsp:nvSpPr>
        <dsp:cNvPr id="0" name=""/>
        <dsp:cNvSpPr/>
      </dsp:nvSpPr>
      <dsp:spPr>
        <a:xfrm>
          <a:off x="2092183" y="186390"/>
          <a:ext cx="4091959" cy="4091959"/>
        </a:xfrm>
        <a:custGeom>
          <a:avLst/>
          <a:gdLst/>
          <a:ahLst/>
          <a:cxnLst/>
          <a:rect l="0" t="0" r="0" b="0"/>
          <a:pathLst>
            <a:path>
              <a:moveTo>
                <a:pt x="1255320" y="3933011"/>
              </a:moveTo>
              <a:arcTo wR="2045979" hR="2045979" stAng="6764010" swAng="405825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0201BF-02C2-4500-BDF7-5195D0CD6EB6}">
      <dsp:nvSpPr>
        <dsp:cNvPr id="0" name=""/>
        <dsp:cNvSpPr/>
      </dsp:nvSpPr>
      <dsp:spPr>
        <a:xfrm>
          <a:off x="638031" y="2874594"/>
          <a:ext cx="2661145" cy="1137340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Обратная связь </a:t>
          </a:r>
          <a:r>
            <a:rPr lang="ru-RU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. Осуществлять обратную связь с родителями и учениками  (телефон, электронная почта, </a:t>
          </a:r>
          <a:r>
            <a:rPr lang="ru-RU" sz="14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Skype</a:t>
          </a:r>
          <a:r>
            <a:rPr lang="ru-RU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, </a:t>
          </a:r>
          <a:r>
            <a:rPr lang="ru-RU" sz="14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WhatsApp</a:t>
          </a:r>
          <a:r>
            <a:rPr lang="ru-RU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, </a:t>
          </a:r>
          <a:r>
            <a:rPr lang="en-US" sz="14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Viber</a:t>
          </a:r>
          <a:r>
            <a:rPr lang="en-US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и </a:t>
          </a:r>
          <a:r>
            <a:rPr lang="ru-RU" sz="6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</a:t>
          </a:r>
          <a:r>
            <a:rPr lang="ru-RU" sz="600" kern="1200" dirty="0" smtClean="0">
              <a:latin typeface="Arial" pitchFamily="34" charset="0"/>
              <a:cs typeface="Arial" pitchFamily="34" charset="0"/>
            </a:rPr>
            <a:t>р.). </a:t>
          </a:r>
          <a:endParaRPr lang="ru-RU" sz="600" kern="1200" dirty="0">
            <a:latin typeface="Arial" pitchFamily="34" charset="0"/>
            <a:cs typeface="Arial" pitchFamily="34" charset="0"/>
          </a:endParaRPr>
        </a:p>
      </dsp:txBody>
      <dsp:txXfrm>
        <a:off x="638031" y="2874594"/>
        <a:ext cx="2661145" cy="1137340"/>
      </dsp:txXfrm>
    </dsp:sp>
    <dsp:sp modelId="{5FBF207C-412A-4BDD-B26E-B9CE91BD70B3}">
      <dsp:nvSpPr>
        <dsp:cNvPr id="0" name=""/>
        <dsp:cNvSpPr/>
      </dsp:nvSpPr>
      <dsp:spPr>
        <a:xfrm>
          <a:off x="1729639" y="334358"/>
          <a:ext cx="4091959" cy="4091959"/>
        </a:xfrm>
        <a:custGeom>
          <a:avLst/>
          <a:gdLst/>
          <a:ahLst/>
          <a:cxnLst/>
          <a:rect l="0" t="0" r="0" b="0"/>
          <a:pathLst>
            <a:path>
              <a:moveTo>
                <a:pt x="60191" y="2538603"/>
              </a:moveTo>
              <a:arcTo wR="2045979" hR="2045979" stAng="9964058" swAng="277144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CE3266-76CD-44C9-9593-6DEF41BF52A9}">
      <dsp:nvSpPr>
        <dsp:cNvPr id="0" name=""/>
        <dsp:cNvSpPr/>
      </dsp:nvSpPr>
      <dsp:spPr>
        <a:xfrm>
          <a:off x="141519" y="953096"/>
          <a:ext cx="3422606" cy="175668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Мониторинг включенности обучающихся</a:t>
          </a:r>
          <a:r>
            <a:rPr lang="ru-RU" sz="1400" kern="1200" dirty="0" smtClean="0">
              <a:latin typeface="Arial" pitchFamily="34" charset="0"/>
              <a:cs typeface="Arial" pitchFamily="34" charset="0"/>
            </a:rPr>
            <a:t>. </a:t>
          </a:r>
          <a:r>
            <a:rPr lang="ru-RU" sz="1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Осуществлять ежедневный мониторинг включенности обучающихся в дистанционное обучение и тех, кто по болезни или семейным обстоятельствам временно не участвует в образовательном процессе. </a:t>
          </a:r>
          <a:endParaRPr lang="ru-RU" sz="14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141519" y="953096"/>
        <a:ext cx="3422606" cy="1756687"/>
      </dsp:txXfrm>
    </dsp:sp>
    <dsp:sp modelId="{E8A72776-C87C-4FAF-915F-CB9E1D4A4DAC}">
      <dsp:nvSpPr>
        <dsp:cNvPr id="0" name=""/>
        <dsp:cNvSpPr/>
      </dsp:nvSpPr>
      <dsp:spPr>
        <a:xfrm>
          <a:off x="1106586" y="803848"/>
          <a:ext cx="4091959" cy="4091959"/>
        </a:xfrm>
        <a:custGeom>
          <a:avLst/>
          <a:gdLst/>
          <a:ahLst/>
          <a:cxnLst/>
          <a:rect l="0" t="0" r="0" b="0"/>
          <a:pathLst>
            <a:path>
              <a:moveTo>
                <a:pt x="1282456" y="147805"/>
              </a:moveTo>
              <a:arcTo wR="2045979" hR="2045979" stAng="14885279" swAng="63566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50838" y="4487818"/>
            <a:ext cx="498617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Автор: зам.директора по УВР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МБОУ СОШ №14 г.Брянска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Киселева Екатерина Григорьевна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900" dirty="0" smtClean="0">
                <a:solidFill>
                  <a:schemeClr val="tx2">
                    <a:lumMod val="75000"/>
                  </a:schemeClr>
                </a:solidFill>
              </a:rPr>
              <a:t>Управление качеством образования в условиях реализации дистанционного обучения</a:t>
            </a:r>
            <a:endParaRPr lang="ru-RU" sz="39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Структура организации учебного процесса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333" y="1223889"/>
            <a:ext cx="8243668" cy="5179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Алгоритм действий администрации школы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670853" y="1266092"/>
          <a:ext cx="7657221" cy="4839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28650" y="21038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Алгоритм действий администрации школы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97462" y="1012874"/>
          <a:ext cx="7727559" cy="5845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266652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Алгоритм действий учителя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628651" y="1252024"/>
          <a:ext cx="7615018" cy="5148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28072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Алгоритм действий классного руководителя 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600514" y="1209822"/>
          <a:ext cx="7886700" cy="4965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Критерии оценки качества образования в условиях применения ДО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16109" y="1473933"/>
            <a:ext cx="7886700" cy="4351338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     </a:t>
            </a:r>
            <a:r>
              <a:rPr lang="ru-RU" sz="8800" dirty="0" err="1" smtClean="0">
                <a:latin typeface="Arial" pitchFamily="34" charset="0"/>
                <a:cs typeface="Arial" pitchFamily="34" charset="0"/>
              </a:rPr>
              <a:t>Сформированность</a:t>
            </a:r>
            <a:r>
              <a:rPr lang="ru-RU" sz="8800" dirty="0" smtClean="0">
                <a:latin typeface="Arial" pitchFamily="34" charset="0"/>
                <a:cs typeface="Arial" pitchFamily="34" charset="0"/>
              </a:rPr>
              <a:t> цифровой образовательной среды;</a:t>
            </a:r>
          </a:p>
          <a:p>
            <a:r>
              <a:rPr lang="ru-RU" sz="8800" dirty="0" smtClean="0">
                <a:latin typeface="Arial" pitchFamily="34" charset="0"/>
                <a:cs typeface="Arial" pitchFamily="34" charset="0"/>
              </a:rPr>
              <a:t>  Уровень подготовки педагогических работников;</a:t>
            </a:r>
          </a:p>
          <a:p>
            <a:r>
              <a:rPr lang="ru-RU" sz="8800" dirty="0" smtClean="0">
                <a:latin typeface="Arial" pitchFamily="34" charset="0"/>
                <a:cs typeface="Arial" pitchFamily="34" charset="0"/>
              </a:rPr>
              <a:t>  Материально-техническое обеспечение обучающихся, педагогических работников, администрации школы;</a:t>
            </a:r>
          </a:p>
          <a:p>
            <a:r>
              <a:rPr lang="ru-RU" sz="8800" dirty="0" smtClean="0">
                <a:latin typeface="Arial" pitchFamily="34" charset="0"/>
                <a:cs typeface="Arial" pitchFamily="34" charset="0"/>
              </a:rPr>
              <a:t>  Информационная открытость образовательного процесса;</a:t>
            </a:r>
          </a:p>
          <a:p>
            <a:r>
              <a:rPr lang="ru-RU" sz="8800" dirty="0" smtClean="0">
                <a:latin typeface="Arial" pitchFamily="34" charset="0"/>
                <a:cs typeface="Arial" pitchFamily="34" charset="0"/>
              </a:rPr>
              <a:t>  Разработанность инструментария для обеспечения контроля процесса реализации ОП в условиях ДО;</a:t>
            </a:r>
          </a:p>
          <a:p>
            <a:r>
              <a:rPr lang="ru-RU" sz="8800" dirty="0" smtClean="0">
                <a:latin typeface="Arial" pitchFamily="34" charset="0"/>
                <a:cs typeface="Arial" pitchFamily="34" charset="0"/>
              </a:rPr>
              <a:t>  Уровень психолого-педагогической и методической поддержки реализации ОП;</a:t>
            </a:r>
          </a:p>
          <a:p>
            <a:r>
              <a:rPr lang="ru-RU" sz="8800" dirty="0" smtClean="0">
                <a:latin typeface="Arial" pitchFamily="34" charset="0"/>
                <a:cs typeface="Arial" pitchFamily="34" charset="0"/>
              </a:rPr>
              <a:t>  Разработанность мониторинга удовлетворенности участников образовательных отношений качеством реализации ОП с применением дистанционных образовательных технологий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Мониторинг качества образования в условиях применения ДО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16109" y="1473933"/>
            <a:ext cx="7886700" cy="435133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Анкетирование учащихся старшей школы, родителей, педагогов. Главные вопросы — уровень удовлетворенности форматом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онлайн-обучения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доступность и полнота учебных материалов, проблемы и предложения.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Оценивание показателей успеваемости и посещаемости.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Анализ рабочего времени и загруженности учителей.</a:t>
            </a:r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Образец расписания ДО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68812" y="970672"/>
          <a:ext cx="8975189" cy="57708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13"/>
                <a:gridCol w="1033278"/>
                <a:gridCol w="684683"/>
                <a:gridCol w="1686421"/>
                <a:gridCol w="1023726"/>
                <a:gridCol w="1220071"/>
                <a:gridCol w="1098732"/>
                <a:gridCol w="1145065"/>
              </a:tblGrid>
              <a:tr h="648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Предмет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Дата и время </a:t>
                      </a:r>
                      <a:r>
                        <a:rPr lang="ru-RU" sz="13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проведе-ния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Класс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Тема урока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Тип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3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проведе-ния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Образова-тельная</a:t>
                      </a:r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платформа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ФИО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учителя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Обратная связь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32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Русский язык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08.04.2020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08.30-09.00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8а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Предложения обращениями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оффлайн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yaklass.ru</a:t>
                      </a:r>
                      <a:endParaRPr lang="ru-RU" sz="130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Еремина Т.А.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yaklass.ru</a:t>
                      </a:r>
                      <a:endParaRPr lang="ru-RU" sz="130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5123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Литература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08.04.2020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09.20-09.50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8а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Василий Теркин — защитник родной страны. Новаторство А.Т. Твардовского в создании образа героя. 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онлайн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Еремина Т.А.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Чат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беседы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 </a:t>
                      </a:r>
                      <a:r>
                        <a:rPr lang="ru-RU" sz="13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соцсети</a:t>
                      </a: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«</a:t>
                      </a:r>
                      <a:r>
                        <a:rPr lang="ru-RU" sz="13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ВКонтакте</a:t>
                      </a: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»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32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Алгебра</a:t>
                      </a:r>
                      <a:endParaRPr lang="ru-RU" sz="130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08.04.2020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11.00-11.30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8а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Числовые промежутки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онлайн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Учи.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ru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Кузина Г.В.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Учи.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ru</a:t>
                      </a:r>
                      <a:endParaRPr lang="ru-RU" sz="130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7584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Химия</a:t>
                      </a:r>
                      <a:endParaRPr lang="ru-RU" sz="130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08.04.2020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11.50-12.20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8а</a:t>
                      </a:r>
                      <a:endParaRPr lang="ru-RU" sz="130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Классификация и свойства растворов электролитов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онлайн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Фоксфорд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Антонова Г.Н.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Фоксфорд</a:t>
                      </a:r>
                      <a:endParaRPr lang="ru-RU" sz="130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6481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Общество-знание</a:t>
                      </a:r>
                      <a:endParaRPr lang="ru-RU" sz="130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08.04.2020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12.40-13.10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8а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spc="-15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Распределение доходов. Потребление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оффлайн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yaklass.ru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Цыганкова Е.Л.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yaklass.ru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8642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Физическая культура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08.04.2020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13.30-14.00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8а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kern="150" dirty="0">
                          <a:solidFill>
                            <a:schemeClr val="tx1"/>
                          </a:solidFill>
                          <a:latin typeface="Arial" pitchFamily="34" charset="0"/>
                          <a:ea typeface="DejaVu Sans"/>
                          <a:cs typeface="Arial" pitchFamily="34" charset="0"/>
                        </a:rPr>
                        <a:t>Знания о физической культуре. Баскетбол.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оффлайн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Российская электронная школа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Калинина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Т.Ю.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РЭШ, электронная почта</a:t>
                      </a:r>
                      <a:endParaRPr lang="ru-RU" sz="13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4582" y="477667"/>
            <a:ext cx="7886700" cy="1325563"/>
          </a:xfrm>
        </p:spPr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Контроль посещаемости обучающихся  в режиме ДО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628650" y="1477108"/>
          <a:ext cx="7886214" cy="387723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26602"/>
                <a:gridCol w="1126602"/>
                <a:gridCol w="1126602"/>
                <a:gridCol w="1126602"/>
                <a:gridCol w="1126602"/>
                <a:gridCol w="1126602"/>
                <a:gridCol w="1126602"/>
              </a:tblGrid>
              <a:tr h="2124451">
                <a:tc>
                  <a:txBody>
                    <a:bodyPr/>
                    <a:lstStyle/>
                    <a:p>
                      <a:pPr lvl="0" indent="450215" algn="l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/>
                        <a:t>Дата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236" marR="40236" marT="36000" marB="36000"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/>
                        <a:t>Класс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indent="450215"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/>
                        <a:t>Учитель</a:t>
                      </a:r>
                      <a:r>
                        <a:rPr lang="ru-RU" sz="1600" baseline="0" dirty="0" smtClean="0"/>
                        <a:t>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/>
                        <a:t>Предмет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236" marR="40236" marT="36000" marB="36000"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vl="0" indent="450215"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/>
                        <a:t>Всего 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обуч-ся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236" marR="40236" marT="36000" marB="36000"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/>
                        <a:t>Присутствовало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236" marR="40236" marT="36000" marB="36000"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/>
                        <a:t>Причина</a:t>
                      </a:r>
                      <a:r>
                        <a:rPr lang="ru-RU" sz="1600" baseline="0" dirty="0" smtClean="0"/>
                        <a:t>     </a:t>
                      </a:r>
                    </a:p>
                    <a:p>
                      <a:pPr indent="450215"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/>
                        <a:t>отсутствия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236" marR="40236" marT="36000" marB="36000" vert="vert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9122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/>
                        <a:t>13.04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84138"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latin typeface="Calibri"/>
                          <a:ea typeface="Calibri"/>
                          <a:cs typeface="Times New Roman"/>
                        </a:rPr>
                        <a:t>Киселева</a:t>
                      </a:r>
                      <a:r>
                        <a:rPr lang="ru-RU" sz="1600" baseline="0" dirty="0" smtClean="0">
                          <a:latin typeface="Calibri"/>
                          <a:ea typeface="Calibri"/>
                          <a:cs typeface="Times New Roman"/>
                        </a:rPr>
                        <a:t> Е.Г.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84138"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/>
                        <a:t>Русский яз., </a:t>
                      </a:r>
                      <a:r>
                        <a:rPr lang="ru-RU" sz="1600" dirty="0" smtClean="0"/>
                        <a:t>11.20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 smtClean="0"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84138"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600" dirty="0"/>
                        <a:t>2 в </a:t>
                      </a:r>
                      <a:r>
                        <a:rPr lang="ru-RU" sz="1600" dirty="0" smtClean="0"/>
                        <a:t>селе, 2 по</a:t>
                      </a:r>
                      <a:r>
                        <a:rPr lang="ru-RU" sz="1600" baseline="0" dirty="0" smtClean="0"/>
                        <a:t> болезни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368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02199" marR="102199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02199" marR="102199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02199" marR="102199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02199" marR="10219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02199" marR="10219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02199" marR="10219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02199" marR="102199"/>
                </a:tc>
              </a:tr>
              <a:tr h="43683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02199" marR="102199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02199" marR="102199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02199" marR="102199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02199" marR="102199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02199" marR="10219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02199" marR="10219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02199" marR="102199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100" b="1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Мониторинг успеваемости обучающихся на дистанционном обучении</a:t>
            </a:r>
            <a:r>
              <a:rPr lang="ru-RU" sz="4000" dirty="0" smtClean="0">
                <a:latin typeface="Calibri"/>
                <a:ea typeface="Times New Roman"/>
                <a:cs typeface="Times New Roman"/>
              </a:rPr>
              <a:t/>
            </a:r>
            <a:br>
              <a:rPr lang="ru-RU" sz="4000" dirty="0" smtClean="0">
                <a:latin typeface="Calibri"/>
                <a:ea typeface="Times New Roman"/>
                <a:cs typeface="Times New Roman"/>
              </a:rPr>
            </a:b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698989" y="1445797"/>
          <a:ext cx="7516544" cy="4753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8045"/>
                <a:gridCol w="1434596"/>
                <a:gridCol w="1582078"/>
                <a:gridCol w="1394373"/>
                <a:gridCol w="1197452"/>
              </a:tblGrid>
              <a:tr h="596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Виды мониторинга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Сроки проведения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Ответственн-ые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Объект изучения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Форма предоставления результата</a:t>
                      </a:r>
                    </a:p>
                  </a:txBody>
                  <a:tcPr marL="68580" marR="68580" marT="0" marB="0"/>
                </a:tc>
              </a:tr>
              <a:tr h="1227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Мониторинг своевременности заполнения электронного журнала педагогами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Еженедельно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1-4 </a:t>
                      </a:r>
                      <a:r>
                        <a:rPr lang="ru-RU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классы –Киселева Е.Г.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5-8 классы –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Цыганкова Е.Л</a:t>
                      </a:r>
                      <a:r>
                        <a:rPr lang="ru-RU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  <a:endParaRPr lang="ru-RU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10-11 классы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Ганичева Л.И.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Электронный </a:t>
                      </a:r>
                      <a:r>
                        <a:rPr lang="ru-RU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журнал ИСОУ «Виртуальная школа»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Справка</a:t>
                      </a:r>
                      <a:endParaRPr lang="ru-RU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249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Мониторинг накопляемости отметок по предметам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Еженедельно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8753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</a:t>
                      </a:r>
                      <a:r>
                        <a:rPr lang="en-US" sz="15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ониторинг выполнения рабочих программ</a:t>
                      </a:r>
                      <a:endParaRPr lang="ru-RU" sz="15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Еженедельно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83213" y="643816"/>
            <a:ext cx="6949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ln w="9525"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Актуальность проблемы управления образовательным процессом в период ДО</a:t>
            </a:r>
            <a:endParaRPr lang="ru-RU" sz="2400" b="1" dirty="0">
              <a:ln w="9525">
                <a:noFill/>
              </a:ln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28650" y="1589649"/>
            <a:ext cx="7886700" cy="4587314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400" dirty="0" smtClean="0">
                <a:latin typeface="Arial" pitchFamily="34" charset="0"/>
                <a:ea typeface="Times New Roman"/>
                <a:cs typeface="Arial" pitchFamily="34" charset="0"/>
              </a:rPr>
              <a:t>Переход на дистанционный формат ведения образовательной деятельности в школах стал новой реальностью, обусловленной пандемией </a:t>
            </a:r>
            <a:r>
              <a:rPr lang="ru-RU" sz="3400" dirty="0" err="1" smtClean="0">
                <a:latin typeface="Arial" pitchFamily="34" charset="0"/>
                <a:ea typeface="Times New Roman"/>
                <a:cs typeface="Arial" pitchFamily="34" charset="0"/>
              </a:rPr>
              <a:t>коронавируса</a:t>
            </a:r>
            <a:r>
              <a:rPr lang="ru-RU" sz="3400" dirty="0" smtClean="0">
                <a:latin typeface="Arial" pitchFamily="34" charset="0"/>
                <a:ea typeface="Times New Roman"/>
                <a:cs typeface="Arial" pitchFamily="34" charset="0"/>
              </a:rPr>
              <a:t>. В числе актуальных вопросов, стоящих перед руководителями ОО, — обеспечение контроля дистанционного обучения в школе. Только  в ходе текущего и итогового мониторинга можно выявить, насколько результативны все звенья образовательного кластера, включая:</a:t>
            </a:r>
          </a:p>
          <a:p>
            <a:pPr marL="342900" indent="-342900">
              <a:lnSpc>
                <a:spcPct val="115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Arial" pitchFamily="34" charset="0"/>
                <a:ea typeface="Times New Roman"/>
                <a:cs typeface="Arial" pitchFamily="34" charset="0"/>
              </a:rPr>
              <a:t>показатели эффективности педагогического состава, которые напрямую зависят от уровня квалификации и готовности к использованию обучающих технических средств; </a:t>
            </a:r>
          </a:p>
          <a:p>
            <a:pPr marL="342900" indent="-342900">
              <a:lnSpc>
                <a:spcPct val="115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Arial" pitchFamily="34" charset="0"/>
                <a:ea typeface="Times New Roman"/>
                <a:cs typeface="Arial" pitchFamily="34" charset="0"/>
              </a:rPr>
              <a:t>актуальность целей и задач, определенных в качестве приоритетных на конкретный временной промежуток; </a:t>
            </a:r>
          </a:p>
          <a:p>
            <a:pPr marL="342900" indent="-342900">
              <a:lnSpc>
                <a:spcPct val="115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Arial" pitchFamily="34" charset="0"/>
                <a:ea typeface="Times New Roman"/>
                <a:cs typeface="Arial" pitchFamily="34" charset="0"/>
              </a:rPr>
              <a:t>целесообразность применения тех или иных педагогических технологий; </a:t>
            </a:r>
          </a:p>
          <a:p>
            <a:pPr marL="342900" indent="-342900">
              <a:lnSpc>
                <a:spcPct val="115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Arial" pitchFamily="34" charset="0"/>
                <a:ea typeface="Times New Roman"/>
                <a:cs typeface="Arial" pitchFamily="34" charset="0"/>
              </a:rPr>
              <a:t>реализуемые формы и средства обучения, призванные достичь необходимых образовательных результатов; </a:t>
            </a:r>
          </a:p>
          <a:p>
            <a:pPr marL="342900" indent="-342900">
              <a:lnSpc>
                <a:spcPct val="115000"/>
              </a:lnSpc>
              <a:buFont typeface="Wingdings" pitchFamily="2" charset="2"/>
              <a:buChar char="ü"/>
            </a:pPr>
            <a:r>
              <a:rPr lang="ru-RU" sz="3400" dirty="0" smtClean="0">
                <a:latin typeface="Arial" pitchFamily="34" charset="0"/>
                <a:ea typeface="Times New Roman"/>
                <a:cs typeface="Arial" pitchFamily="34" charset="0"/>
              </a:rPr>
              <a:t>методы взаимодействия с учащимися и их родителями.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173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Мониторинг успеваемости обучающихся на дистанционном обучении</a:t>
            </a:r>
            <a:endParaRPr lang="ru-RU" sz="24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858128" y="1502068"/>
          <a:ext cx="7441810" cy="448665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69921"/>
                <a:gridCol w="964903"/>
                <a:gridCol w="1682284"/>
                <a:gridCol w="1682284"/>
                <a:gridCol w="942418"/>
              </a:tblGrid>
              <a:tr h="12948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Контроль</a:t>
                      </a: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обучающихся, которые временно по причине болезни не участвуют </a:t>
                      </a: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</a:t>
                      </a:r>
                      <a:r>
                        <a:rPr lang="ru-RU" sz="16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ОП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Ежедневно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Классные руководители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Форма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Справка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12948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Контроль за успеваемостью обучающихся с ОВЗ, обучающихся на дому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Один раз в неделю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Классные руководители 1-4, 8, 9 </a:t>
                      </a:r>
                      <a:r>
                        <a:rPr lang="ru-RU" sz="16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кл</a:t>
                      </a: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Электронный журнал ИСОУ «Виртуальная школа»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537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Мониторинг использования учителями </a:t>
                      </a:r>
                      <a:r>
                        <a:rPr lang="ru-RU" sz="16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онлайн</a:t>
                      </a: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уроков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Один раз в неделю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1-4 классы –Киселева Е.Г.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5-8 классы –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Цыганкова Е.Л</a:t>
                      </a:r>
                      <a:r>
                        <a:rPr lang="ru-RU" sz="16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10-11 классы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Ганичева Л.И.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Анкета опроса, собеседование с учителями-предметниками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Изучение мнения родителей, обучающихся о качестве предоставления образовательных услуг </a:t>
            </a:r>
            <a:br>
              <a:rPr lang="ru-RU" sz="2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дистанционном формате</a:t>
            </a:r>
            <a:endParaRPr lang="ru-RU" sz="27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928468" y="1807845"/>
          <a:ext cx="7258929" cy="283921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71865"/>
                <a:gridCol w="1328180"/>
                <a:gridCol w="1744004"/>
                <a:gridCol w="1543237"/>
                <a:gridCol w="871643"/>
              </a:tblGrid>
              <a:tr h="2180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Анкета для изучения уровня </a:t>
                      </a:r>
                      <a:r>
                        <a:rPr lang="ru-RU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удовлетворен-ности</a:t>
                      </a:r>
                      <a:r>
                        <a:rPr lang="ru-RU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родителей</a:t>
                      </a:r>
                      <a:b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качеством </a:t>
                      </a:r>
                      <a:r>
                        <a:rPr lang="ru-RU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дистанционно-го</a:t>
                      </a:r>
                      <a:r>
                        <a:rPr lang="ru-RU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обучения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Один раз в 2 недели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1-4 классы –Киселева Е.Г.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5-8 классы –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Цыганкова Е.Л</a:t>
                      </a:r>
                      <a:r>
                        <a:rPr lang="ru-RU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10-11 </a:t>
                      </a:r>
                      <a:r>
                        <a:rPr lang="ru-RU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классы - 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Ганичева Л.И.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Google</a:t>
                      </a: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форма </a:t>
                      </a:r>
                      <a:endParaRPr lang="ru-RU" sz="1800" b="1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 </a:t>
                      </a: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сайте школы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Справка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Изучение мнения  обучающихся о качестве предоставления образовательных услуг в дистанционном формате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928469" y="1825625"/>
          <a:ext cx="7174522" cy="378561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19309"/>
                <a:gridCol w="1364567"/>
                <a:gridCol w="1631852"/>
                <a:gridCol w="1237957"/>
                <a:gridCol w="1420837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Анкета для учеников «Мое отношение к </a:t>
                      </a:r>
                      <a:r>
                        <a:rPr lang="ru-RU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дистанту</a:t>
                      </a: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Последняя неделя апреля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Классные руководители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Анкета-опросник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Обобщение на </a:t>
                      </a:r>
                      <a:r>
                        <a:rPr lang="ru-RU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родитель-ском</a:t>
                      </a:r>
                      <a:r>
                        <a:rPr lang="ru-RU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собрании в </a:t>
                      </a:r>
                      <a:r>
                        <a:rPr lang="ru-RU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онлайн-режиме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Анкета для учеников 11 кл. «Готовность к ГИА»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Последняя неделя апреля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Классный </a:t>
                      </a:r>
                      <a:r>
                        <a:rPr lang="ru-RU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руководитель 11</a:t>
                      </a:r>
                      <a:r>
                        <a:rPr lang="ru-RU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кл</a:t>
                      </a:r>
                      <a:r>
                        <a:rPr lang="ru-RU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Анкета-опросник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Справка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0514" y="18288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spc="1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spc="1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700" spc="10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Анкета мониторинга работы учителя</a:t>
            </a:r>
            <a:r>
              <a:rPr lang="ru-RU" sz="3200" dirty="0" smtClean="0">
                <a:solidFill>
                  <a:srgbClr val="FF0000"/>
                </a:solidFill>
                <a:ea typeface="Times New Roman"/>
                <a:cs typeface="Times New Roman"/>
              </a:rPr>
              <a:t/>
            </a:r>
            <a:br>
              <a:rPr lang="ru-RU" sz="3200" dirty="0" smtClean="0">
                <a:solidFill>
                  <a:srgbClr val="FF0000"/>
                </a:solidFill>
                <a:ea typeface="Times New Roman"/>
                <a:cs typeface="Times New Roman"/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95422" y="1026942"/>
            <a:ext cx="8233995" cy="4754880"/>
          </a:xfrm>
        </p:spPr>
        <p:txBody>
          <a:bodyPr>
            <a:noAutofit/>
          </a:bodyPr>
          <a:lstStyle/>
          <a:p>
            <a:pPr lvl="1">
              <a:lnSpc>
                <a:spcPct val="100000"/>
              </a:lnSpc>
            </a:pPr>
            <a:r>
              <a:rPr lang="ru-RU" sz="1700" spc="10" dirty="0" smtClean="0">
                <a:latin typeface="Arial" pitchFamily="34" charset="0"/>
                <a:ea typeface="Times New Roman"/>
                <a:cs typeface="Arial" pitchFamily="34" charset="0"/>
              </a:rPr>
              <a:t>Дата заполнения *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lnSpc>
                <a:spcPct val="100000"/>
              </a:lnSpc>
              <a:buNone/>
            </a:pPr>
            <a:r>
              <a:rPr lang="ru-RU" sz="1700" spc="25" dirty="0" smtClean="0">
                <a:latin typeface="Arial" pitchFamily="34" charset="0"/>
                <a:ea typeface="Times New Roman"/>
                <a:cs typeface="Arial" pitchFamily="34" charset="0"/>
              </a:rPr>
              <a:t>   </a:t>
            </a:r>
            <a:r>
              <a:rPr lang="ru-RU" sz="1700" spc="25" dirty="0" err="1" smtClean="0">
                <a:latin typeface="Arial" pitchFamily="34" charset="0"/>
                <a:ea typeface="Times New Roman"/>
                <a:cs typeface="Arial" pitchFamily="34" charset="0"/>
              </a:rPr>
              <a:t>Дата____________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lnSpc>
                <a:spcPct val="100000"/>
              </a:lnSpc>
            </a:pPr>
            <a:r>
              <a:rPr lang="ru-RU" sz="1700" spc="10" dirty="0" smtClean="0">
                <a:latin typeface="Arial" pitchFamily="34" charset="0"/>
                <a:ea typeface="Times New Roman"/>
                <a:cs typeface="Arial" pitchFamily="34" charset="0"/>
              </a:rPr>
              <a:t>Фамилия, имя, отчество *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 fontAlgn="t">
              <a:lnSpc>
                <a:spcPct val="100000"/>
              </a:lnSpc>
              <a:buNone/>
            </a:pPr>
            <a:r>
              <a:rPr lang="ru-RU" sz="1700" spc="15" dirty="0" smtClean="0">
                <a:latin typeface="Arial" pitchFamily="34" charset="0"/>
                <a:ea typeface="Times New Roman"/>
                <a:cs typeface="Arial" pitchFamily="34" charset="0"/>
              </a:rPr>
              <a:t>    Мой </a:t>
            </a:r>
            <a:r>
              <a:rPr lang="ru-RU" sz="1700" spc="15" dirty="0" err="1" smtClean="0">
                <a:latin typeface="Arial" pitchFamily="34" charset="0"/>
                <a:ea typeface="Times New Roman"/>
                <a:cs typeface="Arial" pitchFamily="34" charset="0"/>
              </a:rPr>
              <a:t>ответ_______________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lnSpc>
                <a:spcPct val="100000"/>
              </a:lnSpc>
            </a:pPr>
            <a:r>
              <a:rPr lang="ru-RU" sz="1700" spc="10" dirty="0" smtClean="0">
                <a:latin typeface="Arial" pitchFamily="34" charset="0"/>
                <a:ea typeface="Times New Roman"/>
                <a:cs typeface="Arial" pitchFamily="34" charset="0"/>
              </a:rPr>
              <a:t>В каких классах запланированы уроки по расписанию (класс, предмет)*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 fontAlgn="t">
              <a:lnSpc>
                <a:spcPct val="100000"/>
              </a:lnSpc>
              <a:buNone/>
            </a:pPr>
            <a:r>
              <a:rPr lang="ru-RU" sz="1700" spc="15" dirty="0" smtClean="0">
                <a:latin typeface="Arial" pitchFamily="34" charset="0"/>
                <a:ea typeface="Times New Roman"/>
                <a:cs typeface="Arial" pitchFamily="34" charset="0"/>
              </a:rPr>
              <a:t>    Мой </a:t>
            </a:r>
            <a:r>
              <a:rPr lang="ru-RU" sz="1700" spc="15" dirty="0" err="1" smtClean="0">
                <a:latin typeface="Arial" pitchFamily="34" charset="0"/>
                <a:ea typeface="Times New Roman"/>
                <a:cs typeface="Arial" pitchFamily="34" charset="0"/>
              </a:rPr>
              <a:t>ответ_______________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lnSpc>
                <a:spcPct val="100000"/>
              </a:lnSpc>
            </a:pPr>
            <a:r>
              <a:rPr lang="ru-RU" sz="1700" spc="10" dirty="0" smtClean="0">
                <a:latin typeface="Arial" pitchFamily="34" charset="0"/>
                <a:ea typeface="Times New Roman"/>
                <a:cs typeface="Arial" pitchFamily="34" charset="0"/>
              </a:rPr>
              <a:t>В каких классах проведены уроки (класс, предмет)*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 fontAlgn="t">
              <a:lnSpc>
                <a:spcPct val="100000"/>
              </a:lnSpc>
              <a:buNone/>
            </a:pPr>
            <a:r>
              <a:rPr lang="ru-RU" sz="1700" spc="15" dirty="0" smtClean="0">
                <a:latin typeface="Arial" pitchFamily="34" charset="0"/>
                <a:ea typeface="Times New Roman"/>
                <a:cs typeface="Arial" pitchFamily="34" charset="0"/>
              </a:rPr>
              <a:t>    Мой </a:t>
            </a:r>
            <a:r>
              <a:rPr lang="ru-RU" sz="1700" spc="15" dirty="0" err="1" smtClean="0">
                <a:latin typeface="Arial" pitchFamily="34" charset="0"/>
                <a:ea typeface="Times New Roman"/>
                <a:cs typeface="Arial" pitchFamily="34" charset="0"/>
              </a:rPr>
              <a:t>ответ______________________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lnSpc>
                <a:spcPct val="100000"/>
              </a:lnSpc>
            </a:pPr>
            <a:r>
              <a:rPr lang="ru-RU" sz="1700" spc="10" dirty="0" smtClean="0">
                <a:latin typeface="Arial" pitchFamily="34" charset="0"/>
                <a:ea typeface="Times New Roman"/>
                <a:cs typeface="Arial" pitchFamily="34" charset="0"/>
              </a:rPr>
              <a:t>Из них проведены в режиме </a:t>
            </a:r>
            <a:r>
              <a:rPr lang="ru-RU" sz="1700" spc="10" dirty="0" err="1" smtClean="0">
                <a:latin typeface="Arial" pitchFamily="34" charset="0"/>
                <a:ea typeface="Times New Roman"/>
                <a:cs typeface="Arial" pitchFamily="34" charset="0"/>
              </a:rPr>
              <a:t>on-line</a:t>
            </a:r>
            <a:r>
              <a:rPr lang="ru-RU" sz="1700" spc="10" dirty="0" smtClean="0">
                <a:latin typeface="Arial" pitchFamily="34" charset="0"/>
                <a:ea typeface="Times New Roman"/>
                <a:cs typeface="Arial" pitchFamily="34" charset="0"/>
              </a:rPr>
              <a:t> (класс, предмет) *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 fontAlgn="t">
              <a:lnSpc>
                <a:spcPct val="100000"/>
              </a:lnSpc>
              <a:buNone/>
            </a:pPr>
            <a:r>
              <a:rPr lang="ru-RU" sz="1700" spc="15" dirty="0" smtClean="0">
                <a:latin typeface="Arial" pitchFamily="34" charset="0"/>
                <a:ea typeface="Times New Roman"/>
                <a:cs typeface="Arial" pitchFamily="34" charset="0"/>
              </a:rPr>
              <a:t>    Мой </a:t>
            </a:r>
            <a:r>
              <a:rPr lang="ru-RU" sz="1700" spc="15" dirty="0" err="1" smtClean="0">
                <a:latin typeface="Arial" pitchFamily="34" charset="0"/>
                <a:ea typeface="Times New Roman"/>
                <a:cs typeface="Arial" pitchFamily="34" charset="0"/>
              </a:rPr>
              <a:t>ответ____________________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lnSpc>
                <a:spcPct val="100000"/>
              </a:lnSpc>
            </a:pPr>
            <a:r>
              <a:rPr lang="ru-RU" sz="1700" spc="10" dirty="0" smtClean="0">
                <a:latin typeface="Arial" pitchFamily="34" charset="0"/>
                <a:ea typeface="Times New Roman"/>
                <a:cs typeface="Arial" pitchFamily="34" charset="0"/>
              </a:rPr>
              <a:t>Иное содержание учебной деятельности (выберите один или </a:t>
            </a:r>
          </a:p>
          <a:p>
            <a:pPr lvl="1">
              <a:lnSpc>
                <a:spcPct val="100000"/>
              </a:lnSpc>
              <a:buNone/>
            </a:pPr>
            <a:r>
              <a:rPr lang="ru-RU" sz="1700" spc="10" dirty="0" smtClean="0">
                <a:latin typeface="Arial" pitchFamily="34" charset="0"/>
                <a:ea typeface="Times New Roman"/>
                <a:cs typeface="Arial" pitchFamily="34" charset="0"/>
              </a:rPr>
              <a:t>    несколько вариантов)*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lnSpc>
                <a:spcPct val="100000"/>
              </a:lnSpc>
            </a:pPr>
            <a:r>
              <a:rPr lang="ru-RU" sz="1700" spc="15" dirty="0" smtClean="0">
                <a:latin typeface="Arial" pitchFamily="34" charset="0"/>
                <a:ea typeface="Times New Roman"/>
                <a:cs typeface="Arial" pitchFamily="34" charset="0"/>
              </a:rPr>
              <a:t>Работа в ИСОУ «Виртуальная школа»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lnSpc>
                <a:spcPct val="100000"/>
              </a:lnSpc>
            </a:pPr>
            <a:r>
              <a:rPr lang="ru-RU" sz="1700" spc="15" dirty="0" smtClean="0">
                <a:latin typeface="Arial" pitchFamily="34" charset="0"/>
                <a:ea typeface="Times New Roman"/>
                <a:cs typeface="Arial" pitchFamily="34" charset="0"/>
              </a:rPr>
              <a:t>Работа на образовательной платформе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lnSpc>
                <a:spcPct val="100000"/>
              </a:lnSpc>
            </a:pPr>
            <a:r>
              <a:rPr lang="ru-RU" sz="1700" spc="15" dirty="0" smtClean="0">
                <a:latin typeface="Arial" pitchFamily="34" charset="0"/>
                <a:ea typeface="Times New Roman"/>
                <a:cs typeface="Arial" pitchFamily="34" charset="0"/>
              </a:rPr>
              <a:t>Организация и проверка выполненных заданий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lvl="1">
              <a:lnSpc>
                <a:spcPct val="100000"/>
              </a:lnSpc>
            </a:pPr>
            <a:r>
              <a:rPr lang="ru-RU" sz="1700" spc="15" dirty="0" smtClean="0">
                <a:latin typeface="Arial" pitchFamily="34" charset="0"/>
                <a:ea typeface="Times New Roman"/>
                <a:cs typeface="Arial" pitchFamily="34" charset="0"/>
              </a:rPr>
              <a:t>Проведение текущего/тематического контроля</a:t>
            </a:r>
            <a:endParaRPr lang="ru-RU" sz="1700" dirty="0" smtClean="0">
              <a:latin typeface="Arial" pitchFamily="34" charset="0"/>
              <a:ea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spc="1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spc="1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spc="1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spc="1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700" spc="10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Анкета мониторинга работы учителя (продолжение)</a:t>
            </a:r>
            <a:r>
              <a:rPr lang="ru-RU" sz="3200" dirty="0" smtClean="0">
                <a:solidFill>
                  <a:srgbClr val="FF0000"/>
                </a:solidFill>
                <a:ea typeface="Times New Roman"/>
                <a:cs typeface="Times New Roman"/>
              </a:rPr>
              <a:t/>
            </a:r>
            <a:br>
              <a:rPr lang="ru-RU" sz="3200" dirty="0" smtClean="0">
                <a:solidFill>
                  <a:srgbClr val="FF0000"/>
                </a:solidFill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28650" y="1642745"/>
            <a:ext cx="7886700" cy="4351338"/>
          </a:xfrm>
        </p:spPr>
        <p:txBody>
          <a:bodyPr>
            <a:normAutofit fontScale="92500" lnSpcReduction="20000"/>
          </a:bodyPr>
          <a:lstStyle/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Иные формы организации учебной деятельности: </a:t>
            </a: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• В каких классах запланированы консультации (класс, предмет)</a:t>
            </a:r>
          </a:p>
          <a:p>
            <a:pPr fontAlgn="t"/>
            <a:r>
              <a:rPr lang="ru-RU" sz="2100" dirty="0" smtClean="0">
                <a:latin typeface="Arial" pitchFamily="34" charset="0"/>
                <a:cs typeface="Arial" pitchFamily="34" charset="0"/>
              </a:rPr>
              <a:t>Мой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ответ_____________</a:t>
            </a:r>
            <a:endParaRPr lang="ru-RU" sz="21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• В каких классах проведены консультации (класс, предмет)</a:t>
            </a:r>
          </a:p>
          <a:p>
            <a:pPr fontAlgn="t"/>
            <a:r>
              <a:rPr lang="ru-RU" sz="2100" dirty="0" smtClean="0">
                <a:latin typeface="Arial" pitchFamily="34" charset="0"/>
                <a:cs typeface="Arial" pitchFamily="34" charset="0"/>
              </a:rPr>
              <a:t>Мой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ответ__________________</a:t>
            </a:r>
            <a:endParaRPr lang="ru-RU" sz="21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• В каких классах запланированы занятия внеурочной деятельности (класс, название курса)</a:t>
            </a:r>
          </a:p>
          <a:p>
            <a:pPr fontAlgn="t"/>
            <a:r>
              <a:rPr lang="ru-RU" sz="2100" dirty="0" smtClean="0">
                <a:latin typeface="Arial" pitchFamily="34" charset="0"/>
                <a:cs typeface="Arial" pitchFamily="34" charset="0"/>
              </a:rPr>
              <a:t>Мой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ответ__________________</a:t>
            </a:r>
            <a:endParaRPr lang="ru-RU" sz="21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• В каких классах проведены занятия внеурочной деятельности (класс, название курса)</a:t>
            </a:r>
          </a:p>
          <a:p>
            <a:pPr fontAlgn="t"/>
            <a:r>
              <a:rPr lang="ru-RU" sz="2100" dirty="0" smtClean="0">
                <a:latin typeface="Arial" pitchFamily="34" charset="0"/>
                <a:cs typeface="Arial" pitchFamily="34" charset="0"/>
              </a:rPr>
              <a:t>Мой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ответ_____________________</a:t>
            </a:r>
            <a:endParaRPr lang="ru-RU" sz="21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• В каких классах запланированы классные часы (класс)</a:t>
            </a:r>
          </a:p>
          <a:p>
            <a:pPr fontAlgn="t"/>
            <a:r>
              <a:rPr lang="ru-RU" sz="2100" dirty="0" smtClean="0">
                <a:latin typeface="Arial" pitchFamily="34" charset="0"/>
                <a:cs typeface="Arial" pitchFamily="34" charset="0"/>
              </a:rPr>
              <a:t>Мой ответ ____________________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Методическая поддержка педагогического коллектива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Проведение семинара «Технологии дистанционного обучения»;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Помощь в подборе образовательной платформы,  организации уроков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онлайн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(подробные инструкции по подключению и проведению);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Помощь в выборе форм текущего и промежуточного   контроля в соответствии с особенностями ДО, диагностик уровня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сформированности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УУД  (например, при диагностике личностных УУД можно заменить непосредственное педагогическое наблюдение на статистический учет активности ученика на ДО; анализ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портфолио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и т.д.);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Систематические консультации по корректировке рабочих программ;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Подготовка кейса ссылок на методические рекомендации      по организации ДО (сайты ГАУ ДПО БИПКРО, МБУ БГИМЦ и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др.ресуры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Особенности выбора форм текущего/тематического контроля при дистанционном обучении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28650" y="1547446"/>
            <a:ext cx="7886700" cy="4629517"/>
          </a:xfrm>
        </p:spPr>
        <p:txBody>
          <a:bodyPr>
            <a:normAutofit fontScale="25000" lnSpcReduction="20000"/>
          </a:bodyPr>
          <a:lstStyle/>
          <a:p>
            <a:r>
              <a:rPr lang="ru-RU" sz="7600" b="1" dirty="0" smtClean="0">
                <a:latin typeface="Arial" pitchFamily="34" charset="0"/>
                <a:cs typeface="Arial" pitchFamily="34" charset="0"/>
              </a:rPr>
              <a:t>Доступность</a:t>
            </a:r>
            <a:r>
              <a:rPr lang="ru-RU" sz="7600" dirty="0" smtClean="0">
                <a:latin typeface="Arial" pitchFamily="34" charset="0"/>
                <a:cs typeface="Arial" pitchFamily="34" charset="0"/>
              </a:rPr>
              <a:t>. В приоритете — программные продукты и </a:t>
            </a:r>
            <a:r>
              <a:rPr lang="ru-RU" sz="7600" dirty="0" err="1" smtClean="0">
                <a:latin typeface="Arial" pitchFamily="34" charset="0"/>
                <a:cs typeface="Arial" pitchFamily="34" charset="0"/>
              </a:rPr>
              <a:t>техни-ческие</a:t>
            </a:r>
            <a:r>
              <a:rPr lang="ru-RU" sz="7600" dirty="0" smtClean="0">
                <a:latin typeface="Arial" pitchFamily="34" charset="0"/>
                <a:cs typeface="Arial" pitchFamily="34" charset="0"/>
              </a:rPr>
              <a:t> устройства, доступные всем учащимся без исключения. </a:t>
            </a:r>
          </a:p>
          <a:p>
            <a:r>
              <a:rPr lang="ru-RU" sz="7600" b="1" dirty="0" smtClean="0">
                <a:latin typeface="Arial" pitchFamily="34" charset="0"/>
                <a:cs typeface="Arial" pitchFamily="34" charset="0"/>
              </a:rPr>
              <a:t>Достоверность</a:t>
            </a:r>
            <a:r>
              <a:rPr lang="ru-RU" sz="7600" dirty="0" smtClean="0">
                <a:latin typeface="Arial" pitchFamily="34" charset="0"/>
                <a:cs typeface="Arial" pitchFamily="34" charset="0"/>
              </a:rPr>
              <a:t>. У учителя не должно возникать сомнений, кто выполнял задание — идентифицированный учащийся или его одноклассник. </a:t>
            </a:r>
          </a:p>
          <a:p>
            <a:r>
              <a:rPr lang="ru-RU" sz="7600" b="1" dirty="0" smtClean="0">
                <a:latin typeface="Arial" pitchFamily="34" charset="0"/>
                <a:cs typeface="Arial" pitchFamily="34" charset="0"/>
              </a:rPr>
              <a:t>Соответствие используемым педагогическим технологиям. </a:t>
            </a:r>
            <a:r>
              <a:rPr lang="ru-RU" sz="7600" dirty="0" smtClean="0">
                <a:latin typeface="Arial" pitchFamily="34" charset="0"/>
                <a:cs typeface="Arial" pitchFamily="34" charset="0"/>
              </a:rPr>
              <a:t>Практика показывает, что сведение форм контроля исключительно    к тестам или электронным опросам препятствует ведению эффективной образовательной работы</a:t>
            </a:r>
          </a:p>
          <a:p>
            <a:r>
              <a:rPr lang="ru-RU" sz="7600" b="1" dirty="0" smtClean="0">
                <a:latin typeface="Arial" pitchFamily="34" charset="0"/>
                <a:cs typeface="Arial" pitchFamily="34" charset="0"/>
              </a:rPr>
              <a:t>Соответствие сложности учебного материала. </a:t>
            </a:r>
            <a:r>
              <a:rPr lang="ru-RU" sz="7600" dirty="0" smtClean="0">
                <a:latin typeface="Arial" pitchFamily="34" charset="0"/>
                <a:cs typeface="Arial" pitchFamily="34" charset="0"/>
              </a:rPr>
              <a:t>Проверить знания школьников по базовым темам можно в ходе электронных опросов,  а по учебным темам, требующим глубокой проработки, рекомендованы  особые форматы активности — групповые конференции, проектная и исследовательская деятельность. </a:t>
            </a:r>
          </a:p>
          <a:p>
            <a:r>
              <a:rPr lang="ru-RU" sz="7600" b="1" dirty="0" smtClean="0">
                <a:latin typeface="Arial" pitchFamily="34" charset="0"/>
                <a:cs typeface="Arial" pitchFamily="34" charset="0"/>
              </a:rPr>
              <a:t>Наличие обратной связи. </a:t>
            </a:r>
            <a:r>
              <a:rPr lang="ru-RU" sz="7600" dirty="0" smtClean="0">
                <a:latin typeface="Arial" pitchFamily="34" charset="0"/>
                <a:cs typeface="Arial" pitchFamily="34" charset="0"/>
              </a:rPr>
              <a:t>В график текущего контроля при дистанционном обучении должны быть обязательно включены сеансы работы над ошибками, во время которых в индивидуальном или групповом порядке дети могут получить обратную связь от учителя и уточнить адекватность постановки оценки.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Анализ промежуточной аттестации (на примере 9-х классов МБОУ СОШ №14)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09488" y="1502068"/>
          <a:ext cx="8665700" cy="4787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32850"/>
                <a:gridCol w="433285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Промежуточная аттестация за курс 9го класса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Итоговый результат обучения за 9 класс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 балл (отметка) по русскому языку – 3,8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%успеваемости – 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%качества – 69%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 балл (отметка) по русскому языку – 3,9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%успеваемости – 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%качества – 73%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 балл (отметка) по родному языку (русскому) – 4,1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%успеваемости – 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%качества – 81%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 балл (отметка) по родному языку (русскому) – 4,1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%успеваемости – 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%качества – 86%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 балл (отметка) по литературе– 4,4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%успеваемости – 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%качества – 92%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 балл (отметка) по литературе– 4,3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%успеваемости – 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%качества – 86%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 балл (отметка) по родной литературе (русской)– 4,2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%успеваемости – 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%качества – 85%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 балл (отметка) по родной литературе (русской)– 4,4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%успеваемости – 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%качества – 88%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 балл (отметка) по английскому языку – 3,8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%успеваемости – 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%качества – 63%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 балл (отметка) по английскому языку – 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%успеваемости – 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%качества – 73%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28650" y="770549"/>
            <a:ext cx="7886700" cy="4351338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данную таблицу включаются все предметы учебного плана. </a:t>
            </a:r>
          </a:p>
          <a:p>
            <a:r>
              <a:rPr lang="ru-RU" sz="2400" b="1" dirty="0" smtClean="0"/>
              <a:t>Вывод: </a:t>
            </a:r>
            <a:r>
              <a:rPr lang="ru-RU" sz="2400" dirty="0" smtClean="0"/>
              <a:t>колебания в разнице % качества знания по итогам промежуточной аттестации в 9-х классах и </a:t>
            </a:r>
            <a:r>
              <a:rPr lang="ru-RU" sz="2400" dirty="0" err="1" smtClean="0"/>
              <a:t>обученности</a:t>
            </a:r>
            <a:r>
              <a:rPr lang="ru-RU" sz="2400" dirty="0" smtClean="0"/>
              <a:t> за учебный год не превышают 10%, за исключением биологии (качество знаний на промежуточной аттестации ниже на  19%), что показывает объективность проведения промежуточной аттестации и соответствие содержания аттестационных заданий  требованиям личностно-ориентированного обучения по большинству предметов учебного плана.  Рекомендация учителю биологии -   подробно проанализировать причины более низкого  качества знаний на промежуточной аттестации по биологии   и внести коррективы в аттестационный материал для 9 классов в 2020-2021 учебном году.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Протокол промежуточной аттестации МБОУ СОШ №14 г.Брянска на ДО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7108" y="1519312"/>
            <a:ext cx="5880295" cy="4642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9995" y="1287244"/>
            <a:ext cx="7498080" cy="5548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1900" dirty="0" smtClean="0">
                <a:latin typeface="Arial" pitchFamily="34" charset="0"/>
                <a:cs typeface="Arial" pitchFamily="34" charset="0"/>
              </a:rPr>
              <a:t>разработать Положение о реализации образовательных программ с применением электронного обучения и дистанционных образовательных технологий;</a:t>
            </a:r>
          </a:p>
          <a:p>
            <a:pPr lvl="0">
              <a:buFont typeface="Arial" pitchFamily="34" charset="0"/>
              <a:buChar char="•"/>
            </a:pPr>
            <a:r>
              <a:rPr lang="ru-RU" sz="1900" dirty="0" smtClean="0">
                <a:latin typeface="Arial" pitchFamily="34" charset="0"/>
                <a:cs typeface="Arial" pitchFamily="34" charset="0"/>
              </a:rPr>
              <a:t>внести изменения в дорожную карту обеспечения условий реализации ООП и фиксировать их в организационном разделе ООП;</a:t>
            </a:r>
          </a:p>
          <a:p>
            <a:pPr lvl="0">
              <a:buFont typeface="Arial" pitchFamily="34" charset="0"/>
              <a:buChar char="•"/>
            </a:pPr>
            <a:r>
              <a:rPr lang="ru-RU" sz="1900" dirty="0" smtClean="0">
                <a:latin typeface="Arial" pitchFamily="34" charset="0"/>
                <a:cs typeface="Arial" pitchFamily="34" charset="0"/>
              </a:rPr>
              <a:t>составлять расписание учебных занятий в условиях режима ДО;</a:t>
            </a:r>
          </a:p>
          <a:p>
            <a:pPr lvl="0">
              <a:buFont typeface="Arial" pitchFamily="34" charset="0"/>
              <a:buChar char="•"/>
            </a:pPr>
            <a:r>
              <a:rPr lang="ru-RU" sz="1900" dirty="0" smtClean="0">
                <a:latin typeface="Arial" pitchFamily="34" charset="0"/>
                <a:cs typeface="Arial" pitchFamily="34" charset="0"/>
              </a:rPr>
              <a:t>разработать план методического сопровождения самообразования педагогов в вопросах использования технологии ДО;</a:t>
            </a:r>
          </a:p>
          <a:p>
            <a:pPr lvl="0">
              <a:buFont typeface="Arial" pitchFamily="34" charset="0"/>
              <a:buChar char="•"/>
            </a:pPr>
            <a:r>
              <a:rPr lang="ru-RU" sz="19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встраивать диагностику личностного развития обучающихся в оперативный контроль освоения ими рабочих программ по предметам;</a:t>
            </a:r>
          </a:p>
          <a:p>
            <a:pPr lvl="0">
              <a:buFont typeface="Arial" pitchFamily="34" charset="0"/>
              <a:buChar char="•"/>
            </a:pPr>
            <a:r>
              <a:rPr lang="ru-RU" sz="1900" dirty="0" smtClean="0">
                <a:latin typeface="Arial" pitchFamily="34" charset="0"/>
                <a:cs typeface="Arial" pitchFamily="34" charset="0"/>
              </a:rPr>
              <a:t>составлять распорядительные акты при измененной модели профессиональной коммуникации педагогического коллектива, в т.ч. приказ о проведении промежуточной аттестации.</a:t>
            </a:r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0838" y="643816"/>
            <a:ext cx="62460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ln w="9525"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Задачи управления образовательным процессом в период ДО</a:t>
            </a:r>
            <a:endParaRPr lang="ru-RU" sz="2400" b="1" dirty="0">
              <a:ln w="9525">
                <a:noFill/>
              </a:ln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1736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618344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Результаты обучения по параллелям</a:t>
            </a:r>
            <a:b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МБОУ СОШ №14 г.Брянска</a:t>
            </a:r>
            <a:b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(3я четверть 2020 – 4я четверть 2020-конец 2019-2020 </a:t>
            </a:r>
            <a:r>
              <a:rPr lang="ru-RU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уч.года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" y="2011680"/>
            <a:ext cx="7671288" cy="3868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618344"/>
            <a:ext cx="7886700" cy="159028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Результаты обучения по четвертям </a:t>
            </a:r>
            <a:b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2019-2020 </a:t>
            </a:r>
            <a:r>
              <a:rPr lang="ru-RU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уч.года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МБОУ СОШ №14 г.Брянска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Результаты обучения на ДО НЕ ПОКАЗЫВАЮТ значительного повышения/снижения</a:t>
            </a:r>
            <a:br>
              <a:rPr lang="ru-RU" sz="1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sz="1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754871" y="1814733"/>
            <a:ext cx="7376255" cy="4248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238517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Сравнение результатов ЕГЭ-2020 с результатами по региону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858131" y="1270343"/>
          <a:ext cx="7343334" cy="5261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8455"/>
                <a:gridCol w="2588455"/>
                <a:gridCol w="2166424"/>
              </a:tblGrid>
              <a:tr h="89626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Предмет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Средний балл по предмету 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СОШ №14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 балл по Брянской области 2020</a:t>
                      </a:r>
                    </a:p>
                  </a:txBody>
                  <a:tcPr/>
                </a:tc>
              </a:tr>
              <a:tr h="362228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Русский язык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75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71,9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62228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Математика </a:t>
                      </a:r>
                      <a:r>
                        <a:rPr lang="ru-RU" sz="1800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профильн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56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55,9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62228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Биология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56,6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53,5</a:t>
                      </a:r>
                      <a:endParaRPr lang="ru-RU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62228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Английский язык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73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70,1</a:t>
                      </a:r>
                      <a:endParaRPr lang="ru-RU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62228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Информатика и ИКТ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76,5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59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62228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Обществознание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78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61</a:t>
                      </a:r>
                      <a:endParaRPr lang="ru-RU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62228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Физика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44,5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55,5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62228">
                <a:tc>
                  <a:txBody>
                    <a:bodyPr/>
                    <a:lstStyle/>
                    <a:p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История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79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59,5</a:t>
                      </a:r>
                      <a:endParaRPr lang="ru-RU" sz="18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</a:tr>
              <a:tr h="362228">
                <a:tc>
                  <a:txBody>
                    <a:bodyPr/>
                    <a:lstStyle/>
                    <a:p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Литература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62,5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Arial" pitchFamily="34" charset="0"/>
                          <a:cs typeface="Arial" pitchFamily="34" charset="0"/>
                        </a:rPr>
                        <a:t>61,6</a:t>
                      </a:r>
                    </a:p>
                  </a:txBody>
                  <a:tcPr marL="68580" marR="68580" marT="0" marB="0" anchor="b"/>
                </a:tc>
              </a:tr>
              <a:tr h="362228">
                <a:tc>
                  <a:txBody>
                    <a:bodyPr/>
                    <a:lstStyle/>
                    <a:p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География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Arial" pitchFamily="34" charset="0"/>
                          <a:cs typeface="Arial" pitchFamily="34" charset="0"/>
                        </a:rPr>
                        <a:t>55,3</a:t>
                      </a:r>
                    </a:p>
                  </a:txBody>
                  <a:tcPr marL="68580" marR="68580" marT="0" marB="0" anchor="b"/>
                </a:tc>
              </a:tr>
              <a:tr h="362228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Химия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61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Arial" pitchFamily="34" charset="0"/>
                          <a:cs typeface="Arial" pitchFamily="34" charset="0"/>
                        </a:rPr>
                        <a:t>59,9</a:t>
                      </a:r>
                    </a:p>
                  </a:txBody>
                  <a:tcPr marL="68580" marR="68580" marT="0" marB="0" anchor="b"/>
                </a:tc>
              </a:tr>
              <a:tr h="362228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Итого: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65,4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60,3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962" y="970670"/>
            <a:ext cx="7526611" cy="4712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4" name="chart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24553" y="721203"/>
            <a:ext cx="4635237" cy="27830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64565" y="3404381"/>
            <a:ext cx="1659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2018-2019 </a:t>
            </a:r>
            <a:r>
              <a:rPr lang="ru-RU" b="1" dirty="0" err="1" smtClean="0"/>
              <a:t>уч.г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7" name="chart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3385" y="3488788"/>
            <a:ext cx="4792082" cy="26244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513780" y="3145860"/>
            <a:ext cx="16591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2019-2020 </a:t>
            </a:r>
            <a:r>
              <a:rPr lang="ru-RU" b="1" dirty="0" err="1" smtClean="0"/>
              <a:t>уч.г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45723" y="872197"/>
            <a:ext cx="30661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Набрали 90 баллов и более</a:t>
            </a:r>
          </a:p>
          <a:p>
            <a:r>
              <a:rPr lang="ru-RU" b="1" dirty="0" smtClean="0"/>
              <a:t> – 10 выпускников  </a:t>
            </a:r>
          </a:p>
          <a:p>
            <a:r>
              <a:rPr lang="ru-RU" b="1" dirty="0" smtClean="0"/>
              <a:t>по 4м предметам. </a:t>
            </a:r>
            <a:r>
              <a:rPr lang="ru-RU" b="1" dirty="0" err="1" smtClean="0"/>
              <a:t>Неудовл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результат – 1 человек 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58462" y="5570806"/>
            <a:ext cx="65994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Набрали 90 баллов и более – 7 выпускников по 4м предметам. </a:t>
            </a:r>
          </a:p>
          <a:p>
            <a:r>
              <a:rPr lang="ru-RU" b="1" dirty="0" err="1" smtClean="0"/>
              <a:t>Неудовл</a:t>
            </a:r>
            <a:r>
              <a:rPr lang="ru-RU" b="1" dirty="0" smtClean="0"/>
              <a:t>. результатов нет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Вывод: </a:t>
            </a:r>
            <a:endParaRPr lang="ru-RU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628650" y="1361391"/>
            <a:ext cx="7886700" cy="4351338"/>
          </a:xfrm>
        </p:spPr>
        <p:txBody>
          <a:bodyPr/>
          <a:lstStyle/>
          <a:p>
            <a:r>
              <a:rPr lang="ru-RU" dirty="0" smtClean="0"/>
              <a:t>Опыт  управления качеством образования в период дистанционного обучения показал,   что   осуществление регулярного   и   систематического  мониторинга   деятельности   учеников способствует сохранению и повышению результативности их учебной работы.</a:t>
            </a:r>
          </a:p>
          <a:p>
            <a:endParaRPr lang="ru-RU" dirty="0"/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8099" y="3886467"/>
            <a:ext cx="3038622" cy="2278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4" name="Picture 4" descr="C:\Documents and Settings\Екатерина\Мои документы\Мои рисунки\information_items_1036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4029" y="4051495"/>
            <a:ext cx="2778314" cy="216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38976" y="883005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874" y="822276"/>
            <a:ext cx="6682154" cy="501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9995" y="1287244"/>
            <a:ext cx="74980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endParaRPr lang="ru-RU" sz="2000" dirty="0" smtClean="0"/>
          </a:p>
          <a:p>
            <a:pPr marL="514350" indent="-514350">
              <a:lnSpc>
                <a:spcPct val="150000"/>
              </a:lnSpc>
              <a:buFont typeface="Arial" pitchFamily="34" charset="0"/>
              <a:buChar char="•"/>
            </a:pP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0838" y="643816"/>
            <a:ext cx="62460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ln w="9525"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Задачи управления образовательным процессом в период ДО (локальные)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28650" y="1530202"/>
            <a:ext cx="7886700" cy="451890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200" dirty="0" smtClean="0">
                <a:ln w="9525">
                  <a:noFill/>
                </a:ln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Вести общий учет участия обучающихся в ДО;</a:t>
            </a:r>
          </a:p>
          <a:p>
            <a:pPr lvl="0"/>
            <a:r>
              <a:rPr lang="ru-RU" sz="2200" dirty="0" smtClean="0">
                <a:ln w="9525">
                  <a:noFill/>
                </a:ln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Контролировать реализацию текущей успеваемости, своевременность выставления оценок в электронный   журнал;</a:t>
            </a:r>
          </a:p>
          <a:p>
            <a:pPr lvl="0"/>
            <a:r>
              <a:rPr lang="ru-RU" sz="2200" dirty="0" smtClean="0">
                <a:ln w="9525">
                  <a:noFill/>
                </a:ln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Осуществить контроль мониторинга уровня </a:t>
            </a:r>
            <a:r>
              <a:rPr lang="ru-RU" sz="2200" dirty="0" err="1" smtClean="0">
                <a:ln w="9525">
                  <a:noFill/>
                </a:ln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сформированности</a:t>
            </a:r>
            <a:r>
              <a:rPr lang="ru-RU" sz="2200" dirty="0" smtClean="0">
                <a:ln w="9525">
                  <a:noFill/>
                </a:ln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ключевых компетенций обучающихся в рамках личностного развития;</a:t>
            </a:r>
          </a:p>
          <a:p>
            <a:pPr lvl="0"/>
            <a:r>
              <a:rPr lang="ru-RU" sz="2200" dirty="0" smtClean="0">
                <a:ln w="9525">
                  <a:noFill/>
                </a:ln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Осуществить мониторинг проведения и обобщения результатов промежуточной аттестации по всем предметам учебного плана;</a:t>
            </a:r>
          </a:p>
          <a:p>
            <a:pPr lvl="0"/>
            <a:r>
              <a:rPr lang="ru-RU" sz="2200" dirty="0" smtClean="0">
                <a:ln w="9525">
                  <a:noFill/>
                </a:ln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Контролировать подготовку учителями-предметниками обучающихся 11 </a:t>
            </a:r>
            <a:r>
              <a:rPr lang="ru-RU" sz="2200" dirty="0" err="1" smtClean="0">
                <a:ln w="9525">
                  <a:noFill/>
                </a:ln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кл</a:t>
            </a:r>
            <a:r>
              <a:rPr lang="ru-RU" sz="2200" dirty="0" smtClean="0">
                <a:ln w="9525">
                  <a:noFill/>
                </a:ln>
                <a:latin typeface="Arial" pitchFamily="34" charset="0"/>
                <a:ea typeface="Tahoma" panose="020B0604030504040204" pitchFamily="34" charset="0"/>
                <a:cs typeface="Arial" pitchFamily="34" charset="0"/>
              </a:rPr>
              <a:t>. к прохождению ГИА</a:t>
            </a:r>
          </a:p>
          <a:p>
            <a:pPr lvl="0"/>
            <a:r>
              <a:rPr lang="ru-RU" sz="2200" dirty="0" smtClean="0">
                <a:latin typeface="Arial" pitchFamily="34" charset="0"/>
                <a:cs typeface="Arial" pitchFamily="34" charset="0"/>
              </a:rPr>
              <a:t>Контролировать внесение необходимых корректировок в рабочие программы в части форм обучения (лекция, 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онлайн-консультация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), технических средств обучения</a:t>
            </a:r>
            <a:endParaRPr lang="ru-RU" sz="2200" dirty="0" smtClean="0">
              <a:ln w="9525">
                <a:noFill/>
              </a:ln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  <a:p>
            <a:pPr lvl="0"/>
            <a:endParaRPr lang="ru-RU" sz="2400" dirty="0" smtClean="0">
              <a:ln w="9525">
                <a:noFill/>
              </a:ln>
              <a:latin typeface="Arial" pitchFamily="34" charset="0"/>
              <a:ea typeface="Tahoma" panose="020B0604030504040204" pitchFamily="34" charset="0"/>
              <a:cs typeface="Arial" pitchFamily="34" charset="0"/>
            </a:endParaRPr>
          </a:p>
          <a:p>
            <a:pPr lvl="0"/>
            <a:endParaRPr lang="ru-RU" b="1" dirty="0" smtClean="0">
              <a:ln w="9525">
                <a:noFill/>
              </a:ln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lvl="0"/>
            <a:endParaRPr lang="ru-RU" b="1" dirty="0" smtClean="0">
              <a:ln w="9525">
                <a:noFill/>
              </a:ln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lvl="0"/>
            <a:endParaRPr lang="ru-RU" b="1" dirty="0" smtClean="0">
              <a:ln w="9525">
                <a:noFill/>
              </a:ln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lvl="0">
              <a:buNone/>
            </a:pPr>
            <a:endParaRPr lang="ru-RU" b="1" dirty="0" smtClean="0">
              <a:ln w="9525">
                <a:noFill/>
              </a:ln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173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15926" y="365126"/>
            <a:ext cx="7582486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Нормативно-правовые акты и документы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4572" y="1473933"/>
            <a:ext cx="7924508" cy="4661396"/>
          </a:xfrm>
        </p:spPr>
        <p:txBody>
          <a:bodyPr>
            <a:noAutofit/>
          </a:bodyPr>
          <a:lstStyle/>
          <a:p>
            <a:pPr lvl="0"/>
            <a:r>
              <a:rPr lang="ru-RU" sz="2200" dirty="0" smtClean="0">
                <a:latin typeface="Arial" pitchFamily="34" charset="0"/>
                <a:cs typeface="Arial" pitchFamily="34" charset="0"/>
              </a:rPr>
              <a:t>Федеральный закон от 29.12.2012 № 273-ФЗ «Об образовании в Российской Федерации» </a:t>
            </a:r>
          </a:p>
          <a:p>
            <a:pPr lvl="0"/>
            <a:r>
              <a:rPr lang="ru-RU" sz="2200" dirty="0" smtClean="0">
                <a:latin typeface="Arial" pitchFamily="34" charset="0"/>
                <a:cs typeface="Arial" pitchFamily="34" charset="0"/>
              </a:rPr>
              <a:t>Паспорт национального проекта «Образование», утв. президиумом Совета при Президенте РФ по стратегическому развитию и национальным проектам, протокол от 24.12.2018 № 16.</a:t>
            </a:r>
          </a:p>
          <a:p>
            <a:pPr lvl="0"/>
            <a:r>
              <a:rPr lang="ru-RU" sz="2200" dirty="0" smtClean="0">
                <a:latin typeface="Arial" pitchFamily="34" charset="0"/>
                <a:cs typeface="Arial" pitchFamily="34" charset="0"/>
              </a:rPr>
              <a:t>Приказ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Рособрнадзора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№ 590,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Минпросвещения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России № 219 от 06.05.2019 «Об утверждении Методологии и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критери-ев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оценки качества общего образования в общеобразовательных организациях на основе практики международных исследований качества подготовки обучающихся»</a:t>
            </a:r>
          </a:p>
          <a:p>
            <a:pPr lvl="0"/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Нормативно-правовые акты и</a:t>
            </a:r>
            <a:b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документы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- рекомендации по переходу на дистанционный режим, направленные письмом Министерства Просвещения РФ от 19.03. 2020 г. № ГД-39/04 «О направлении методических рекомендаций»</a:t>
            </a: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- Рекомендации об организации образовательного процесса в 2019-2020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уч.году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в условиях профилактики и предотвращения распространения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коронавирусной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инфекции , напр. Письмом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Минпросвещения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РФ от 08.04.2020 г. № ГД-161/04 «Об организации образовательного процесса»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Нормативно-правовые акты и </a:t>
            </a:r>
            <a:b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документы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44244" y="1533378"/>
            <a:ext cx="7886700" cy="4643585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Приказы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Минпросвещения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России от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17.03.2020  N 103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"Об утверждении временного порядка сопровождения   реализации образовательных программ начального общего, основного общего, среднего общего образования, образовательных программ среднего профессионального образования и дополнительных общеобразовательных программ с применением электронного обучения и дистанционных образовательных технологий", от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17 марта 2020 г. № 104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"Об организации образовательной деятельности в организациях, реализующих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образователь-ные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программы начального общего, основного общего и среднего общего образования, образовательные программы среднего профессионального образования,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соответствующе-го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дополнительного профессионального образования и дополнительные общеобразовательные программы, в условиях распространения новой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коронавирусной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инфекции на территории Российской Федерации"</a:t>
            </a:r>
          </a:p>
          <a:p>
            <a:pPr lvl="0"/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38976" y="883005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714" y="590844"/>
            <a:ext cx="7606834" cy="5627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38976" y="883005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/>
            </a:pPr>
            <a:r>
              <a:rPr lang="ru-RU" sz="2400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Текст слайда</a:t>
            </a:r>
            <a:endParaRPr lang="ru-RU" sz="2400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689317" y="473849"/>
            <a:ext cx="7554351" cy="5673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</p:pic>
    </p:spTree>
    <p:extLst>
      <p:ext uri="{BB962C8B-B14F-4D97-AF65-F5344CB8AC3E}">
        <p14:creationId xmlns="" xmlns:p14="http://schemas.microsoft.com/office/powerpoint/2010/main" val="337574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1040</TotalTime>
  <Words>2182</Words>
  <Application>Microsoft Office PowerPoint</Application>
  <PresentationFormat>Экран (4:3)</PresentationFormat>
  <Paragraphs>376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Управление качеством образования в условиях реализации дистанционного обучения</vt:lpstr>
      <vt:lpstr>Слайд 2</vt:lpstr>
      <vt:lpstr>Слайд 3</vt:lpstr>
      <vt:lpstr>Слайд 4</vt:lpstr>
      <vt:lpstr>Нормативно-правовые акты и документы</vt:lpstr>
      <vt:lpstr>Нормативно-правовые акты и  документы</vt:lpstr>
      <vt:lpstr>Нормативно-правовые акты и  документы</vt:lpstr>
      <vt:lpstr>Слайд 8</vt:lpstr>
      <vt:lpstr>Слайд 9</vt:lpstr>
      <vt:lpstr>Структура организации учебного процесса</vt:lpstr>
      <vt:lpstr>Алгоритм действий администрации школы </vt:lpstr>
      <vt:lpstr>Алгоритм действий администрации школы </vt:lpstr>
      <vt:lpstr>Алгоритм действий учителя </vt:lpstr>
      <vt:lpstr>Алгоритм действий классного руководителя </vt:lpstr>
      <vt:lpstr>Критерии оценки качества образования в условиях применения ДО</vt:lpstr>
      <vt:lpstr>Мониторинг качества образования в условиях применения ДО</vt:lpstr>
      <vt:lpstr>Образец расписания ДО</vt:lpstr>
      <vt:lpstr>Контроль посещаемости обучающихся  в режиме ДО</vt:lpstr>
      <vt:lpstr> Мониторинг успеваемости обучающихся на дистанционном обучении </vt:lpstr>
      <vt:lpstr>Мониторинг успеваемости обучающихся на дистанционном обучении</vt:lpstr>
      <vt:lpstr> Изучение мнения родителей, обучающихся о качестве предоставления образовательных услуг  в дистанционном формате</vt:lpstr>
      <vt:lpstr> Изучение мнения  обучающихся о качестве предоставления образовательных услуг в дистанционном формате</vt:lpstr>
      <vt:lpstr> Анкета мониторинга работы учителя </vt:lpstr>
      <vt:lpstr>  Анкета мониторинга работы учителя (продолжение) </vt:lpstr>
      <vt:lpstr>   Методическая поддержка педагогического коллектива</vt:lpstr>
      <vt:lpstr>Особенности выбора форм текущего/тематического контроля при дистанционном обучении</vt:lpstr>
      <vt:lpstr>Анализ промежуточной аттестации (на примере 9-х классов МБОУ СОШ №14)</vt:lpstr>
      <vt:lpstr>Слайд 28</vt:lpstr>
      <vt:lpstr>Протокол промежуточной аттестации МБОУ СОШ №14 г.Брянска на ДО</vt:lpstr>
      <vt:lpstr>Результаты обучения по параллелям  МБОУ СОШ №14 г.Брянска (3я четверть 2020 – 4я четверть 2020-конец 2019-2020 уч.года)</vt:lpstr>
      <vt:lpstr>Результаты обучения по четвертям  2019-2020 уч.года  МБОУ СОШ №14 г.Брянска Результаты обучения на ДО НЕ ПОКАЗЫВАЮТ значительного повышения/снижения </vt:lpstr>
      <vt:lpstr>Сравнение результатов ЕГЭ-2020 с результатами по региону</vt:lpstr>
      <vt:lpstr>Слайд 33</vt:lpstr>
      <vt:lpstr>Слайд 34</vt:lpstr>
      <vt:lpstr>   Вывод: </vt:lpstr>
      <vt:lpstr>Слайд 36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Admin</cp:lastModifiedBy>
  <cp:revision>150</cp:revision>
  <dcterms:created xsi:type="dcterms:W3CDTF">2013-11-19T05:52:05Z</dcterms:created>
  <dcterms:modified xsi:type="dcterms:W3CDTF">2020-10-26T14:25:12Z</dcterms:modified>
</cp:coreProperties>
</file>