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57" r:id="rId4"/>
    <p:sldId id="260" r:id="rId5"/>
    <p:sldId id="271" r:id="rId6"/>
    <p:sldId id="272" r:id="rId7"/>
    <p:sldId id="273" r:id="rId8"/>
    <p:sldId id="274" r:id="rId9"/>
    <p:sldId id="267" r:id="rId10"/>
    <p:sldId id="283" r:id="rId11"/>
    <p:sldId id="269" r:id="rId12"/>
    <p:sldId id="275" r:id="rId13"/>
    <p:sldId id="276" r:id="rId14"/>
    <p:sldId id="277" r:id="rId15"/>
    <p:sldId id="278" r:id="rId16"/>
    <p:sldId id="279" r:id="rId17"/>
    <p:sldId id="270" r:id="rId18"/>
    <p:sldId id="280" r:id="rId19"/>
    <p:sldId id="281" r:id="rId20"/>
    <p:sldId id="282" r:id="rId21"/>
    <p:sldId id="28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2850" y="-9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41.png"/><Relationship Id="rId1" Type="http://schemas.openxmlformats.org/officeDocument/2006/relationships/image" Target="../media/image13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9491DE-85D6-48F6-8E82-0A426D5B78BA}" type="doc">
      <dgm:prSet loTypeId="urn:microsoft.com/office/officeart/2005/8/layout/vList4#3" loCatId="list" qsTypeId="urn:microsoft.com/office/officeart/2005/8/quickstyle/simple3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30A3E594-517C-4722-9A42-850D13BD8E5C}">
      <dgm:prSet phldrT="[Текст]"/>
      <dgm:spPr/>
      <dgm:t>
        <a:bodyPr/>
        <a:lstStyle/>
        <a:p>
          <a:r>
            <a:rPr lang="ru-RU" b="1" i="0" dirty="0" err="1" smtClean="0"/>
            <a:t>Естественно-научный</a:t>
          </a:r>
          <a:r>
            <a:rPr lang="ru-RU" b="1" i="0" dirty="0" smtClean="0"/>
            <a:t> профиль.</a:t>
          </a:r>
          <a:r>
            <a:rPr lang="ru-RU" b="0" i="0" dirty="0" smtClean="0"/>
            <a:t> Обучение по этому профилю ориентирует на такие сферы деятельности, как медицина, биотехнологии и пр. На углубленном уровне изучаются предметы "Математика", "Химия", "Биология".</a:t>
          </a:r>
        </a:p>
      </dgm:t>
    </dgm:pt>
    <dgm:pt modelId="{D2AD6469-8E66-430C-94F8-2ABE7C0F1A4C}" type="parTrans" cxnId="{6B3FC1BF-78F5-4ADB-8B33-D7D5F8CB12ED}">
      <dgm:prSet/>
      <dgm:spPr/>
      <dgm:t>
        <a:bodyPr/>
        <a:lstStyle/>
        <a:p>
          <a:endParaRPr lang="ru-RU"/>
        </a:p>
      </dgm:t>
    </dgm:pt>
    <dgm:pt modelId="{4A763B27-A859-45DD-96E4-D8E697AD83E3}" type="sibTrans" cxnId="{6B3FC1BF-78F5-4ADB-8B33-D7D5F8CB12ED}">
      <dgm:prSet/>
      <dgm:spPr/>
      <dgm:t>
        <a:bodyPr/>
        <a:lstStyle/>
        <a:p>
          <a:endParaRPr lang="ru-RU"/>
        </a:p>
      </dgm:t>
    </dgm:pt>
    <dgm:pt modelId="{06B026BF-8493-41AD-A6A8-251A1261972C}">
      <dgm:prSet phldrT="[Текст]"/>
      <dgm:spPr/>
      <dgm:t>
        <a:bodyPr/>
        <a:lstStyle/>
        <a:p>
          <a:r>
            <a:rPr lang="ru-RU" b="1" i="0" dirty="0" smtClean="0"/>
            <a:t>Технологический профиль.</a:t>
          </a:r>
          <a:r>
            <a:rPr lang="ru-RU" b="0" i="0" dirty="0" smtClean="0"/>
            <a:t> Профиль ориентирован на производственную, инженерную и информационную сферу деятельности. Поэтому в нем на углубленном уровне изучают учебные предметы "Математика", "Физика", "Информатика".</a:t>
          </a:r>
          <a:endParaRPr lang="ru-RU" dirty="0"/>
        </a:p>
      </dgm:t>
    </dgm:pt>
    <dgm:pt modelId="{0F27AD4A-6CE2-4EB8-8D82-9EB6FFD54054}" type="parTrans" cxnId="{E5315000-F361-485B-8FD3-C622DE8CAACB}">
      <dgm:prSet/>
      <dgm:spPr/>
      <dgm:t>
        <a:bodyPr/>
        <a:lstStyle/>
        <a:p>
          <a:endParaRPr lang="ru-RU"/>
        </a:p>
      </dgm:t>
    </dgm:pt>
    <dgm:pt modelId="{B2B81F36-ABC0-4757-BC8B-E1632082FACD}" type="sibTrans" cxnId="{E5315000-F361-485B-8FD3-C622DE8CAACB}">
      <dgm:prSet/>
      <dgm:spPr/>
      <dgm:t>
        <a:bodyPr/>
        <a:lstStyle/>
        <a:p>
          <a:endParaRPr lang="ru-RU"/>
        </a:p>
      </dgm:t>
    </dgm:pt>
    <dgm:pt modelId="{6D30EF3E-D187-48E5-9EF7-3B1774A6D316}">
      <dgm:prSet phldrT="[Текст]"/>
      <dgm:spPr/>
      <dgm:t>
        <a:bodyPr/>
        <a:lstStyle/>
        <a:p>
          <a:r>
            <a:rPr lang="ru-RU" b="1" i="0" dirty="0" smtClean="0"/>
            <a:t>Социально-экономический профиль.</a:t>
          </a:r>
          <a:r>
            <a:rPr lang="ru-RU" b="0" i="0" dirty="0" smtClean="0"/>
            <a:t> Этот профиль рассчитан на школьников, которые хотят в дальнейшем работать в социальной, экономической, финансовой сфере. Еще он подойдет тем, кто интересуется обработкой информации, управленческой работой, предпринимательством и пр. Для углубленного уровня выбирают учебные предметы "Математика", "История", "Право".</a:t>
          </a:r>
          <a:endParaRPr lang="ru-RU" dirty="0"/>
        </a:p>
      </dgm:t>
    </dgm:pt>
    <dgm:pt modelId="{30ECF084-52FF-4E2F-984E-256ABB24CC15}" type="parTrans" cxnId="{253D345A-E3F2-44D2-979C-E14107329D21}">
      <dgm:prSet/>
      <dgm:spPr/>
      <dgm:t>
        <a:bodyPr/>
        <a:lstStyle/>
        <a:p>
          <a:endParaRPr lang="ru-RU"/>
        </a:p>
      </dgm:t>
    </dgm:pt>
    <dgm:pt modelId="{9264C689-9E0B-4F89-8F80-441B66345FF2}" type="sibTrans" cxnId="{253D345A-E3F2-44D2-979C-E14107329D21}">
      <dgm:prSet/>
      <dgm:spPr/>
      <dgm:t>
        <a:bodyPr/>
        <a:lstStyle/>
        <a:p>
          <a:endParaRPr lang="ru-RU"/>
        </a:p>
      </dgm:t>
    </dgm:pt>
    <dgm:pt modelId="{A952BF4A-ED57-49E2-8311-C1A6DFFF116C}" type="pres">
      <dgm:prSet presAssocID="{CF9491DE-85D6-48F6-8E82-0A426D5B78B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6EC509-1D30-41F6-B45B-8A03962C0763}" type="pres">
      <dgm:prSet presAssocID="{30A3E594-517C-4722-9A42-850D13BD8E5C}" presName="comp" presStyleCnt="0"/>
      <dgm:spPr/>
    </dgm:pt>
    <dgm:pt modelId="{4B6DFF19-CBC7-4C63-8ACF-7A1F0CEB1BF0}" type="pres">
      <dgm:prSet presAssocID="{30A3E594-517C-4722-9A42-850D13BD8E5C}" presName="box" presStyleLbl="node1" presStyleIdx="0" presStyleCnt="3"/>
      <dgm:spPr/>
      <dgm:t>
        <a:bodyPr/>
        <a:lstStyle/>
        <a:p>
          <a:endParaRPr lang="ru-RU"/>
        </a:p>
      </dgm:t>
    </dgm:pt>
    <dgm:pt modelId="{2658D889-1122-4254-B42C-5D88D5B6B362}" type="pres">
      <dgm:prSet presAssocID="{30A3E594-517C-4722-9A42-850D13BD8E5C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F2CDEA-CC22-48FB-9502-9E21638B826E}" type="pres">
      <dgm:prSet presAssocID="{30A3E594-517C-4722-9A42-850D13BD8E5C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71FC63-AA67-4042-8A32-0FB6DE847D03}" type="pres">
      <dgm:prSet presAssocID="{4A763B27-A859-45DD-96E4-D8E697AD83E3}" presName="spacer" presStyleCnt="0"/>
      <dgm:spPr/>
    </dgm:pt>
    <dgm:pt modelId="{084ADE50-CC17-4040-AFC9-E473966D5EA2}" type="pres">
      <dgm:prSet presAssocID="{06B026BF-8493-41AD-A6A8-251A1261972C}" presName="comp" presStyleCnt="0"/>
      <dgm:spPr/>
    </dgm:pt>
    <dgm:pt modelId="{84DC4422-0848-4DFD-AA68-82281AEE50A8}" type="pres">
      <dgm:prSet presAssocID="{06B026BF-8493-41AD-A6A8-251A1261972C}" presName="box" presStyleLbl="node1" presStyleIdx="1" presStyleCnt="3"/>
      <dgm:spPr/>
      <dgm:t>
        <a:bodyPr/>
        <a:lstStyle/>
        <a:p>
          <a:endParaRPr lang="ru-RU"/>
        </a:p>
      </dgm:t>
    </dgm:pt>
    <dgm:pt modelId="{5C178086-64FE-4664-A0D1-4096C325E59C}" type="pres">
      <dgm:prSet presAssocID="{06B026BF-8493-41AD-A6A8-251A1261972C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1E17BC6-82F9-48E8-B21B-CDBB81FA898F}" type="pres">
      <dgm:prSet presAssocID="{06B026BF-8493-41AD-A6A8-251A1261972C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891268-F495-44E1-91A9-5678FB505579}" type="pres">
      <dgm:prSet presAssocID="{B2B81F36-ABC0-4757-BC8B-E1632082FACD}" presName="spacer" presStyleCnt="0"/>
      <dgm:spPr/>
    </dgm:pt>
    <dgm:pt modelId="{FA0FF3C4-8750-4ABD-A552-64BF2B8A0FA7}" type="pres">
      <dgm:prSet presAssocID="{6D30EF3E-D187-48E5-9EF7-3B1774A6D316}" presName="comp" presStyleCnt="0"/>
      <dgm:spPr/>
    </dgm:pt>
    <dgm:pt modelId="{B17D90D7-1514-481C-830A-6949BF9972C8}" type="pres">
      <dgm:prSet presAssocID="{6D30EF3E-D187-48E5-9EF7-3B1774A6D316}" presName="box" presStyleLbl="node1" presStyleIdx="2" presStyleCnt="3"/>
      <dgm:spPr/>
      <dgm:t>
        <a:bodyPr/>
        <a:lstStyle/>
        <a:p>
          <a:endParaRPr lang="ru-RU"/>
        </a:p>
      </dgm:t>
    </dgm:pt>
    <dgm:pt modelId="{AD628D84-4DAE-422F-BA1B-C7BF11A5D016}" type="pres">
      <dgm:prSet presAssocID="{6D30EF3E-D187-48E5-9EF7-3B1774A6D316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C93EAF9-5E4D-4DAE-8719-DFEB7A982F17}" type="pres">
      <dgm:prSet presAssocID="{6D30EF3E-D187-48E5-9EF7-3B1774A6D316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3D345A-E3F2-44D2-979C-E14107329D21}" srcId="{CF9491DE-85D6-48F6-8E82-0A426D5B78BA}" destId="{6D30EF3E-D187-48E5-9EF7-3B1774A6D316}" srcOrd="2" destOrd="0" parTransId="{30ECF084-52FF-4E2F-984E-256ABB24CC15}" sibTransId="{9264C689-9E0B-4F89-8F80-441B66345FF2}"/>
    <dgm:cxn modelId="{5183AFFD-135F-481C-B596-E9220728DFF7}" type="presOf" srcId="{30A3E594-517C-4722-9A42-850D13BD8E5C}" destId="{4B6DFF19-CBC7-4C63-8ACF-7A1F0CEB1BF0}" srcOrd="0" destOrd="0" presId="urn:microsoft.com/office/officeart/2005/8/layout/vList4#3"/>
    <dgm:cxn modelId="{357402A9-78EC-4D56-B658-E5DE659116A7}" type="presOf" srcId="{30A3E594-517C-4722-9A42-850D13BD8E5C}" destId="{B7F2CDEA-CC22-48FB-9502-9E21638B826E}" srcOrd="1" destOrd="0" presId="urn:microsoft.com/office/officeart/2005/8/layout/vList4#3"/>
    <dgm:cxn modelId="{FF5C8E39-8561-4F2A-8BBE-096F564670FE}" type="presOf" srcId="{06B026BF-8493-41AD-A6A8-251A1261972C}" destId="{84DC4422-0848-4DFD-AA68-82281AEE50A8}" srcOrd="0" destOrd="0" presId="urn:microsoft.com/office/officeart/2005/8/layout/vList4#3"/>
    <dgm:cxn modelId="{E5315000-F361-485B-8FD3-C622DE8CAACB}" srcId="{CF9491DE-85D6-48F6-8E82-0A426D5B78BA}" destId="{06B026BF-8493-41AD-A6A8-251A1261972C}" srcOrd="1" destOrd="0" parTransId="{0F27AD4A-6CE2-4EB8-8D82-9EB6FFD54054}" sibTransId="{B2B81F36-ABC0-4757-BC8B-E1632082FACD}"/>
    <dgm:cxn modelId="{9C1BD97F-17A6-4993-9E88-28F77EBE9933}" type="presOf" srcId="{6D30EF3E-D187-48E5-9EF7-3B1774A6D316}" destId="{2C93EAF9-5E4D-4DAE-8719-DFEB7A982F17}" srcOrd="1" destOrd="0" presId="urn:microsoft.com/office/officeart/2005/8/layout/vList4#3"/>
    <dgm:cxn modelId="{6B3FC1BF-78F5-4ADB-8B33-D7D5F8CB12ED}" srcId="{CF9491DE-85D6-48F6-8E82-0A426D5B78BA}" destId="{30A3E594-517C-4722-9A42-850D13BD8E5C}" srcOrd="0" destOrd="0" parTransId="{D2AD6469-8E66-430C-94F8-2ABE7C0F1A4C}" sibTransId="{4A763B27-A859-45DD-96E4-D8E697AD83E3}"/>
    <dgm:cxn modelId="{B4640724-F179-4985-9515-E0E16C8DA6D9}" type="presOf" srcId="{06B026BF-8493-41AD-A6A8-251A1261972C}" destId="{A1E17BC6-82F9-48E8-B21B-CDBB81FA898F}" srcOrd="1" destOrd="0" presId="urn:microsoft.com/office/officeart/2005/8/layout/vList4#3"/>
    <dgm:cxn modelId="{1E97E1BE-D9E6-4985-9A50-A7540B67DBB7}" type="presOf" srcId="{6D30EF3E-D187-48E5-9EF7-3B1774A6D316}" destId="{B17D90D7-1514-481C-830A-6949BF9972C8}" srcOrd="0" destOrd="0" presId="urn:microsoft.com/office/officeart/2005/8/layout/vList4#3"/>
    <dgm:cxn modelId="{F20BE2D1-2194-4736-9AED-BF9E9B37F685}" type="presOf" srcId="{CF9491DE-85D6-48F6-8E82-0A426D5B78BA}" destId="{A952BF4A-ED57-49E2-8311-C1A6DFFF116C}" srcOrd="0" destOrd="0" presId="urn:microsoft.com/office/officeart/2005/8/layout/vList4#3"/>
    <dgm:cxn modelId="{1D0C28C8-FDC1-4B74-A447-B77C1A65624C}" type="presParOf" srcId="{A952BF4A-ED57-49E2-8311-C1A6DFFF116C}" destId="{776EC509-1D30-41F6-B45B-8A03962C0763}" srcOrd="0" destOrd="0" presId="urn:microsoft.com/office/officeart/2005/8/layout/vList4#3"/>
    <dgm:cxn modelId="{781B9D9E-366B-474C-8515-1B877C0EDD9D}" type="presParOf" srcId="{776EC509-1D30-41F6-B45B-8A03962C0763}" destId="{4B6DFF19-CBC7-4C63-8ACF-7A1F0CEB1BF0}" srcOrd="0" destOrd="0" presId="urn:microsoft.com/office/officeart/2005/8/layout/vList4#3"/>
    <dgm:cxn modelId="{08EFEF4E-DEBE-4BF4-8ED6-1D7CA36639D2}" type="presParOf" srcId="{776EC509-1D30-41F6-B45B-8A03962C0763}" destId="{2658D889-1122-4254-B42C-5D88D5B6B362}" srcOrd="1" destOrd="0" presId="urn:microsoft.com/office/officeart/2005/8/layout/vList4#3"/>
    <dgm:cxn modelId="{D9C14062-ACBC-4FCD-B146-9FB4F5843256}" type="presParOf" srcId="{776EC509-1D30-41F6-B45B-8A03962C0763}" destId="{B7F2CDEA-CC22-48FB-9502-9E21638B826E}" srcOrd="2" destOrd="0" presId="urn:microsoft.com/office/officeart/2005/8/layout/vList4#3"/>
    <dgm:cxn modelId="{D81EB795-9BC0-4BE0-9476-23D44461C15B}" type="presParOf" srcId="{A952BF4A-ED57-49E2-8311-C1A6DFFF116C}" destId="{3971FC63-AA67-4042-8A32-0FB6DE847D03}" srcOrd="1" destOrd="0" presId="urn:microsoft.com/office/officeart/2005/8/layout/vList4#3"/>
    <dgm:cxn modelId="{1ACDEFD9-C425-43EB-9799-198FCD6766CF}" type="presParOf" srcId="{A952BF4A-ED57-49E2-8311-C1A6DFFF116C}" destId="{084ADE50-CC17-4040-AFC9-E473966D5EA2}" srcOrd="2" destOrd="0" presId="urn:microsoft.com/office/officeart/2005/8/layout/vList4#3"/>
    <dgm:cxn modelId="{7C05D246-B631-4FC4-856C-08E8BCB4A58F}" type="presParOf" srcId="{084ADE50-CC17-4040-AFC9-E473966D5EA2}" destId="{84DC4422-0848-4DFD-AA68-82281AEE50A8}" srcOrd="0" destOrd="0" presId="urn:microsoft.com/office/officeart/2005/8/layout/vList4#3"/>
    <dgm:cxn modelId="{680E3407-D3AC-4A20-98D1-95E90D9AE18A}" type="presParOf" srcId="{084ADE50-CC17-4040-AFC9-E473966D5EA2}" destId="{5C178086-64FE-4664-A0D1-4096C325E59C}" srcOrd="1" destOrd="0" presId="urn:microsoft.com/office/officeart/2005/8/layout/vList4#3"/>
    <dgm:cxn modelId="{43A8F416-68B8-4A75-B2BC-AE252EC4C9B6}" type="presParOf" srcId="{084ADE50-CC17-4040-AFC9-E473966D5EA2}" destId="{A1E17BC6-82F9-48E8-B21B-CDBB81FA898F}" srcOrd="2" destOrd="0" presId="urn:microsoft.com/office/officeart/2005/8/layout/vList4#3"/>
    <dgm:cxn modelId="{CDE0A3A6-3DC4-41FF-A7E2-887F261C26AA}" type="presParOf" srcId="{A952BF4A-ED57-49E2-8311-C1A6DFFF116C}" destId="{46891268-F495-44E1-91A9-5678FB505579}" srcOrd="3" destOrd="0" presId="urn:microsoft.com/office/officeart/2005/8/layout/vList4#3"/>
    <dgm:cxn modelId="{D53B59C8-BD34-40E0-AA7E-B6156BE6E256}" type="presParOf" srcId="{A952BF4A-ED57-49E2-8311-C1A6DFFF116C}" destId="{FA0FF3C4-8750-4ABD-A552-64BF2B8A0FA7}" srcOrd="4" destOrd="0" presId="urn:microsoft.com/office/officeart/2005/8/layout/vList4#3"/>
    <dgm:cxn modelId="{622A7BEF-BE42-43D4-8B2E-3B234B45AFBD}" type="presParOf" srcId="{FA0FF3C4-8750-4ABD-A552-64BF2B8A0FA7}" destId="{B17D90D7-1514-481C-830A-6949BF9972C8}" srcOrd="0" destOrd="0" presId="urn:microsoft.com/office/officeart/2005/8/layout/vList4#3"/>
    <dgm:cxn modelId="{169840E0-19E1-417C-B42F-B1B5A81E1F7E}" type="presParOf" srcId="{FA0FF3C4-8750-4ABD-A552-64BF2B8A0FA7}" destId="{AD628D84-4DAE-422F-BA1B-C7BF11A5D016}" srcOrd="1" destOrd="0" presId="urn:microsoft.com/office/officeart/2005/8/layout/vList4#3"/>
    <dgm:cxn modelId="{2D246632-75F0-464C-92D0-4D1ABC658841}" type="presParOf" srcId="{FA0FF3C4-8750-4ABD-A552-64BF2B8A0FA7}" destId="{2C93EAF9-5E4D-4DAE-8719-DFEB7A982F17}" srcOrd="2" destOrd="0" presId="urn:microsoft.com/office/officeart/2005/8/layout/vList4#3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6DFF19-CBC7-4C63-8ACF-7A1F0CEB1BF0}">
      <dsp:nvSpPr>
        <dsp:cNvPr id="0" name=""/>
        <dsp:cNvSpPr/>
      </dsp:nvSpPr>
      <dsp:spPr>
        <a:xfrm>
          <a:off x="0" y="0"/>
          <a:ext cx="5643602" cy="12699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err="1" smtClean="0"/>
            <a:t>Естественно-научный</a:t>
          </a:r>
          <a:r>
            <a:rPr lang="ru-RU" sz="1200" b="1" i="0" kern="1200" dirty="0" smtClean="0"/>
            <a:t> профиль.</a:t>
          </a:r>
          <a:r>
            <a:rPr lang="ru-RU" sz="1200" b="0" i="0" kern="1200" dirty="0" smtClean="0"/>
            <a:t> Обучение по этому профилю ориентирует на такие сферы деятельности, как медицина, биотехнологии и пр. На углубленном уровне изучаются предметы "Математика", "Химия", "Биология".</a:t>
          </a:r>
        </a:p>
      </dsp:txBody>
      <dsp:txXfrm>
        <a:off x="1255720" y="0"/>
        <a:ext cx="4387881" cy="1269999"/>
      </dsp:txXfrm>
    </dsp:sp>
    <dsp:sp modelId="{2658D889-1122-4254-B42C-5D88D5B6B362}">
      <dsp:nvSpPr>
        <dsp:cNvPr id="0" name=""/>
        <dsp:cNvSpPr/>
      </dsp:nvSpPr>
      <dsp:spPr>
        <a:xfrm>
          <a:off x="126999" y="126999"/>
          <a:ext cx="1128720" cy="101599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4DC4422-0848-4DFD-AA68-82281AEE50A8}">
      <dsp:nvSpPr>
        <dsp:cNvPr id="0" name=""/>
        <dsp:cNvSpPr/>
      </dsp:nvSpPr>
      <dsp:spPr>
        <a:xfrm>
          <a:off x="0" y="1396999"/>
          <a:ext cx="5643602" cy="12699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/>
            <a:t>Технологический профиль.</a:t>
          </a:r>
          <a:r>
            <a:rPr lang="ru-RU" sz="1200" b="0" i="0" kern="1200" dirty="0" smtClean="0"/>
            <a:t> Профиль ориентирован на производственную, инженерную и информационную сферу деятельности. Поэтому в нем на углубленном уровне изучают учебные предметы "Математика", "Физика", "Информатика".</a:t>
          </a:r>
          <a:endParaRPr lang="ru-RU" sz="1200" kern="1200" dirty="0"/>
        </a:p>
      </dsp:txBody>
      <dsp:txXfrm>
        <a:off x="1255720" y="1396999"/>
        <a:ext cx="4387881" cy="1269999"/>
      </dsp:txXfrm>
    </dsp:sp>
    <dsp:sp modelId="{5C178086-64FE-4664-A0D1-4096C325E59C}">
      <dsp:nvSpPr>
        <dsp:cNvPr id="0" name=""/>
        <dsp:cNvSpPr/>
      </dsp:nvSpPr>
      <dsp:spPr>
        <a:xfrm>
          <a:off x="126999" y="1523999"/>
          <a:ext cx="1128720" cy="101599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17D90D7-1514-481C-830A-6949BF9972C8}">
      <dsp:nvSpPr>
        <dsp:cNvPr id="0" name=""/>
        <dsp:cNvSpPr/>
      </dsp:nvSpPr>
      <dsp:spPr>
        <a:xfrm>
          <a:off x="0" y="2793999"/>
          <a:ext cx="5643602" cy="12699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/>
            <a:t>Социально-экономический профиль.</a:t>
          </a:r>
          <a:r>
            <a:rPr lang="ru-RU" sz="1200" b="0" i="0" kern="1200" dirty="0" smtClean="0"/>
            <a:t> Этот профиль рассчитан на школьников, которые хотят в дальнейшем работать в социальной, экономической, финансовой сфере. Еще он подойдет тем, кто интересуется обработкой информации, управленческой работой, предпринимательством и пр. Для углубленного уровня выбирают учебные предметы "Математика", "История", "Право".</a:t>
          </a:r>
          <a:endParaRPr lang="ru-RU" sz="1200" kern="1200" dirty="0"/>
        </a:p>
      </dsp:txBody>
      <dsp:txXfrm>
        <a:off x="1255720" y="2793999"/>
        <a:ext cx="4387881" cy="1269999"/>
      </dsp:txXfrm>
    </dsp:sp>
    <dsp:sp modelId="{AD628D84-4DAE-422F-BA1B-C7BF11A5D016}">
      <dsp:nvSpPr>
        <dsp:cNvPr id="0" name=""/>
        <dsp:cNvSpPr/>
      </dsp:nvSpPr>
      <dsp:spPr>
        <a:xfrm>
          <a:off x="126999" y="2920999"/>
          <a:ext cx="1128720" cy="101599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3A5EB-2C4B-42A3-ABAD-D66C26E0C9C4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8AE4A8-0DFB-4DEE-A570-9FB2DE9FB9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9233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smtClean="0">
                <a:solidFill>
                  <a:prstClr val="black"/>
                </a:solidFill>
              </a:rPr>
              <a:pPr/>
              <a:t>10</a:t>
            </a:fld>
            <a:endParaRPr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188E-503D-4CDA-A5C1-CDC7AB3C144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85F2-4829-45CC-91D6-75418B8E99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91383895"/>
      </p:ext>
    </p:extLst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188E-503D-4CDA-A5C1-CDC7AB3C144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85F2-4829-45CC-91D6-75418B8E99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638315"/>
      </p:ext>
    </p:extLst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188E-503D-4CDA-A5C1-CDC7AB3C144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85F2-4829-45CC-91D6-75418B8E99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3882347"/>
      </p:ext>
    </p:extLst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188E-503D-4CDA-A5C1-CDC7AB3C144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85F2-4829-45CC-91D6-75418B8E99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0375696"/>
      </p:ext>
    </p:extLst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188E-503D-4CDA-A5C1-CDC7AB3C144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85F2-4829-45CC-91D6-75418B8E99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93385419"/>
      </p:ext>
    </p:extLst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188E-503D-4CDA-A5C1-CDC7AB3C144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85F2-4829-45CC-91D6-75418B8E99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49689218"/>
      </p:ext>
    </p:extLst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188E-503D-4CDA-A5C1-CDC7AB3C144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85F2-4829-45CC-91D6-75418B8E99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93383632"/>
      </p:ext>
    </p:extLst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188E-503D-4CDA-A5C1-CDC7AB3C144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85F2-4829-45CC-91D6-75418B8E99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0795774"/>
      </p:ext>
    </p:extLst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188E-503D-4CDA-A5C1-CDC7AB3C144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85F2-4829-45CC-91D6-75418B8E99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77455348"/>
      </p:ext>
    </p:extLst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188E-503D-4CDA-A5C1-CDC7AB3C144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85F2-4829-45CC-91D6-75418B8E99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0646354"/>
      </p:ext>
    </p:extLst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6188E-503D-4CDA-A5C1-CDC7AB3C144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85F2-4829-45CC-91D6-75418B8E99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7047332"/>
      </p:ext>
    </p:extLst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6188E-503D-4CDA-A5C1-CDC7AB3C144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885F2-4829-45CC-91D6-75418B8E99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6268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13" Type="http://schemas.openxmlformats.org/officeDocument/2006/relationships/image" Target="../media/image31.emf"/><Relationship Id="rId18" Type="http://schemas.openxmlformats.org/officeDocument/2006/relationships/image" Target="../media/image36.emf"/><Relationship Id="rId26" Type="http://schemas.openxmlformats.org/officeDocument/2006/relationships/image" Target="../media/image44.emf"/><Relationship Id="rId3" Type="http://schemas.openxmlformats.org/officeDocument/2006/relationships/image" Target="../media/image21.emf"/><Relationship Id="rId21" Type="http://schemas.openxmlformats.org/officeDocument/2006/relationships/image" Target="../media/image39.emf"/><Relationship Id="rId7" Type="http://schemas.openxmlformats.org/officeDocument/2006/relationships/image" Target="../media/image25.emf"/><Relationship Id="rId12" Type="http://schemas.openxmlformats.org/officeDocument/2006/relationships/image" Target="../media/image30.emf"/><Relationship Id="rId17" Type="http://schemas.openxmlformats.org/officeDocument/2006/relationships/image" Target="../media/image35.emf"/><Relationship Id="rId25" Type="http://schemas.openxmlformats.org/officeDocument/2006/relationships/image" Target="../media/image43.emf"/><Relationship Id="rId2" Type="http://schemas.openxmlformats.org/officeDocument/2006/relationships/image" Target="../media/image20.emf"/><Relationship Id="rId16" Type="http://schemas.openxmlformats.org/officeDocument/2006/relationships/image" Target="../media/image34.emf"/><Relationship Id="rId20" Type="http://schemas.openxmlformats.org/officeDocument/2006/relationships/image" Target="../media/image38.emf"/><Relationship Id="rId29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emf"/><Relationship Id="rId11" Type="http://schemas.openxmlformats.org/officeDocument/2006/relationships/image" Target="../media/image29.emf"/><Relationship Id="rId24" Type="http://schemas.openxmlformats.org/officeDocument/2006/relationships/image" Target="../media/image42.emf"/><Relationship Id="rId5" Type="http://schemas.openxmlformats.org/officeDocument/2006/relationships/image" Target="../media/image23.emf"/><Relationship Id="rId15" Type="http://schemas.openxmlformats.org/officeDocument/2006/relationships/image" Target="../media/image33.emf"/><Relationship Id="rId23" Type="http://schemas.openxmlformats.org/officeDocument/2006/relationships/image" Target="../media/image41.emf"/><Relationship Id="rId28" Type="http://schemas.openxmlformats.org/officeDocument/2006/relationships/image" Target="../media/image46.png"/><Relationship Id="rId10" Type="http://schemas.openxmlformats.org/officeDocument/2006/relationships/image" Target="../media/image28.emf"/><Relationship Id="rId19" Type="http://schemas.openxmlformats.org/officeDocument/2006/relationships/image" Target="../media/image37.emf"/><Relationship Id="rId4" Type="http://schemas.openxmlformats.org/officeDocument/2006/relationships/image" Target="../media/image22.emf"/><Relationship Id="rId9" Type="http://schemas.openxmlformats.org/officeDocument/2006/relationships/image" Target="../media/image27.emf"/><Relationship Id="rId14" Type="http://schemas.openxmlformats.org/officeDocument/2006/relationships/image" Target="../media/image32.emf"/><Relationship Id="rId22" Type="http://schemas.openxmlformats.org/officeDocument/2006/relationships/image" Target="../media/image40.emf"/><Relationship Id="rId27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43050"/>
            <a:ext cx="7772400" cy="28575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Управление качеством образовательных результатов. Формирование естественнонаучной грамотности.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5357826"/>
            <a:ext cx="6400800" cy="923916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Заместитель директора по УВР Бабич И.Г.</a:t>
            </a:r>
          </a:p>
          <a:p>
            <a:r>
              <a:rPr lang="ru-RU" dirty="0" smtClean="0"/>
              <a:t>г.Дятьково</a:t>
            </a:r>
          </a:p>
          <a:p>
            <a:r>
              <a:rPr lang="ru-RU" dirty="0" smtClean="0"/>
              <a:t>2020г.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428728" y="285728"/>
            <a:ext cx="6400800" cy="92391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МБОУ «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Дятьковская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средняя общеобразовательная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школа №3»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826625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357158" y="0"/>
            <a:ext cx="8371892" cy="830997"/>
          </a:xfrm>
          <a:noFill/>
        </p:spPr>
        <p:txBody>
          <a:bodyPr vert="horz" wrap="square" rtlCol="0" anchor="b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функциональной грамотности на уроках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основе таксономии Б.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Блума</a:t>
            </a:r>
            <a:endParaRPr lang="ru-RU" sz="24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23855500"/>
              </p:ext>
            </p:extLst>
          </p:nvPr>
        </p:nvGraphicFramePr>
        <p:xfrm>
          <a:off x="285720" y="928670"/>
          <a:ext cx="8481411" cy="5624215"/>
        </p:xfrm>
        <a:graphic>
          <a:graphicData uri="http://schemas.openxmlformats.org/drawingml/2006/table">
            <a:tbl>
              <a:tblPr/>
              <a:tblGrid>
                <a:gridCol w="2801816"/>
                <a:gridCol w="5679595"/>
              </a:tblGrid>
              <a:tr h="791633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Уровни обучения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Примеры заданий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924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уровень - знание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Составить список, выделить, рассказать, показать, назвать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2075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уровень - понимание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Описать объяснить, определить признаки, сформулировать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по-другому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0053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уровень - применение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Применить, проиллюстрировать, решить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4096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уровень - анализ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Проанализировать, проверить, провести эксперимент, организовать, сравнить, выявить различия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2075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уровень - синтез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Создать, придумать дизайн, разработать, составить план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0107"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457200" marR="0" lvl="0" indent="-4572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уровень - оценка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lang="ru-RU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Представить аргументы, защитить точку зрения, доказать, спрогнозировать</a:t>
                      </a:r>
                      <a:endParaRPr kumimoji="0" lang="ru-RU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4062" marR="6406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6959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Green-Leaves-Transparent-Backgroun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063250"/>
            <a:ext cx="8964488" cy="26193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68680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Основные направления формирования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грамотности</a:t>
            </a:r>
            <a:endParaRPr lang="ru-RU" sz="32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4827079" y="1084554"/>
            <a:ext cx="3014092" cy="1192318"/>
          </a:xfrm>
          <a:prstGeom prst="wedgeRectCallout">
            <a:avLst>
              <a:gd name="adj1" fmla="val -81203"/>
              <a:gd name="adj2" fmla="val 226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Включение в учебные планы спецкурсов, элективных курсов, факультативов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179512" y="3933056"/>
            <a:ext cx="2590800" cy="771022"/>
          </a:xfrm>
          <a:prstGeom prst="wedgeRectCallout">
            <a:avLst>
              <a:gd name="adj1" fmla="val 36638"/>
              <a:gd name="adj2" fmla="val -180156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Внеурочная работа</a:t>
            </a:r>
          </a:p>
          <a:p>
            <a:pPr algn="ctr"/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стественно-научной направленности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1412776"/>
            <a:ext cx="3474228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Межпредметная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метапредметная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интеграция</a:t>
            </a: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4929190" y="3429000"/>
            <a:ext cx="2647950" cy="986407"/>
          </a:xfrm>
          <a:prstGeom prst="wedgeRectCallout">
            <a:avLst>
              <a:gd name="adj1" fmla="val -104799"/>
              <a:gd name="adj2" fmla="val -150383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Ежегодные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метапредметные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недели</a:t>
            </a: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4500562" y="5000636"/>
            <a:ext cx="2647950" cy="986407"/>
          </a:xfrm>
          <a:prstGeom prst="wedgeRectCallout">
            <a:avLst>
              <a:gd name="adj1" fmla="val -103822"/>
              <a:gd name="adj2" fmla="val -256464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Научная конференция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(защита проектов)</a:t>
            </a: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1357290" y="5572140"/>
            <a:ext cx="2647950" cy="986407"/>
          </a:xfrm>
          <a:prstGeom prst="wedgeRectCallout">
            <a:avLst>
              <a:gd name="adj1" fmla="val 5890"/>
              <a:gd name="adj2" fmla="val -317299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Экскурсии на предприятия</a:t>
            </a: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186350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Green-Leaves-Transparent-Backgroun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063250"/>
            <a:ext cx="8964488" cy="26193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68680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Основные направления формирования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грамотности</a:t>
            </a:r>
            <a:endParaRPr lang="ru-RU" sz="32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4827079" y="1084554"/>
            <a:ext cx="3014092" cy="1192318"/>
          </a:xfrm>
          <a:prstGeom prst="wedgeRectCallout">
            <a:avLst>
              <a:gd name="adj1" fmla="val -81203"/>
              <a:gd name="adj2" fmla="val 226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Включение в учебные планы спецкурсов, элективных курсов, факультативов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1412776"/>
            <a:ext cx="3474228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Межпредметная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метапредметная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интеграция</a:t>
            </a:r>
          </a:p>
        </p:txBody>
      </p:sp>
      <p:pic>
        <p:nvPicPr>
          <p:cNvPr id="12" name="Рисунок 11" descr="2020-11-24_23-45-5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58" y="2428868"/>
            <a:ext cx="2766870" cy="407003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14282" y="3714752"/>
            <a:ext cx="44291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Математическое моделирование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Биохимия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Индивидуальный проект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Медицинская статистика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Оказание первой помощи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Прикладная механика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Экологическая безопасность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Компьютерное моделирование</a:t>
            </a:r>
            <a:endParaRPr lang="ru-RU" dirty="0"/>
          </a:p>
        </p:txBody>
      </p:sp>
      <p:pic>
        <p:nvPicPr>
          <p:cNvPr id="18" name="Рисунок 17" descr="2020-11-24_23-57-1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3500438"/>
            <a:ext cx="2514019" cy="30003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5186350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Green-Leaves-Transparent-Backgroun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063250"/>
            <a:ext cx="8964488" cy="26193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68680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Основные направления формирования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грамотности</a:t>
            </a:r>
            <a:endParaRPr lang="ru-RU" sz="32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57158" y="1214422"/>
            <a:ext cx="3474228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Межпредметная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метапредметная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интеграция</a:t>
            </a: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6072198" y="2000240"/>
            <a:ext cx="2647950" cy="986407"/>
          </a:xfrm>
          <a:prstGeom prst="wedgeRectCallout">
            <a:avLst>
              <a:gd name="adj1" fmla="val -131027"/>
              <a:gd name="adj2" fmla="val -88192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Ежегодные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метапредметные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недели</a:t>
            </a: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2020-11-25_00-00-2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863787"/>
            <a:ext cx="5922660" cy="39942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5186350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Green-Leaves-Transparent-Backgroun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063250"/>
            <a:ext cx="8964488" cy="26193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68680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Основные направления формирования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грамотности</a:t>
            </a:r>
            <a:endParaRPr lang="ru-RU" sz="32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1412776"/>
            <a:ext cx="3474228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Межпредметная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метапредметная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интеграция</a:t>
            </a: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5643570" y="1571612"/>
            <a:ext cx="3286148" cy="1629349"/>
          </a:xfrm>
          <a:prstGeom prst="wedgeRectCallout">
            <a:avLst>
              <a:gd name="adj1" fmla="val -105231"/>
              <a:gd name="adj2" fmla="val -4832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Научная конференция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(защита проектов)</a:t>
            </a: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20200206_1421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 flipV="1">
            <a:off x="5160313" y="2780928"/>
            <a:ext cx="3528042" cy="2646032"/>
          </a:xfrm>
          <a:prstGeom prst="rect">
            <a:avLst/>
          </a:prstGeom>
        </p:spPr>
      </p:pic>
      <p:pic>
        <p:nvPicPr>
          <p:cNvPr id="15" name="Рисунок 14" descr="20200206_14363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 flipV="1">
            <a:off x="3869764" y="3356992"/>
            <a:ext cx="3476616" cy="2607462"/>
          </a:xfrm>
          <a:prstGeom prst="rect">
            <a:avLst/>
          </a:prstGeom>
        </p:spPr>
      </p:pic>
      <p:pic>
        <p:nvPicPr>
          <p:cNvPr id="8" name="Содержимое 5" descr="DSC_8158 копия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1691680" y="3954614"/>
            <a:ext cx="3759028" cy="2349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рошв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980352">
            <a:off x="207372" y="4030781"/>
            <a:ext cx="1748408" cy="2471450"/>
          </a:xfrm>
          <a:prstGeom prst="rect">
            <a:avLst/>
          </a:prstGeom>
        </p:spPr>
      </p:pic>
      <p:pic>
        <p:nvPicPr>
          <p:cNvPr id="10" name="Рисунок 9" descr="ившин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381369">
            <a:off x="1047158" y="4401482"/>
            <a:ext cx="1411734" cy="19955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5186350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Green-Leaves-Transparent-Backgroun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063250"/>
            <a:ext cx="8964488" cy="26193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68680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Основные направления формирования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грамотности</a:t>
            </a:r>
            <a:endParaRPr lang="ru-RU" sz="32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1412776"/>
            <a:ext cx="3474228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Межпредметная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метапредметная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интеграция</a:t>
            </a: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285720" y="4143380"/>
            <a:ext cx="2647950" cy="986407"/>
          </a:xfrm>
          <a:prstGeom prst="wedgeRectCallout">
            <a:avLst>
              <a:gd name="adj1" fmla="val 50039"/>
              <a:gd name="adj2" fmla="val -174142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Экскурсии на предприятия</a:t>
            </a: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_RCH36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8" y="1285860"/>
            <a:ext cx="3178959" cy="2119306"/>
          </a:xfrm>
          <a:prstGeom prst="rect">
            <a:avLst/>
          </a:prstGeom>
        </p:spPr>
      </p:pic>
      <p:pic>
        <p:nvPicPr>
          <p:cNvPr id="15" name="Рисунок 14" descr="_RCH367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214554"/>
            <a:ext cx="3321835" cy="2214557"/>
          </a:xfrm>
          <a:prstGeom prst="rect">
            <a:avLst/>
          </a:prstGeom>
        </p:spPr>
      </p:pic>
      <p:pic>
        <p:nvPicPr>
          <p:cNvPr id="17" name="Рисунок 16" descr="20181025_14015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V="1">
            <a:off x="5857884" y="4000504"/>
            <a:ext cx="3086814" cy="2315110"/>
          </a:xfrm>
          <a:prstGeom prst="rect">
            <a:avLst/>
          </a:prstGeom>
        </p:spPr>
      </p:pic>
      <p:pic>
        <p:nvPicPr>
          <p:cNvPr id="18" name="Рисунок 17" descr="20181025_1325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2803918" y="3625446"/>
            <a:ext cx="3286082" cy="24645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5186350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Green-Leaves-Transparent-Backgroun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063250"/>
            <a:ext cx="8964488" cy="26193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68680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Основные направления формирования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грамотности</a:t>
            </a:r>
            <a:endParaRPr lang="ru-RU" sz="32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179512" y="3933056"/>
            <a:ext cx="2590800" cy="771022"/>
          </a:xfrm>
          <a:prstGeom prst="wedgeRectCallout">
            <a:avLst>
              <a:gd name="adj1" fmla="val 36638"/>
              <a:gd name="adj2" fmla="val -180156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Внеурочная работа</a:t>
            </a:r>
          </a:p>
          <a:p>
            <a:pPr algn="ctr"/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стественно-научной направленности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1412776"/>
            <a:ext cx="3474228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Межпредметная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метапредметная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интеграция</a:t>
            </a:r>
          </a:p>
        </p:txBody>
      </p:sp>
      <p:pic>
        <p:nvPicPr>
          <p:cNvPr id="12" name="Рисунок 11" descr="IMG_94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3504" y="1000108"/>
            <a:ext cx="3750496" cy="2500330"/>
          </a:xfrm>
          <a:prstGeom prst="rect">
            <a:avLst/>
          </a:prstGeom>
        </p:spPr>
      </p:pic>
      <p:pic>
        <p:nvPicPr>
          <p:cNvPr id="15" name="Рисунок 14" descr="WhatsApp Image 2020-11-18 at 13.11.59 (4)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2" y="2071678"/>
            <a:ext cx="3643305" cy="2732479"/>
          </a:xfrm>
          <a:prstGeom prst="rect">
            <a:avLst/>
          </a:prstGeom>
        </p:spPr>
      </p:pic>
      <p:pic>
        <p:nvPicPr>
          <p:cNvPr id="10" name="Рисунок 9" descr="ALIM725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71802" y="3143248"/>
            <a:ext cx="3857620" cy="28932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5186350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Green-Leaves-Transparent-Backgroun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063250"/>
            <a:ext cx="8964488" cy="26193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68680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Основные направления формирования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грамотности</a:t>
            </a:r>
            <a:endParaRPr lang="ru-RU" sz="32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4815247" y="3411262"/>
            <a:ext cx="2647950" cy="986407"/>
          </a:xfrm>
          <a:prstGeom prst="wedgeRectCallout">
            <a:avLst>
              <a:gd name="adj1" fmla="val -90822"/>
              <a:gd name="adj2" fmla="val -107344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Семинары, 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мастер-классы</a:t>
            </a: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4827079" y="1084554"/>
            <a:ext cx="3014092" cy="1408342"/>
          </a:xfrm>
          <a:prstGeom prst="wedgeRectCallout">
            <a:avLst>
              <a:gd name="adj1" fmla="val -81203"/>
              <a:gd name="adj2" fmla="val 226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Информационное сопровождение  - сайт, СМИ, сетевые профессиональные сообщества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1412776"/>
            <a:ext cx="3474228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Трансляция опыта работы по формированию ЕНГ</a:t>
            </a: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539552" y="3933056"/>
            <a:ext cx="2647950" cy="986407"/>
          </a:xfrm>
          <a:prstGeom prst="wedgeRectCallout">
            <a:avLst>
              <a:gd name="adj1" fmla="val -380"/>
              <a:gd name="adj2" fmla="val -15259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Школьные методические объединения</a:t>
            </a: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40602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Green-Leaves-Transparent-Backgroun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063250"/>
            <a:ext cx="8964488" cy="26193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68680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Основные направления формирования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грамотности</a:t>
            </a:r>
            <a:endParaRPr lang="ru-RU" sz="32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4827079" y="1084554"/>
            <a:ext cx="3014092" cy="1408342"/>
          </a:xfrm>
          <a:prstGeom prst="wedgeRectCallout">
            <a:avLst>
              <a:gd name="adj1" fmla="val -81203"/>
              <a:gd name="adj2" fmla="val 226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Информационное сопровождение  - сайт, СМИ, сетевые профессиональные сообщества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1412776"/>
            <a:ext cx="3474228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Трансляция опыта работы по формированию ЕНГ</a:t>
            </a:r>
          </a:p>
        </p:txBody>
      </p:sp>
      <p:pic>
        <p:nvPicPr>
          <p:cNvPr id="10" name="Рисунок 9" descr="2020-11-25_00-31-0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4" y="2786058"/>
            <a:ext cx="5120902" cy="383953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l="15820" t="20833" r="27344" b="5208"/>
          <a:stretch>
            <a:fillRect/>
          </a:stretch>
        </p:blipFill>
        <p:spPr bwMode="auto">
          <a:xfrm>
            <a:off x="1928794" y="3143248"/>
            <a:ext cx="4643470" cy="3398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2020-11-25_00-57-2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3786190"/>
            <a:ext cx="2522791" cy="30718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4540602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Green-Leaves-Transparent-Backgroun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063250"/>
            <a:ext cx="8964488" cy="26193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68680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Основные направления формирования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грамотности</a:t>
            </a:r>
            <a:endParaRPr lang="ru-RU" sz="32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5786446" y="1643050"/>
            <a:ext cx="2647950" cy="986407"/>
          </a:xfrm>
          <a:prstGeom prst="wedgeRectCallout">
            <a:avLst>
              <a:gd name="adj1" fmla="val -125355"/>
              <a:gd name="adj2" fmla="val -34592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Семинары, 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мастер-классы</a:t>
            </a: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1412776"/>
            <a:ext cx="3474228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Трансляция опыта работы по формированию ЕНГ</a:t>
            </a:r>
          </a:p>
        </p:txBody>
      </p:sp>
      <p:pic>
        <p:nvPicPr>
          <p:cNvPr id="10" name="Рисунок 9" descr="WhatsApp Image 2020-11-24 at 20.36.5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12" y="2928934"/>
            <a:ext cx="2560320" cy="3413760"/>
          </a:xfrm>
          <a:prstGeom prst="rect">
            <a:avLst/>
          </a:prstGeom>
        </p:spPr>
      </p:pic>
      <p:pic>
        <p:nvPicPr>
          <p:cNvPr id="11" name="Рисунок 10" descr="DSC0069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4678" y="3714752"/>
            <a:ext cx="3500430" cy="2333620"/>
          </a:xfrm>
          <a:prstGeom prst="rect">
            <a:avLst/>
          </a:prstGeom>
        </p:spPr>
      </p:pic>
      <p:pic>
        <p:nvPicPr>
          <p:cNvPr id="12" name="Рисунок 11" descr="DSC0075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4143380"/>
            <a:ext cx="3428992" cy="22859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4540602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C:\Users\overmakova\Desktop\Презентации. Материал\Люди разных возрастов\Методика\aad483a052e96a129af85b90cafe9a8398c5d92f_original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l="2848"/>
          <a:stretch>
            <a:fillRect/>
          </a:stretch>
        </p:blipFill>
        <p:spPr bwMode="auto">
          <a:xfrm>
            <a:off x="5602770" y="3991208"/>
            <a:ext cx="3363430" cy="2161136"/>
          </a:xfrm>
          <a:prstGeom prst="rect">
            <a:avLst/>
          </a:prstGeom>
          <a:noFill/>
        </p:spPr>
      </p:pic>
      <p:pic>
        <p:nvPicPr>
          <p:cNvPr id="6" name="Рисунок 5" descr="nTEEaqgGc.png"/>
          <p:cNvPicPr>
            <a:picLocks noChangeAspect="1"/>
          </p:cNvPicPr>
          <p:nvPr/>
        </p:nvPicPr>
        <p:blipFill rotWithShape="1">
          <a:blip r:embed="rId3" cstate="print"/>
          <a:srcRect t="1" b="47299"/>
          <a:stretch/>
        </p:blipFill>
        <p:spPr>
          <a:xfrm>
            <a:off x="-469000" y="878752"/>
            <a:ext cx="8848725" cy="301086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03576" y="1616170"/>
            <a:ext cx="74994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Способность вдумчиво взаимодействовать </a:t>
            </a:r>
            <a:b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научными идеями, задачами, которые требуют наукообразного представления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6200" y="381000"/>
            <a:ext cx="8585200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Естественнонаучная </a:t>
            </a:r>
            <a:r>
              <a:rPr lang="ru-RU" sz="36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грамотность</a:t>
            </a:r>
          </a:p>
        </p:txBody>
      </p:sp>
      <p:pic>
        <p:nvPicPr>
          <p:cNvPr id="14" name="Рисунок 13" descr="KijoRq6rT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762000" y="3381375"/>
            <a:ext cx="5181602" cy="347662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990600" y="3657600"/>
            <a:ext cx="464820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Четыре группы умений</a:t>
            </a:r>
          </a:p>
          <a:p>
            <a:pPr algn="ctr">
              <a:spcAft>
                <a:spcPts val="0"/>
              </a:spcAft>
            </a:pPr>
            <a:endParaRPr lang="ru-RU" sz="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ctr">
              <a:spcAft>
                <a:spcPts val="0"/>
              </a:spcAft>
            </a:pPr>
            <a:r>
              <a:rPr lang="ru-RU" b="1" dirty="0">
                <a:solidFill>
                  <a:srgbClr val="006F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Научно объяснять явления.</a:t>
            </a:r>
          </a:p>
          <a:p>
            <a:pPr marL="342900" indent="-342900" algn="ctr">
              <a:spcAft>
                <a:spcPts val="0"/>
              </a:spcAft>
            </a:pPr>
            <a:r>
              <a:rPr lang="ru-RU" b="1" dirty="0">
                <a:solidFill>
                  <a:srgbClr val="006F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Проводить научные исследования.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6F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Интерпретировать научные </a:t>
            </a:r>
            <a:br>
              <a:rPr lang="ru-RU" b="1" dirty="0">
                <a:solidFill>
                  <a:srgbClr val="006F9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6F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данные и доказательства. 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6F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Обладать глубокими </a:t>
            </a:r>
            <a:br>
              <a:rPr lang="ru-RU" b="1" dirty="0">
                <a:solidFill>
                  <a:srgbClr val="006F9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006F9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предметными знаниями</a:t>
            </a:r>
          </a:p>
        </p:txBody>
      </p:sp>
    </p:spTree>
    <p:extLst>
      <p:ext uri="{BB962C8B-B14F-4D97-AF65-F5344CB8AC3E}">
        <p14:creationId xmlns="" xmlns:p14="http://schemas.microsoft.com/office/powerpoint/2010/main" val="421335525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Green-Leaves-Transparent-Backgroun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063250"/>
            <a:ext cx="8964488" cy="26193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68680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Основные направления формирования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грамотности</a:t>
            </a:r>
            <a:endParaRPr lang="ru-RU" sz="32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1412776"/>
            <a:ext cx="3474228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Трансляция опыта работы по формированию ЕНГ</a:t>
            </a: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539552" y="3933056"/>
            <a:ext cx="2647950" cy="986407"/>
          </a:xfrm>
          <a:prstGeom prst="wedgeRectCallout">
            <a:avLst>
              <a:gd name="adj1" fmla="val -380"/>
              <a:gd name="adj2" fmla="val -15259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Школьные методические объединения</a:t>
            </a: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WhatsApp Image 2020-11-24 at 20.36.5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12" y="1285860"/>
            <a:ext cx="2560320" cy="3413760"/>
          </a:xfrm>
          <a:prstGeom prst="rect">
            <a:avLst/>
          </a:prstGeom>
        </p:spPr>
      </p:pic>
      <p:pic>
        <p:nvPicPr>
          <p:cNvPr id="11" name="Рисунок 10" descr="WhatsApp Image 2020-11-24 at 20.36.57 (1)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686" y="2714620"/>
            <a:ext cx="2560320" cy="34137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4540602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43050"/>
            <a:ext cx="7772400" cy="28575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Управление качеством образовательных результатов. Формирование естественнонаучной грамотности.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5357826"/>
            <a:ext cx="6400800" cy="923916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Заместитель директора по УВР Бабич И.Г.</a:t>
            </a:r>
          </a:p>
          <a:p>
            <a:r>
              <a:rPr lang="ru-RU" dirty="0" smtClean="0"/>
              <a:t>г.Дятьково</a:t>
            </a:r>
          </a:p>
          <a:p>
            <a:r>
              <a:rPr lang="ru-RU" dirty="0" smtClean="0"/>
              <a:t>2020г.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428728" y="285728"/>
            <a:ext cx="6400800" cy="92391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МБОУ «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Дятьковская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средняя общеобразовательная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школа №3»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898385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Содержимое 3" descr="Glob.jpg"/>
          <p:cNvPicPr>
            <a:picLocks noChangeAspect="1"/>
          </p:cNvPicPr>
          <p:nvPr/>
        </p:nvPicPr>
        <p:blipFill>
          <a:blip r:embed="rId2" cstate="print">
            <a:lum bright="2000" contrast="4000"/>
          </a:blip>
          <a:srcRect r="3380" b="3753"/>
          <a:stretch>
            <a:fillRect/>
          </a:stretch>
        </p:blipFill>
        <p:spPr>
          <a:xfrm>
            <a:off x="465766" y="3490474"/>
            <a:ext cx="4416818" cy="3016652"/>
          </a:xfrm>
          <a:prstGeom prst="rect">
            <a:avLst/>
          </a:prstGeom>
        </p:spPr>
      </p:pic>
      <p:pic>
        <p:nvPicPr>
          <p:cNvPr id="4" name="Содержимое 3" descr="Blue-White-full-width-background-02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10800000">
            <a:off x="0" y="14573"/>
            <a:ext cx="9144000" cy="2804422"/>
          </a:xfrm>
        </p:spPr>
      </p:pic>
      <p:pic>
        <p:nvPicPr>
          <p:cNvPr id="14" name="Рисунок 13" descr="Green-Leaves-Transparent-Backgroun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689497" y="652019"/>
            <a:ext cx="9144000" cy="2619375"/>
          </a:xfrm>
          <a:prstGeom prst="rect">
            <a:avLst/>
          </a:prstGeom>
        </p:spPr>
      </p:pic>
      <p:pic>
        <p:nvPicPr>
          <p:cNvPr id="10" name="Рисунок 9" descr="speech-bubble-vector-png-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35865" y="279400"/>
            <a:ext cx="5194860" cy="431475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 rot="21235585">
            <a:off x="3231305" y="837668"/>
            <a:ext cx="5348397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Основные направления формирования </a:t>
            </a:r>
            <a:r>
              <a:rPr lang="ru-RU" sz="36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sz="36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грамотности</a:t>
            </a:r>
            <a:endParaRPr lang="ru-RU" sz="36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Содержимое 7" descr="img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89990" y="2997642"/>
            <a:ext cx="2254010" cy="3951027"/>
          </a:xfrm>
          <a:prstGeom prst="rect">
            <a:avLst/>
          </a:prstGeom>
        </p:spPr>
      </p:pic>
      <p:pic>
        <p:nvPicPr>
          <p:cNvPr id="15" name="Рисунок 14" descr="14558PIC64tXSs991afYP_PIC2018.png"/>
          <p:cNvPicPr>
            <a:picLocks noChangeAspect="1"/>
          </p:cNvPicPr>
          <p:nvPr/>
        </p:nvPicPr>
        <p:blipFill>
          <a:blip r:embed="rId7" cstate="print"/>
          <a:srcRect l="25625" t="16410" r="21325" b="25771"/>
          <a:stretch>
            <a:fillRect/>
          </a:stretch>
        </p:blipFill>
        <p:spPr>
          <a:xfrm>
            <a:off x="6629400" y="4813002"/>
            <a:ext cx="1981200" cy="190187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428108" y="5583796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МБОУ ДСОШ№3</a:t>
            </a:r>
          </a:p>
          <a:p>
            <a:pPr algn="ctr"/>
            <a:r>
              <a:rPr lang="ru-RU" dirty="0" smtClean="0"/>
              <a:t>Дятьково</a:t>
            </a:r>
          </a:p>
          <a:p>
            <a:pPr algn="ctr"/>
            <a:r>
              <a:rPr lang="ru-RU" dirty="0" smtClean="0"/>
              <a:t>2020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890420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Green-Leaves-Transparent-Backgroun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063250"/>
            <a:ext cx="8964488" cy="2619375"/>
          </a:xfrm>
          <a:prstGeom prst="rect">
            <a:avLst/>
          </a:prstGeom>
        </p:spPr>
      </p:pic>
      <p:sp>
        <p:nvSpPr>
          <p:cNvPr id="10" name="Прямоугольная выноска 9"/>
          <p:cNvSpPr/>
          <p:nvPr/>
        </p:nvSpPr>
        <p:spPr>
          <a:xfrm>
            <a:off x="6841456" y="5572140"/>
            <a:ext cx="2302544" cy="561975"/>
          </a:xfrm>
          <a:prstGeom prst="wedgeRectCallout">
            <a:avLst>
              <a:gd name="adj1" fmla="val -41561"/>
              <a:gd name="adj2" fmla="val -284371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Степень трудности задания (уровень)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868680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Основные направления формирования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грамотности</a:t>
            </a:r>
            <a:endParaRPr lang="ru-RU" sz="32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4714876" y="3143248"/>
            <a:ext cx="2647950" cy="1168024"/>
          </a:xfrm>
          <a:prstGeom prst="wedgeRectCallout">
            <a:avLst>
              <a:gd name="adj1" fmla="val -86916"/>
              <a:gd name="adj2" fmla="val -106568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Включение в урок заданий по формированию ЕНГ:</a:t>
            </a: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4644008" y="1084554"/>
            <a:ext cx="2847974" cy="1000125"/>
          </a:xfrm>
          <a:prstGeom prst="wedgeRectCallout">
            <a:avLst>
              <a:gd name="adj1" fmla="val -77952"/>
              <a:gd name="adj2" fmla="val 19896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Усиление практической части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0" y="3429000"/>
            <a:ext cx="2590800" cy="771022"/>
          </a:xfrm>
          <a:prstGeom prst="wedgeRectCallout">
            <a:avLst>
              <a:gd name="adj1" fmla="val 33697"/>
              <a:gd name="adj2" fmla="val -146801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Педагогические технологии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5429256" y="5000636"/>
            <a:ext cx="1942504" cy="455538"/>
          </a:xfrm>
          <a:prstGeom prst="wedgeRectCallout">
            <a:avLst>
              <a:gd name="adj1" fmla="val -39861"/>
              <a:gd name="adj2" fmla="val -20374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Контекст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4500562" y="5929330"/>
            <a:ext cx="2302544" cy="561975"/>
          </a:xfrm>
          <a:prstGeom prst="wedgeRectCallout">
            <a:avLst>
              <a:gd name="adj1" fmla="val -10888"/>
              <a:gd name="adj2" fmla="val -341999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Тип естественно-научного знания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2714612" y="5143512"/>
            <a:ext cx="2302544" cy="561975"/>
          </a:xfrm>
          <a:prstGeom prst="wedgeRectCallout">
            <a:avLst>
              <a:gd name="adj1" fmla="val 51575"/>
              <a:gd name="adj2" fmla="val -191393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Компетенция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1412776"/>
            <a:ext cx="3474228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Изменение подходов к преподаванию предметов естественно-научной направленности</a:t>
            </a:r>
          </a:p>
        </p:txBody>
      </p:sp>
      <p:sp>
        <p:nvSpPr>
          <p:cNvPr id="3" name="Прямоугольная выноска 2"/>
          <p:cNvSpPr/>
          <p:nvPr/>
        </p:nvSpPr>
        <p:spPr>
          <a:xfrm>
            <a:off x="251520" y="4572008"/>
            <a:ext cx="2391654" cy="2285992"/>
          </a:xfrm>
          <a:prstGeom prst="wedgeRectCallout">
            <a:avLst>
              <a:gd name="adj1" fmla="val -43236"/>
              <a:gd name="adj2" fmla="val -6622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Font typeface="Arial" pitchFamily="34" charset="0"/>
              <a:buChar char="•"/>
            </a:pPr>
            <a:r>
              <a:rPr lang="ru-RU" sz="1200" dirty="0" smtClean="0"/>
              <a:t>Информационно-коммуникационная технология;</a:t>
            </a:r>
          </a:p>
          <a:p>
            <a:pPr lvl="0">
              <a:buFont typeface="Arial" pitchFamily="34" charset="0"/>
              <a:buChar char="•"/>
            </a:pPr>
            <a:r>
              <a:rPr lang="ru-RU" sz="1200" dirty="0" smtClean="0"/>
              <a:t>Технология критического мышления;</a:t>
            </a:r>
          </a:p>
          <a:p>
            <a:pPr lvl="0">
              <a:buFont typeface="Arial" pitchFamily="34" charset="0"/>
              <a:buChar char="•"/>
            </a:pPr>
            <a:r>
              <a:rPr lang="ru-RU" sz="1200" dirty="0" smtClean="0"/>
              <a:t>Технология проектного обучения;</a:t>
            </a:r>
          </a:p>
          <a:p>
            <a:pPr lvl="0">
              <a:buFont typeface="Arial" pitchFamily="34" charset="0"/>
              <a:buChar char="•"/>
            </a:pPr>
            <a:r>
              <a:rPr lang="ru-RU" sz="1200" dirty="0" smtClean="0"/>
              <a:t>Кейс-технология;</a:t>
            </a:r>
          </a:p>
          <a:p>
            <a:pPr lvl="0">
              <a:buFont typeface="Arial" pitchFamily="34" charset="0"/>
              <a:buChar char="•"/>
            </a:pPr>
            <a:r>
              <a:rPr lang="ru-RU" sz="1200" dirty="0" err="1" smtClean="0"/>
              <a:t>Технология-интегрированного</a:t>
            </a:r>
            <a:r>
              <a:rPr lang="ru-RU" sz="1200" dirty="0" smtClean="0"/>
              <a:t> обучения;</a:t>
            </a:r>
          </a:p>
          <a:p>
            <a:pPr lvl="0">
              <a:buFont typeface="Arial" pitchFamily="34" charset="0"/>
              <a:buChar char="•"/>
            </a:pPr>
            <a:r>
              <a:rPr lang="ru-RU" sz="1200" dirty="0" smtClean="0"/>
              <a:t>Технологии уровневой дифференциации;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Педагогика сотрудничества</a:t>
            </a:r>
            <a:endParaRPr lang="ru-RU" dirty="0"/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6357950" y="2143116"/>
            <a:ext cx="2647950" cy="986407"/>
          </a:xfrm>
          <a:prstGeom prst="wedgeRectCallout">
            <a:avLst>
              <a:gd name="adj1" fmla="val -142311"/>
              <a:gd name="adj2" fmla="val -74099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Профильное обучение на уровне СОО</a:t>
            </a: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466466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Green-Leaves-Transparent-Backgroun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063250"/>
            <a:ext cx="8964488" cy="26193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68680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Основные направления формирования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грамотности</a:t>
            </a:r>
            <a:endParaRPr lang="ru-RU" sz="32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4644008" y="1084554"/>
            <a:ext cx="2847974" cy="1000125"/>
          </a:xfrm>
          <a:prstGeom prst="wedgeRectCallout">
            <a:avLst>
              <a:gd name="adj1" fmla="val -77952"/>
              <a:gd name="adj2" fmla="val 19896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Усиление практической части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1412776"/>
            <a:ext cx="3474228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Изменение подходов к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преподаванию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предметов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направленности</a:t>
            </a:r>
          </a:p>
        </p:txBody>
      </p:sp>
      <p:pic>
        <p:nvPicPr>
          <p:cNvPr id="14" name="Рисунок 13" descr="IMG_93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2285992"/>
            <a:ext cx="4357686" cy="2905124"/>
          </a:xfrm>
          <a:prstGeom prst="rect">
            <a:avLst/>
          </a:prstGeom>
        </p:spPr>
      </p:pic>
      <p:pic>
        <p:nvPicPr>
          <p:cNvPr id="15" name="Рисунок 14" descr="WhatsApp Image 2020-11-18 at 13.11.59 (3)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290" y="3429000"/>
            <a:ext cx="4238622" cy="317896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8466466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2020-11-24_23-12-5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146" y="3071810"/>
            <a:ext cx="5308854" cy="3500462"/>
          </a:xfrm>
          <a:prstGeom prst="rect">
            <a:avLst/>
          </a:prstGeom>
        </p:spPr>
      </p:pic>
      <p:pic>
        <p:nvPicPr>
          <p:cNvPr id="16" name="Рисунок 15" descr="Green-Leaves-Transparent-Backgroun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28670"/>
            <a:ext cx="8964488" cy="26193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68680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Основные направления формирования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грамотности</a:t>
            </a:r>
            <a:endParaRPr lang="ru-RU" sz="32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57158" y="1214422"/>
            <a:ext cx="3474228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Изменение подходов к преподаванию предметов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направленности</a:t>
            </a: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6143636" y="1714488"/>
            <a:ext cx="2647950" cy="986407"/>
          </a:xfrm>
          <a:prstGeom prst="wedgeRectCallout">
            <a:avLst>
              <a:gd name="adj1" fmla="val -142311"/>
              <a:gd name="adj2" fmla="val -74099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Профильное обучение на уровне СОО</a:t>
            </a: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571472" y="2794000"/>
          <a:ext cx="564360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="" xmlns:p14="http://schemas.microsoft.com/office/powerpoint/2010/main" val="368466466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Green-Leaves-Transparent-Backgroun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063250"/>
            <a:ext cx="8964488" cy="26193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68680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Основные направления формирования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грамотности</a:t>
            </a:r>
            <a:endParaRPr lang="ru-RU" sz="32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0" y="3429000"/>
            <a:ext cx="2590800" cy="771022"/>
          </a:xfrm>
          <a:prstGeom prst="wedgeRectCallout">
            <a:avLst>
              <a:gd name="adj1" fmla="val 33697"/>
              <a:gd name="adj2" fmla="val -146801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Педагогические технологии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1412776"/>
            <a:ext cx="3474228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Изменение подходов к преподаванию предметов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направленности</a:t>
            </a:r>
          </a:p>
        </p:txBody>
      </p:sp>
      <p:sp>
        <p:nvSpPr>
          <p:cNvPr id="3" name="Прямоугольная выноска 2"/>
          <p:cNvSpPr/>
          <p:nvPr/>
        </p:nvSpPr>
        <p:spPr>
          <a:xfrm>
            <a:off x="251520" y="4572008"/>
            <a:ext cx="2391654" cy="2285992"/>
          </a:xfrm>
          <a:prstGeom prst="wedgeRectCallout">
            <a:avLst>
              <a:gd name="adj1" fmla="val -43236"/>
              <a:gd name="adj2" fmla="val -6622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Font typeface="Arial" pitchFamily="34" charset="0"/>
              <a:buChar char="•"/>
            </a:pPr>
            <a:r>
              <a:rPr lang="ru-RU" sz="1200" dirty="0" smtClean="0"/>
              <a:t>Информационно-коммуникационная технология;</a:t>
            </a:r>
          </a:p>
          <a:p>
            <a:pPr lvl="0">
              <a:buFont typeface="Arial" pitchFamily="34" charset="0"/>
              <a:buChar char="•"/>
            </a:pPr>
            <a:r>
              <a:rPr lang="ru-RU" sz="1200" dirty="0" smtClean="0"/>
              <a:t>Технология критического мышления;</a:t>
            </a:r>
          </a:p>
          <a:p>
            <a:pPr lvl="0">
              <a:buFont typeface="Arial" pitchFamily="34" charset="0"/>
              <a:buChar char="•"/>
            </a:pPr>
            <a:r>
              <a:rPr lang="ru-RU" sz="1200" dirty="0" smtClean="0"/>
              <a:t>Технология проектного обучения;</a:t>
            </a:r>
          </a:p>
          <a:p>
            <a:pPr lvl="0">
              <a:buFont typeface="Arial" pitchFamily="34" charset="0"/>
              <a:buChar char="•"/>
            </a:pPr>
            <a:r>
              <a:rPr lang="ru-RU" sz="1200" dirty="0" smtClean="0"/>
              <a:t>Кейс-технология;</a:t>
            </a:r>
          </a:p>
          <a:p>
            <a:pPr lvl="0">
              <a:buFont typeface="Arial" pitchFamily="34" charset="0"/>
              <a:buChar char="•"/>
            </a:pPr>
            <a:r>
              <a:rPr lang="ru-RU" sz="1200" dirty="0" err="1" smtClean="0"/>
              <a:t>Технология-интегрированного</a:t>
            </a:r>
            <a:r>
              <a:rPr lang="ru-RU" sz="1200" dirty="0" smtClean="0"/>
              <a:t> обучения;</a:t>
            </a:r>
          </a:p>
          <a:p>
            <a:pPr lvl="0">
              <a:buFont typeface="Arial" pitchFamily="34" charset="0"/>
              <a:buChar char="•"/>
            </a:pPr>
            <a:r>
              <a:rPr lang="ru-RU" sz="1200" dirty="0" smtClean="0"/>
              <a:t>Технологии уровневой дифференциации;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/>
              <a:t>Педагогика сотрудничества</a:t>
            </a:r>
            <a:endParaRPr lang="ru-RU" dirty="0"/>
          </a:p>
        </p:txBody>
      </p:sp>
      <p:pic>
        <p:nvPicPr>
          <p:cNvPr id="14" name="Рисунок 13" descr="DSC008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36347" y="1428736"/>
            <a:ext cx="3929058" cy="2619372"/>
          </a:xfrm>
          <a:prstGeom prst="rect">
            <a:avLst/>
          </a:prstGeom>
        </p:spPr>
      </p:pic>
      <p:pic>
        <p:nvPicPr>
          <p:cNvPr id="15" name="Рисунок 14" descr="DSC009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10" y="2571743"/>
            <a:ext cx="3669558" cy="2752169"/>
          </a:xfrm>
          <a:prstGeom prst="rect">
            <a:avLst/>
          </a:prstGeom>
        </p:spPr>
      </p:pic>
      <p:pic>
        <p:nvPicPr>
          <p:cNvPr id="20" name="Рисунок 19" descr="20200206_13515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>
            <a:off x="3071799" y="3639720"/>
            <a:ext cx="3943508" cy="29576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8466466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2020-11-24_23-41-4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2714620"/>
            <a:ext cx="6878952" cy="3981041"/>
          </a:xfrm>
          <a:prstGeom prst="rect">
            <a:avLst/>
          </a:prstGeom>
        </p:spPr>
      </p:pic>
      <p:pic>
        <p:nvPicPr>
          <p:cNvPr id="16" name="Рисунок 15" descr="Green-Leaves-Transparent-Backgroun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063250"/>
            <a:ext cx="8964488" cy="2619375"/>
          </a:xfrm>
          <a:prstGeom prst="rect">
            <a:avLst/>
          </a:prstGeom>
        </p:spPr>
      </p:pic>
      <p:sp>
        <p:nvSpPr>
          <p:cNvPr id="10" name="Прямоугольная выноска 9"/>
          <p:cNvSpPr/>
          <p:nvPr/>
        </p:nvSpPr>
        <p:spPr>
          <a:xfrm>
            <a:off x="6841456" y="5572140"/>
            <a:ext cx="2302544" cy="561975"/>
          </a:xfrm>
          <a:prstGeom prst="wedgeRectCallout">
            <a:avLst>
              <a:gd name="adj1" fmla="val -41561"/>
              <a:gd name="adj2" fmla="val -284371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Степень трудности задания (уровень)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8686800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Основные направления формирования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sz="3200" b="1" cap="none" spc="0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грамотности</a:t>
            </a:r>
            <a:endParaRPr lang="ru-RU" sz="3200" b="1" cap="none" spc="0" dirty="0">
              <a:ln w="1905"/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4714876" y="3143248"/>
            <a:ext cx="2647950" cy="1168024"/>
          </a:xfrm>
          <a:prstGeom prst="wedgeRectCallout">
            <a:avLst>
              <a:gd name="adj1" fmla="val -86916"/>
              <a:gd name="adj2" fmla="val -106568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Включение в урок заданий по формированию ЕНГ:</a:t>
            </a: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5429256" y="5000636"/>
            <a:ext cx="1942504" cy="455538"/>
          </a:xfrm>
          <a:prstGeom prst="wedgeRectCallout">
            <a:avLst>
              <a:gd name="adj1" fmla="val -39861"/>
              <a:gd name="adj2" fmla="val -20374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Контекст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4500562" y="5929330"/>
            <a:ext cx="2302544" cy="561975"/>
          </a:xfrm>
          <a:prstGeom prst="wedgeRectCallout">
            <a:avLst>
              <a:gd name="adj1" fmla="val -10888"/>
              <a:gd name="adj2" fmla="val -341999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Тип естественно-научного знания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2714612" y="5143512"/>
            <a:ext cx="2302544" cy="561975"/>
          </a:xfrm>
          <a:prstGeom prst="wedgeRectCallout">
            <a:avLst>
              <a:gd name="adj1" fmla="val 51575"/>
              <a:gd name="adj2" fmla="val -191393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Компетенция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95536" y="1412776"/>
            <a:ext cx="3474228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Изменение подходов к преподаванию предметов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естественнонаучной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направленности</a:t>
            </a:r>
          </a:p>
        </p:txBody>
      </p:sp>
    </p:spTree>
    <p:extLst>
      <p:ext uri="{BB962C8B-B14F-4D97-AF65-F5344CB8AC3E}">
        <p14:creationId xmlns="" xmlns:p14="http://schemas.microsoft.com/office/powerpoint/2010/main" val="368466466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Rectangle 420"/>
          <p:cNvSpPr>
            <a:spLocks noChangeArrowheads="1"/>
          </p:cNvSpPr>
          <p:nvPr/>
        </p:nvSpPr>
        <p:spPr bwMode="auto">
          <a:xfrm>
            <a:off x="627693" y="2081014"/>
            <a:ext cx="7049457" cy="808236"/>
          </a:xfrm>
          <a:prstGeom prst="rect">
            <a:avLst/>
          </a:prstGeom>
          <a:solidFill>
            <a:srgbClr val="95B3D7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45" name="Rectangle 370"/>
          <p:cNvSpPr>
            <a:spLocks noChangeArrowheads="1"/>
          </p:cNvSpPr>
          <p:nvPr/>
        </p:nvSpPr>
        <p:spPr bwMode="auto">
          <a:xfrm>
            <a:off x="634181" y="1225550"/>
            <a:ext cx="7042969" cy="838199"/>
          </a:xfrm>
          <a:prstGeom prst="rect">
            <a:avLst/>
          </a:prstGeom>
          <a:solidFill>
            <a:srgbClr val="0099CC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Заголовок 1"/>
          <p:cNvSpPr>
            <a:spLocks noGrp="1"/>
          </p:cNvSpPr>
          <p:nvPr>
            <p:ph type="title"/>
          </p:nvPr>
        </p:nvSpPr>
        <p:spPr>
          <a:xfrm>
            <a:off x="-1" y="76200"/>
            <a:ext cx="8686801" cy="1059426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ctr">
              <a:buNone/>
              <a:defRPr/>
            </a:pPr>
            <a:r>
              <a:rPr lang="ru-RU" sz="36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Уровни </a:t>
            </a:r>
            <a:r>
              <a:rPr lang="ru-RU" sz="3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естественнонаучной</a:t>
            </a:r>
            <a:r>
              <a:rPr lang="ru-RU" sz="36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грамотности</a:t>
            </a:r>
          </a:p>
        </p:txBody>
      </p:sp>
      <p:grpSp>
        <p:nvGrpSpPr>
          <p:cNvPr id="2" name="Group 355"/>
          <p:cNvGrpSpPr>
            <a:grpSpLocks noChangeAspect="1"/>
          </p:cNvGrpSpPr>
          <p:nvPr/>
        </p:nvGrpSpPr>
        <p:grpSpPr bwMode="auto">
          <a:xfrm>
            <a:off x="5378450" y="368300"/>
            <a:ext cx="2825749" cy="5759449"/>
            <a:chOff x="876" y="815"/>
            <a:chExt cx="1780" cy="3058"/>
          </a:xfrm>
        </p:grpSpPr>
        <p:grpSp>
          <p:nvGrpSpPr>
            <p:cNvPr id="3" name="Group 556"/>
            <p:cNvGrpSpPr>
              <a:grpSpLocks/>
            </p:cNvGrpSpPr>
            <p:nvPr/>
          </p:nvGrpSpPr>
          <p:grpSpPr bwMode="auto">
            <a:xfrm>
              <a:off x="876" y="815"/>
              <a:ext cx="1780" cy="2195"/>
              <a:chOff x="876" y="815"/>
              <a:chExt cx="1780" cy="2195"/>
            </a:xfrm>
          </p:grpSpPr>
          <p:sp>
            <p:nvSpPr>
              <p:cNvPr id="66916" name="Rectangle 356"/>
              <p:cNvSpPr>
                <a:spLocks noChangeArrowheads="1"/>
              </p:cNvSpPr>
              <p:nvPr/>
            </p:nvSpPr>
            <p:spPr bwMode="auto">
              <a:xfrm>
                <a:off x="876" y="815"/>
                <a:ext cx="85" cy="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5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918" name="Rectangle 358"/>
              <p:cNvSpPr>
                <a:spLocks noChangeArrowheads="1"/>
              </p:cNvSpPr>
              <p:nvPr/>
            </p:nvSpPr>
            <p:spPr bwMode="auto">
              <a:xfrm>
                <a:off x="1335" y="932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0066FF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920" name="Rectangle 360"/>
              <p:cNvSpPr>
                <a:spLocks noChangeArrowheads="1"/>
              </p:cNvSpPr>
              <p:nvPr/>
            </p:nvSpPr>
            <p:spPr bwMode="auto">
              <a:xfrm>
                <a:off x="1761" y="932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990033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922" name="Rectangle 362"/>
              <p:cNvSpPr>
                <a:spLocks noChangeArrowheads="1"/>
              </p:cNvSpPr>
              <p:nvPr/>
            </p:nvSpPr>
            <p:spPr bwMode="auto">
              <a:xfrm>
                <a:off x="2198" y="932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008000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923" name="Rectangle 363"/>
              <p:cNvSpPr>
                <a:spLocks noChangeArrowheads="1"/>
              </p:cNvSpPr>
              <p:nvPr/>
            </p:nvSpPr>
            <p:spPr bwMode="auto">
              <a:xfrm>
                <a:off x="2475" y="932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925" name="Rectangle 365"/>
              <p:cNvSpPr>
                <a:spLocks noChangeArrowheads="1"/>
              </p:cNvSpPr>
              <p:nvPr/>
            </p:nvSpPr>
            <p:spPr bwMode="auto">
              <a:xfrm>
                <a:off x="1409" y="1379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0066FF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927" name="Rectangle 367"/>
              <p:cNvSpPr>
                <a:spLocks noChangeArrowheads="1"/>
              </p:cNvSpPr>
              <p:nvPr/>
            </p:nvSpPr>
            <p:spPr bwMode="auto">
              <a:xfrm>
                <a:off x="1846" y="1379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990033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929" name="Rectangle 369"/>
              <p:cNvSpPr>
                <a:spLocks noChangeArrowheads="1"/>
              </p:cNvSpPr>
              <p:nvPr/>
            </p:nvSpPr>
            <p:spPr bwMode="auto">
              <a:xfrm>
                <a:off x="2283" y="1379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008000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930" name="Rectangle 370"/>
              <p:cNvSpPr>
                <a:spLocks noChangeArrowheads="1"/>
              </p:cNvSpPr>
              <p:nvPr/>
            </p:nvSpPr>
            <p:spPr bwMode="auto">
              <a:xfrm>
                <a:off x="2358" y="1273"/>
                <a:ext cx="234" cy="117"/>
              </a:xfrm>
              <a:prstGeom prst="rect">
                <a:avLst/>
              </a:prstGeom>
              <a:solidFill>
                <a:srgbClr val="0099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931" name="Rectangle 371"/>
              <p:cNvSpPr>
                <a:spLocks noChangeArrowheads="1"/>
              </p:cNvSpPr>
              <p:nvPr/>
            </p:nvSpPr>
            <p:spPr bwMode="auto">
              <a:xfrm>
                <a:off x="2358" y="1390"/>
                <a:ext cx="53" cy="331"/>
              </a:xfrm>
              <a:prstGeom prst="rect">
                <a:avLst/>
              </a:prstGeom>
              <a:solidFill>
                <a:srgbClr val="0099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932" name="Rectangle 372"/>
              <p:cNvSpPr>
                <a:spLocks noChangeArrowheads="1"/>
              </p:cNvSpPr>
              <p:nvPr/>
            </p:nvSpPr>
            <p:spPr bwMode="auto">
              <a:xfrm>
                <a:off x="2539" y="1390"/>
                <a:ext cx="53" cy="331"/>
              </a:xfrm>
              <a:prstGeom prst="rect">
                <a:avLst/>
              </a:prstGeom>
              <a:solidFill>
                <a:srgbClr val="0099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933" name="Rectangle 373"/>
              <p:cNvSpPr>
                <a:spLocks noChangeArrowheads="1"/>
              </p:cNvSpPr>
              <p:nvPr/>
            </p:nvSpPr>
            <p:spPr bwMode="auto">
              <a:xfrm>
                <a:off x="2411" y="1390"/>
                <a:ext cx="128" cy="331"/>
              </a:xfrm>
              <a:prstGeom prst="rect">
                <a:avLst/>
              </a:prstGeom>
              <a:solidFill>
                <a:srgbClr val="0099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934" name="Rectangle 374"/>
              <p:cNvSpPr>
                <a:spLocks noChangeArrowheads="1"/>
              </p:cNvSpPr>
              <p:nvPr/>
            </p:nvSpPr>
            <p:spPr bwMode="auto">
              <a:xfrm>
                <a:off x="2422" y="1379"/>
                <a:ext cx="181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6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935" name="Rectangle 375"/>
              <p:cNvSpPr>
                <a:spLocks noChangeArrowheads="1"/>
              </p:cNvSpPr>
              <p:nvPr/>
            </p:nvSpPr>
            <p:spPr bwMode="auto">
              <a:xfrm>
                <a:off x="2517" y="1379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66947" name="Picture 387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484" y="1262"/>
                <a:ext cx="10" cy="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959" name="Picture 399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921" y="1262"/>
                <a:ext cx="1" cy="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970" name="Picture 410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336" y="1262"/>
                <a:ext cx="22" cy="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6971" name="Rectangle 411"/>
              <p:cNvSpPr>
                <a:spLocks noChangeArrowheads="1"/>
              </p:cNvSpPr>
              <p:nvPr/>
            </p:nvSpPr>
            <p:spPr bwMode="auto">
              <a:xfrm>
                <a:off x="2358" y="1262"/>
                <a:ext cx="234" cy="1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972" name="Rectangle 412"/>
              <p:cNvSpPr>
                <a:spLocks noChangeArrowheads="1"/>
              </p:cNvSpPr>
              <p:nvPr/>
            </p:nvSpPr>
            <p:spPr bwMode="auto">
              <a:xfrm>
                <a:off x="2592" y="1262"/>
                <a:ext cx="1" cy="1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973" name="Rectangle 413"/>
              <p:cNvSpPr>
                <a:spLocks noChangeArrowheads="1"/>
              </p:cNvSpPr>
              <p:nvPr/>
            </p:nvSpPr>
            <p:spPr bwMode="auto">
              <a:xfrm>
                <a:off x="2592" y="1273"/>
                <a:ext cx="1" cy="448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975" name="Rectangle 415"/>
              <p:cNvSpPr>
                <a:spLocks noChangeArrowheads="1"/>
              </p:cNvSpPr>
              <p:nvPr/>
            </p:nvSpPr>
            <p:spPr bwMode="auto">
              <a:xfrm>
                <a:off x="1409" y="1816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0066FF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977" name="Rectangle 417"/>
              <p:cNvSpPr>
                <a:spLocks noChangeArrowheads="1"/>
              </p:cNvSpPr>
              <p:nvPr/>
            </p:nvSpPr>
            <p:spPr bwMode="auto">
              <a:xfrm>
                <a:off x="1846" y="1816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990033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979" name="Rectangle 419"/>
              <p:cNvSpPr>
                <a:spLocks noChangeArrowheads="1"/>
              </p:cNvSpPr>
              <p:nvPr/>
            </p:nvSpPr>
            <p:spPr bwMode="auto">
              <a:xfrm>
                <a:off x="2283" y="1816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008000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980" name="Rectangle 420"/>
              <p:cNvSpPr>
                <a:spLocks noChangeArrowheads="1"/>
              </p:cNvSpPr>
              <p:nvPr/>
            </p:nvSpPr>
            <p:spPr bwMode="auto">
              <a:xfrm>
                <a:off x="2358" y="1721"/>
                <a:ext cx="234" cy="95"/>
              </a:xfrm>
              <a:prstGeom prst="rect">
                <a:avLst/>
              </a:prstGeom>
              <a:solidFill>
                <a:srgbClr val="95B3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981" name="Rectangle 421"/>
              <p:cNvSpPr>
                <a:spLocks noChangeArrowheads="1"/>
              </p:cNvSpPr>
              <p:nvPr/>
            </p:nvSpPr>
            <p:spPr bwMode="auto">
              <a:xfrm>
                <a:off x="2358" y="1816"/>
                <a:ext cx="53" cy="341"/>
              </a:xfrm>
              <a:prstGeom prst="rect">
                <a:avLst/>
              </a:prstGeom>
              <a:solidFill>
                <a:srgbClr val="95B3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982" name="Rectangle 422"/>
              <p:cNvSpPr>
                <a:spLocks noChangeArrowheads="1"/>
              </p:cNvSpPr>
              <p:nvPr/>
            </p:nvSpPr>
            <p:spPr bwMode="auto">
              <a:xfrm>
                <a:off x="2539" y="1816"/>
                <a:ext cx="53" cy="341"/>
              </a:xfrm>
              <a:prstGeom prst="rect">
                <a:avLst/>
              </a:prstGeom>
              <a:solidFill>
                <a:srgbClr val="95B3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983" name="Rectangle 423"/>
              <p:cNvSpPr>
                <a:spLocks noChangeArrowheads="1"/>
              </p:cNvSpPr>
              <p:nvPr/>
            </p:nvSpPr>
            <p:spPr bwMode="auto">
              <a:xfrm>
                <a:off x="2411" y="1816"/>
                <a:ext cx="128" cy="341"/>
              </a:xfrm>
              <a:prstGeom prst="rect">
                <a:avLst/>
              </a:prstGeom>
              <a:solidFill>
                <a:srgbClr val="95B3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984" name="Rectangle 424"/>
              <p:cNvSpPr>
                <a:spLocks noChangeArrowheads="1"/>
              </p:cNvSpPr>
              <p:nvPr/>
            </p:nvSpPr>
            <p:spPr bwMode="auto">
              <a:xfrm>
                <a:off x="2422" y="1816"/>
                <a:ext cx="181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5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6985" name="Rectangle 425"/>
              <p:cNvSpPr>
                <a:spLocks noChangeArrowheads="1"/>
              </p:cNvSpPr>
              <p:nvPr/>
            </p:nvSpPr>
            <p:spPr bwMode="auto">
              <a:xfrm>
                <a:off x="2517" y="1816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66986" name="Picture 42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047" y="1721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987" name="Picture 427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089" y="1721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988" name="Picture 428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132" y="1721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989" name="Picture 42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175" y="1721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990" name="Picture 43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217" y="1721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991" name="Picture 43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260" y="1721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992" name="Picture 43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303" y="1721"/>
                <a:ext cx="3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993" name="Picture 43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335" y="1721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994" name="Picture 43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377" y="1721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995" name="Picture 435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420" y="1721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996" name="Picture 436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462" y="1721"/>
                <a:ext cx="2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997" name="Picture 437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484" y="1721"/>
                <a:ext cx="10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998" name="Picture 438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494" y="1721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999" name="Picture 439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537" y="1721"/>
                <a:ext cx="3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00" name="Picture 440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569" y="1721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01" name="Picture 441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612" y="1721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02" name="Picture 442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654" y="1721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03" name="Picture 443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697" y="1721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04" name="Picture 444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740" y="1721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05" name="Picture 445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782" y="1721"/>
                <a:ext cx="3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06" name="Picture 446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814" y="1721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07" name="Picture 447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857" y="1721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08" name="Picture 448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1899" y="1721"/>
                <a:ext cx="2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09" name="Picture 449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1921" y="1721"/>
                <a:ext cx="1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10" name="Picture 450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921" y="1721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11" name="Picture 451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963" y="1721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12" name="Picture 452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006" y="1721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13" name="Picture 453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049" y="1721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14" name="Picture 454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091" y="1721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15" name="Picture 455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134" y="1721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16" name="Picture 456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2176" y="1721"/>
                <a:ext cx="3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17" name="Picture 457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208" y="1721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18" name="Picture 458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251" y="1721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19" name="Picture 459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294" y="1721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20" name="Picture 460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2336" y="1721"/>
                <a:ext cx="2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7021" name="Rectangle 461"/>
              <p:cNvSpPr>
                <a:spLocks noChangeArrowheads="1"/>
              </p:cNvSpPr>
              <p:nvPr/>
            </p:nvSpPr>
            <p:spPr bwMode="auto">
              <a:xfrm>
                <a:off x="2358" y="1721"/>
                <a:ext cx="234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7022" name="Rectangle 462"/>
              <p:cNvSpPr>
                <a:spLocks noChangeArrowheads="1"/>
              </p:cNvSpPr>
              <p:nvPr/>
            </p:nvSpPr>
            <p:spPr bwMode="auto">
              <a:xfrm>
                <a:off x="2592" y="1721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7023" name="Rectangle 463"/>
              <p:cNvSpPr>
                <a:spLocks noChangeArrowheads="1"/>
              </p:cNvSpPr>
              <p:nvPr/>
            </p:nvSpPr>
            <p:spPr bwMode="auto">
              <a:xfrm>
                <a:off x="2592" y="1721"/>
                <a:ext cx="1" cy="43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7025" name="Rectangle 465"/>
              <p:cNvSpPr>
                <a:spLocks noChangeArrowheads="1"/>
              </p:cNvSpPr>
              <p:nvPr/>
            </p:nvSpPr>
            <p:spPr bwMode="auto">
              <a:xfrm>
                <a:off x="1409" y="2253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0066FF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7027" name="Rectangle 467"/>
              <p:cNvSpPr>
                <a:spLocks noChangeArrowheads="1"/>
              </p:cNvSpPr>
              <p:nvPr/>
            </p:nvSpPr>
            <p:spPr bwMode="auto">
              <a:xfrm>
                <a:off x="1846" y="2253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990033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7029" name="Rectangle 469"/>
              <p:cNvSpPr>
                <a:spLocks noChangeArrowheads="1"/>
              </p:cNvSpPr>
              <p:nvPr/>
            </p:nvSpPr>
            <p:spPr bwMode="auto">
              <a:xfrm>
                <a:off x="2283" y="2253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008000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7030" name="Rectangle 470"/>
              <p:cNvSpPr>
                <a:spLocks noChangeArrowheads="1"/>
              </p:cNvSpPr>
              <p:nvPr/>
            </p:nvSpPr>
            <p:spPr bwMode="auto">
              <a:xfrm>
                <a:off x="2358" y="2157"/>
                <a:ext cx="234" cy="96"/>
              </a:xfrm>
              <a:prstGeom prst="rect">
                <a:avLst/>
              </a:prstGeom>
              <a:solidFill>
                <a:srgbClr val="B8CC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7031" name="Rectangle 471"/>
              <p:cNvSpPr>
                <a:spLocks noChangeArrowheads="1"/>
              </p:cNvSpPr>
              <p:nvPr/>
            </p:nvSpPr>
            <p:spPr bwMode="auto">
              <a:xfrm>
                <a:off x="2358" y="2253"/>
                <a:ext cx="53" cy="341"/>
              </a:xfrm>
              <a:prstGeom prst="rect">
                <a:avLst/>
              </a:prstGeom>
              <a:solidFill>
                <a:srgbClr val="B8CC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7032" name="Rectangle 472"/>
              <p:cNvSpPr>
                <a:spLocks noChangeArrowheads="1"/>
              </p:cNvSpPr>
              <p:nvPr/>
            </p:nvSpPr>
            <p:spPr bwMode="auto">
              <a:xfrm>
                <a:off x="2539" y="2253"/>
                <a:ext cx="53" cy="341"/>
              </a:xfrm>
              <a:prstGeom prst="rect">
                <a:avLst/>
              </a:prstGeom>
              <a:solidFill>
                <a:srgbClr val="B8CC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7033" name="Rectangle 473"/>
              <p:cNvSpPr>
                <a:spLocks noChangeArrowheads="1"/>
              </p:cNvSpPr>
              <p:nvPr/>
            </p:nvSpPr>
            <p:spPr bwMode="auto">
              <a:xfrm>
                <a:off x="2411" y="2253"/>
                <a:ext cx="128" cy="341"/>
              </a:xfrm>
              <a:prstGeom prst="rect">
                <a:avLst/>
              </a:prstGeom>
              <a:solidFill>
                <a:srgbClr val="B8CC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7034" name="Rectangle 474"/>
              <p:cNvSpPr>
                <a:spLocks noChangeArrowheads="1"/>
              </p:cNvSpPr>
              <p:nvPr/>
            </p:nvSpPr>
            <p:spPr bwMode="auto">
              <a:xfrm>
                <a:off x="2422" y="2253"/>
                <a:ext cx="181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4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7035" name="Rectangle 475"/>
              <p:cNvSpPr>
                <a:spLocks noChangeArrowheads="1"/>
              </p:cNvSpPr>
              <p:nvPr/>
            </p:nvSpPr>
            <p:spPr bwMode="auto">
              <a:xfrm>
                <a:off x="2517" y="2253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67036" name="Picture 47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047" y="2157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37" name="Picture 477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089" y="2157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38" name="Picture 478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132" y="2157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39" name="Picture 47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175" y="2157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40" name="Picture 48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217" y="2157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41" name="Picture 48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260" y="2157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42" name="Picture 48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303" y="2157"/>
                <a:ext cx="3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43" name="Picture 48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335" y="2157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44" name="Picture 48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377" y="2157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45" name="Picture 485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420" y="2157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46" name="Picture 486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462" y="2157"/>
                <a:ext cx="2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47" name="Picture 487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484" y="2157"/>
                <a:ext cx="10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48" name="Picture 488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494" y="2157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49" name="Picture 489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537" y="2157"/>
                <a:ext cx="3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50" name="Picture 490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569" y="2157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51" name="Picture 491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612" y="2157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52" name="Picture 492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654" y="2157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53" name="Picture 493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697" y="2157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54" name="Picture 494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740" y="2157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55" name="Picture 495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782" y="2157"/>
                <a:ext cx="3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56" name="Picture 496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814" y="2157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57" name="Picture 497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857" y="2157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58" name="Picture 498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1899" y="2157"/>
                <a:ext cx="2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59" name="Picture 499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1921" y="2157"/>
                <a:ext cx="1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60" name="Picture 500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921" y="2157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61" name="Picture 501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963" y="2157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62" name="Picture 502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006" y="2157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63" name="Picture 503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049" y="2157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64" name="Picture 504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091" y="2157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65" name="Picture 505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134" y="2157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66" name="Picture 506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2176" y="2157"/>
                <a:ext cx="3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67" name="Picture 507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208" y="2157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68" name="Picture 508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251" y="2157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69" name="Picture 509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294" y="2157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70" name="Picture 510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2336" y="2157"/>
                <a:ext cx="2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7071" name="Rectangle 511"/>
              <p:cNvSpPr>
                <a:spLocks noChangeArrowheads="1"/>
              </p:cNvSpPr>
              <p:nvPr/>
            </p:nvSpPr>
            <p:spPr bwMode="auto">
              <a:xfrm>
                <a:off x="2358" y="2157"/>
                <a:ext cx="234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7072" name="Rectangle 512"/>
              <p:cNvSpPr>
                <a:spLocks noChangeArrowheads="1"/>
              </p:cNvSpPr>
              <p:nvPr/>
            </p:nvSpPr>
            <p:spPr bwMode="auto">
              <a:xfrm>
                <a:off x="2592" y="2157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7073" name="Rectangle 513"/>
              <p:cNvSpPr>
                <a:spLocks noChangeArrowheads="1"/>
              </p:cNvSpPr>
              <p:nvPr/>
            </p:nvSpPr>
            <p:spPr bwMode="auto">
              <a:xfrm>
                <a:off x="2592" y="2157"/>
                <a:ext cx="1" cy="43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7075" name="Rectangle 515"/>
              <p:cNvSpPr>
                <a:spLocks noChangeArrowheads="1"/>
              </p:cNvSpPr>
              <p:nvPr/>
            </p:nvSpPr>
            <p:spPr bwMode="auto">
              <a:xfrm>
                <a:off x="1409" y="2668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0066FF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7077" name="Rectangle 517"/>
              <p:cNvSpPr>
                <a:spLocks noChangeArrowheads="1"/>
              </p:cNvSpPr>
              <p:nvPr/>
            </p:nvSpPr>
            <p:spPr bwMode="auto">
              <a:xfrm>
                <a:off x="1846" y="2668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990033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7079" name="Rectangle 519"/>
              <p:cNvSpPr>
                <a:spLocks noChangeArrowheads="1"/>
              </p:cNvSpPr>
              <p:nvPr/>
            </p:nvSpPr>
            <p:spPr bwMode="auto">
              <a:xfrm>
                <a:off x="2283" y="2668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008000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7080" name="Rectangle 520"/>
              <p:cNvSpPr>
                <a:spLocks noChangeArrowheads="1"/>
              </p:cNvSpPr>
              <p:nvPr/>
            </p:nvSpPr>
            <p:spPr bwMode="auto">
              <a:xfrm>
                <a:off x="2358" y="2594"/>
                <a:ext cx="234" cy="85"/>
              </a:xfrm>
              <a:prstGeom prst="rect">
                <a:avLst/>
              </a:prstGeom>
              <a:solidFill>
                <a:srgbClr val="DBE5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7081" name="Rectangle 521"/>
              <p:cNvSpPr>
                <a:spLocks noChangeArrowheads="1"/>
              </p:cNvSpPr>
              <p:nvPr/>
            </p:nvSpPr>
            <p:spPr bwMode="auto">
              <a:xfrm>
                <a:off x="2358" y="2679"/>
                <a:ext cx="53" cy="331"/>
              </a:xfrm>
              <a:prstGeom prst="rect">
                <a:avLst/>
              </a:prstGeom>
              <a:solidFill>
                <a:srgbClr val="DBE5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7082" name="Rectangle 522"/>
              <p:cNvSpPr>
                <a:spLocks noChangeArrowheads="1"/>
              </p:cNvSpPr>
              <p:nvPr/>
            </p:nvSpPr>
            <p:spPr bwMode="auto">
              <a:xfrm>
                <a:off x="2539" y="2679"/>
                <a:ext cx="53" cy="331"/>
              </a:xfrm>
              <a:prstGeom prst="rect">
                <a:avLst/>
              </a:prstGeom>
              <a:solidFill>
                <a:srgbClr val="DBE5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7083" name="Rectangle 523"/>
              <p:cNvSpPr>
                <a:spLocks noChangeArrowheads="1"/>
              </p:cNvSpPr>
              <p:nvPr/>
            </p:nvSpPr>
            <p:spPr bwMode="auto">
              <a:xfrm>
                <a:off x="2411" y="2679"/>
                <a:ext cx="128" cy="331"/>
              </a:xfrm>
              <a:prstGeom prst="rect">
                <a:avLst/>
              </a:prstGeom>
              <a:solidFill>
                <a:srgbClr val="DBE5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7084" name="Rectangle 524"/>
              <p:cNvSpPr>
                <a:spLocks noChangeArrowheads="1"/>
              </p:cNvSpPr>
              <p:nvPr/>
            </p:nvSpPr>
            <p:spPr bwMode="auto">
              <a:xfrm>
                <a:off x="2422" y="2668"/>
                <a:ext cx="181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3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7085" name="Rectangle 525"/>
              <p:cNvSpPr>
                <a:spLocks noChangeArrowheads="1"/>
              </p:cNvSpPr>
              <p:nvPr/>
            </p:nvSpPr>
            <p:spPr bwMode="auto">
              <a:xfrm>
                <a:off x="2517" y="2668"/>
                <a:ext cx="139" cy="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100" b="1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cs typeface="Arial" pitchFamily="34" charset="0"/>
                  </a:rPr>
                  <a:t> </a:t>
                </a: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67086" name="Picture 52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047" y="2594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87" name="Picture 527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089" y="2594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88" name="Picture 528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132" y="2594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89" name="Picture 52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175" y="2594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90" name="Picture 53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217" y="2594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91" name="Picture 53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260" y="2594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92" name="Picture 53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303" y="2594"/>
                <a:ext cx="3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93" name="Picture 53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335" y="2594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94" name="Picture 53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377" y="2594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95" name="Picture 535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420" y="2594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96" name="Picture 536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462" y="2594"/>
                <a:ext cx="2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97" name="Picture 537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484" y="2594"/>
                <a:ext cx="10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98" name="Picture 538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494" y="2594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099" name="Picture 539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537" y="2594"/>
                <a:ext cx="3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100" name="Picture 540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569" y="2594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101" name="Picture 541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612" y="2594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102" name="Picture 542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654" y="2594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103" name="Picture 543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697" y="2594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104" name="Picture 544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740" y="2594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105" name="Picture 545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782" y="2594"/>
                <a:ext cx="3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106" name="Picture 546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814" y="2594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107" name="Picture 547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857" y="2594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108" name="Picture 548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1899" y="2594"/>
                <a:ext cx="2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109" name="Picture 549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1921" y="2594"/>
                <a:ext cx="1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110" name="Picture 550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921" y="2594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111" name="Picture 551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963" y="2594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112" name="Picture 552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006" y="2594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113" name="Picture 553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049" y="2594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114" name="Picture 554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091" y="2594"/>
                <a:ext cx="43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115" name="Picture 555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2134" y="2594"/>
                <a:ext cx="42" cy="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67117" name="Picture 557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2176" y="2594"/>
              <a:ext cx="3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18" name="Picture 558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208" y="2594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19" name="Picture 559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251" y="2594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20" name="Picture 560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294" y="2594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21" name="Picture 561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2336" y="2594"/>
              <a:ext cx="2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123" name="Rectangle 563"/>
            <p:cNvSpPr>
              <a:spLocks noChangeArrowheads="1"/>
            </p:cNvSpPr>
            <p:nvPr/>
          </p:nvSpPr>
          <p:spPr bwMode="auto">
            <a:xfrm>
              <a:off x="2592" y="2594"/>
              <a:ext cx="1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124" name="Rectangle 564"/>
            <p:cNvSpPr>
              <a:spLocks noChangeArrowheads="1"/>
            </p:cNvSpPr>
            <p:nvPr/>
          </p:nvSpPr>
          <p:spPr bwMode="auto">
            <a:xfrm>
              <a:off x="2592" y="2594"/>
              <a:ext cx="1" cy="41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126" name="Rectangle 566"/>
            <p:cNvSpPr>
              <a:spLocks noChangeArrowheads="1"/>
            </p:cNvSpPr>
            <p:nvPr/>
          </p:nvSpPr>
          <p:spPr bwMode="auto">
            <a:xfrm>
              <a:off x="1409" y="3084"/>
              <a:ext cx="139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>
                  <a:ln>
                    <a:noFill/>
                  </a:ln>
                  <a:solidFill>
                    <a:srgbClr val="0066FF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128" name="Rectangle 568"/>
            <p:cNvSpPr>
              <a:spLocks noChangeArrowheads="1"/>
            </p:cNvSpPr>
            <p:nvPr/>
          </p:nvSpPr>
          <p:spPr bwMode="auto">
            <a:xfrm>
              <a:off x="1846" y="3084"/>
              <a:ext cx="139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>
                  <a:ln>
                    <a:noFill/>
                  </a:ln>
                  <a:solidFill>
                    <a:srgbClr val="990033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130" name="Rectangle 570"/>
            <p:cNvSpPr>
              <a:spLocks noChangeArrowheads="1"/>
            </p:cNvSpPr>
            <p:nvPr/>
          </p:nvSpPr>
          <p:spPr bwMode="auto">
            <a:xfrm>
              <a:off x="2283" y="3084"/>
              <a:ext cx="139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>
                  <a:ln>
                    <a:noFill/>
                  </a:ln>
                  <a:solidFill>
                    <a:srgbClr val="008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131" name="Rectangle 571"/>
            <p:cNvSpPr>
              <a:spLocks noChangeArrowheads="1"/>
            </p:cNvSpPr>
            <p:nvPr/>
          </p:nvSpPr>
          <p:spPr bwMode="auto">
            <a:xfrm>
              <a:off x="2358" y="3010"/>
              <a:ext cx="234" cy="85"/>
            </a:xfrm>
            <a:prstGeom prst="rect">
              <a:avLst/>
            </a:prstGeom>
            <a:solidFill>
              <a:srgbClr val="F2F2F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132" name="Rectangle 572"/>
            <p:cNvSpPr>
              <a:spLocks noChangeArrowheads="1"/>
            </p:cNvSpPr>
            <p:nvPr/>
          </p:nvSpPr>
          <p:spPr bwMode="auto">
            <a:xfrm>
              <a:off x="2358" y="3095"/>
              <a:ext cx="53" cy="330"/>
            </a:xfrm>
            <a:prstGeom prst="rect">
              <a:avLst/>
            </a:prstGeom>
            <a:solidFill>
              <a:srgbClr val="F2F2F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133" name="Rectangle 573"/>
            <p:cNvSpPr>
              <a:spLocks noChangeArrowheads="1"/>
            </p:cNvSpPr>
            <p:nvPr/>
          </p:nvSpPr>
          <p:spPr bwMode="auto">
            <a:xfrm>
              <a:off x="2539" y="3095"/>
              <a:ext cx="53" cy="330"/>
            </a:xfrm>
            <a:prstGeom prst="rect">
              <a:avLst/>
            </a:prstGeom>
            <a:solidFill>
              <a:srgbClr val="F2F2F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134" name="Rectangle 574"/>
            <p:cNvSpPr>
              <a:spLocks noChangeArrowheads="1"/>
            </p:cNvSpPr>
            <p:nvPr/>
          </p:nvSpPr>
          <p:spPr bwMode="auto">
            <a:xfrm>
              <a:off x="2411" y="3095"/>
              <a:ext cx="128" cy="330"/>
            </a:xfrm>
            <a:prstGeom prst="rect">
              <a:avLst/>
            </a:prstGeom>
            <a:solidFill>
              <a:srgbClr val="F2F2F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135" name="Rectangle 575"/>
            <p:cNvSpPr>
              <a:spLocks noChangeArrowheads="1"/>
            </p:cNvSpPr>
            <p:nvPr/>
          </p:nvSpPr>
          <p:spPr bwMode="auto">
            <a:xfrm>
              <a:off x="2422" y="3084"/>
              <a:ext cx="181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136" name="Rectangle 576"/>
            <p:cNvSpPr>
              <a:spLocks noChangeArrowheads="1"/>
            </p:cNvSpPr>
            <p:nvPr/>
          </p:nvSpPr>
          <p:spPr bwMode="auto">
            <a:xfrm>
              <a:off x="2517" y="3084"/>
              <a:ext cx="139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67137" name="Picture 57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47" y="301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38" name="Picture 57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89" y="301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39" name="Picture 57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32" y="301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40" name="Picture 58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75" y="301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41" name="Picture 58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17" y="301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42" name="Picture 58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60" y="301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43" name="Picture 58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03" y="3010"/>
              <a:ext cx="3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44" name="Picture 58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35" y="301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45" name="Picture 58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77" y="301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46" name="Picture 58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420" y="301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47" name="Picture 58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462" y="3010"/>
              <a:ext cx="2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48" name="Picture 58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484" y="3010"/>
              <a:ext cx="10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49" name="Picture 58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494" y="301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50" name="Picture 590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537" y="3010"/>
              <a:ext cx="3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51" name="Picture 591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569" y="301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52" name="Picture 59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612" y="301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53" name="Picture 593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654" y="301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54" name="Picture 59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697" y="301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55" name="Picture 59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740" y="301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56" name="Picture 596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782" y="3010"/>
              <a:ext cx="3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57" name="Picture 597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814" y="301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58" name="Picture 59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857" y="301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59" name="Picture 599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899" y="3010"/>
              <a:ext cx="2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60" name="Picture 600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1921" y="3010"/>
              <a:ext cx="1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61" name="Picture 601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921" y="301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62" name="Picture 602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963" y="301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63" name="Picture 603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006" y="301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64" name="Picture 604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049" y="301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65" name="Picture 605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091" y="301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66" name="Picture 606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134" y="301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67" name="Picture 607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2176" y="3010"/>
              <a:ext cx="3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68" name="Picture 608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208" y="301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69" name="Picture 609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251" y="301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70" name="Picture 610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294" y="301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71" name="Picture 611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2336" y="3010"/>
              <a:ext cx="2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172" name="Rectangle 612"/>
            <p:cNvSpPr>
              <a:spLocks noChangeArrowheads="1"/>
            </p:cNvSpPr>
            <p:nvPr/>
          </p:nvSpPr>
          <p:spPr bwMode="auto">
            <a:xfrm>
              <a:off x="2358" y="3010"/>
              <a:ext cx="234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173" name="Rectangle 613"/>
            <p:cNvSpPr>
              <a:spLocks noChangeArrowheads="1"/>
            </p:cNvSpPr>
            <p:nvPr/>
          </p:nvSpPr>
          <p:spPr bwMode="auto">
            <a:xfrm>
              <a:off x="2592" y="3010"/>
              <a:ext cx="1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174" name="Rectangle 614"/>
            <p:cNvSpPr>
              <a:spLocks noChangeArrowheads="1"/>
            </p:cNvSpPr>
            <p:nvPr/>
          </p:nvSpPr>
          <p:spPr bwMode="auto">
            <a:xfrm>
              <a:off x="2592" y="3010"/>
              <a:ext cx="1" cy="41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176" name="Rectangle 616"/>
            <p:cNvSpPr>
              <a:spLocks noChangeArrowheads="1"/>
            </p:cNvSpPr>
            <p:nvPr/>
          </p:nvSpPr>
          <p:spPr bwMode="auto">
            <a:xfrm>
              <a:off x="1409" y="3510"/>
              <a:ext cx="139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>
                  <a:ln>
                    <a:noFill/>
                  </a:ln>
                  <a:solidFill>
                    <a:srgbClr val="0066FF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178" name="Rectangle 618"/>
            <p:cNvSpPr>
              <a:spLocks noChangeArrowheads="1"/>
            </p:cNvSpPr>
            <p:nvPr/>
          </p:nvSpPr>
          <p:spPr bwMode="auto">
            <a:xfrm>
              <a:off x="1846" y="3510"/>
              <a:ext cx="139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>
                  <a:ln>
                    <a:noFill/>
                  </a:ln>
                  <a:solidFill>
                    <a:srgbClr val="990033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180" name="Rectangle 620"/>
            <p:cNvSpPr>
              <a:spLocks noChangeArrowheads="1"/>
            </p:cNvSpPr>
            <p:nvPr/>
          </p:nvSpPr>
          <p:spPr bwMode="auto">
            <a:xfrm>
              <a:off x="2283" y="3510"/>
              <a:ext cx="139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>
                  <a:ln>
                    <a:noFill/>
                  </a:ln>
                  <a:solidFill>
                    <a:srgbClr val="008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181" name="Rectangle 621"/>
            <p:cNvSpPr>
              <a:spLocks noChangeArrowheads="1"/>
            </p:cNvSpPr>
            <p:nvPr/>
          </p:nvSpPr>
          <p:spPr bwMode="auto">
            <a:xfrm>
              <a:off x="2358" y="3425"/>
              <a:ext cx="234" cy="85"/>
            </a:xfrm>
            <a:prstGeom prst="rect">
              <a:avLst/>
            </a:prstGeom>
            <a:solidFill>
              <a:srgbClr val="BFBFB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182" name="Rectangle 622"/>
            <p:cNvSpPr>
              <a:spLocks noChangeArrowheads="1"/>
            </p:cNvSpPr>
            <p:nvPr/>
          </p:nvSpPr>
          <p:spPr bwMode="auto">
            <a:xfrm>
              <a:off x="2358" y="3510"/>
              <a:ext cx="53" cy="330"/>
            </a:xfrm>
            <a:prstGeom prst="rect">
              <a:avLst/>
            </a:prstGeom>
            <a:solidFill>
              <a:srgbClr val="BFBFB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183" name="Rectangle 623"/>
            <p:cNvSpPr>
              <a:spLocks noChangeArrowheads="1"/>
            </p:cNvSpPr>
            <p:nvPr/>
          </p:nvSpPr>
          <p:spPr bwMode="auto">
            <a:xfrm>
              <a:off x="2539" y="3510"/>
              <a:ext cx="53" cy="330"/>
            </a:xfrm>
            <a:prstGeom prst="rect">
              <a:avLst/>
            </a:prstGeom>
            <a:solidFill>
              <a:srgbClr val="BFBFB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184" name="Rectangle 624"/>
            <p:cNvSpPr>
              <a:spLocks noChangeArrowheads="1"/>
            </p:cNvSpPr>
            <p:nvPr/>
          </p:nvSpPr>
          <p:spPr bwMode="auto">
            <a:xfrm>
              <a:off x="2411" y="3510"/>
              <a:ext cx="128" cy="330"/>
            </a:xfrm>
            <a:prstGeom prst="rect">
              <a:avLst/>
            </a:prstGeom>
            <a:solidFill>
              <a:srgbClr val="BFBFB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185" name="Rectangle 625"/>
            <p:cNvSpPr>
              <a:spLocks noChangeArrowheads="1"/>
            </p:cNvSpPr>
            <p:nvPr/>
          </p:nvSpPr>
          <p:spPr bwMode="auto">
            <a:xfrm>
              <a:off x="2380" y="3544"/>
              <a:ext cx="190" cy="3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186" name="Rectangle 626"/>
            <p:cNvSpPr>
              <a:spLocks noChangeArrowheads="1"/>
            </p:cNvSpPr>
            <p:nvPr/>
          </p:nvSpPr>
          <p:spPr bwMode="auto">
            <a:xfrm>
              <a:off x="2517" y="3510"/>
              <a:ext cx="139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67187" name="Picture 62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47" y="3425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88" name="Picture 62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89" y="3425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89" name="Picture 62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32" y="3425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90" name="Picture 63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75" y="3425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91" name="Picture 63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17" y="3425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92" name="Picture 63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60" y="3425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93" name="Picture 63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03" y="3425"/>
              <a:ext cx="3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94" name="Picture 63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35" y="3425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95" name="Picture 63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77" y="3425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96" name="Picture 63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420" y="3425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97" name="Picture 63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462" y="3425"/>
              <a:ext cx="2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98" name="Picture 63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484" y="3425"/>
              <a:ext cx="10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199" name="Picture 63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494" y="3425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00" name="Picture 640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537" y="3425"/>
              <a:ext cx="3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01" name="Picture 641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569" y="3425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02" name="Picture 64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612" y="3425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03" name="Picture 643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654" y="3425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04" name="Picture 64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697" y="3425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05" name="Picture 64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740" y="3425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06" name="Picture 646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782" y="3425"/>
              <a:ext cx="3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07" name="Picture 647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814" y="3425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08" name="Picture 64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857" y="3425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09" name="Picture 649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899" y="3425"/>
              <a:ext cx="2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10" name="Picture 650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1921" y="3425"/>
              <a:ext cx="1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11" name="Picture 651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921" y="3425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12" name="Picture 652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963" y="3425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13" name="Picture 653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006" y="3425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14" name="Picture 654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049" y="3425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15" name="Picture 655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091" y="3425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16" name="Picture 656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134" y="3425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17" name="Picture 657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2176" y="3425"/>
              <a:ext cx="3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18" name="Picture 658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208" y="3425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19" name="Picture 659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251" y="3425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20" name="Picture 660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294" y="3425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21" name="Picture 661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2336" y="3425"/>
              <a:ext cx="2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222" name="Rectangle 662"/>
            <p:cNvSpPr>
              <a:spLocks noChangeArrowheads="1"/>
            </p:cNvSpPr>
            <p:nvPr/>
          </p:nvSpPr>
          <p:spPr bwMode="auto">
            <a:xfrm>
              <a:off x="2358" y="3425"/>
              <a:ext cx="234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223" name="Rectangle 663"/>
            <p:cNvSpPr>
              <a:spLocks noChangeArrowheads="1"/>
            </p:cNvSpPr>
            <p:nvPr/>
          </p:nvSpPr>
          <p:spPr bwMode="auto">
            <a:xfrm>
              <a:off x="2592" y="3425"/>
              <a:ext cx="1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67224" name="Picture 664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1047" y="384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25" name="Picture 665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1089" y="3840"/>
              <a:ext cx="3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26" name="Picture 666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1121" y="384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27" name="Picture 667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1164" y="384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28" name="Picture 668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1207" y="384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29" name="Picture 669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1249" y="384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30" name="Picture 670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1292" y="384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31" name="Picture 671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1335" y="3840"/>
              <a:ext cx="3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32" name="Picture 672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1367" y="384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33" name="Picture 673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1409" y="384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34" name="Picture 674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1452" y="3840"/>
              <a:ext cx="3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35" name="Picture 675"/>
            <p:cNvPicPr>
              <a:picLocks noChangeAspect="1"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1484" y="3840"/>
              <a:ext cx="1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36" name="Picture 676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1484" y="384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37" name="Picture 677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1526" y="384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38" name="Picture 678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1569" y="384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39" name="Picture 679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1612" y="3840"/>
              <a:ext cx="3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40" name="Picture 680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1644" y="384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41" name="Picture 681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1686" y="384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42" name="Picture 682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1729" y="384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43" name="Picture 683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1772" y="384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44" name="Picture 684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1814" y="384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45" name="Picture 685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1857" y="3840"/>
              <a:ext cx="3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46" name="Picture 686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1889" y="3840"/>
              <a:ext cx="3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47" name="Picture 687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1910" y="3840"/>
              <a:ext cx="11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48" name="Picture 688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1921" y="384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49" name="Picture 689"/>
            <p:cNvPicPr>
              <a:picLocks noChangeAspect="1" noChangeArrowheads="1"/>
            </p:cNvPicPr>
            <p:nvPr/>
          </p:nvPicPr>
          <p:blipFill>
            <a:blip r:embed="rId25" cstate="print"/>
            <a:srcRect/>
            <a:stretch>
              <a:fillRect/>
            </a:stretch>
          </p:blipFill>
          <p:spPr bwMode="auto">
            <a:xfrm>
              <a:off x="1963" y="3840"/>
              <a:ext cx="3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50" name="Picture 690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1995" y="384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51" name="Picture 691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2038" y="384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52" name="Picture 692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2081" y="384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53" name="Picture 693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2123" y="384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54" name="Picture 694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2166" y="3840"/>
              <a:ext cx="4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55" name="Picture 695"/>
            <p:cNvPicPr>
              <a:picLocks noChangeAspect="1" noChangeArrowheads="1"/>
            </p:cNvPicPr>
            <p:nvPr/>
          </p:nvPicPr>
          <p:blipFill>
            <a:blip r:embed="rId25" cstate="print"/>
            <a:srcRect/>
            <a:stretch>
              <a:fillRect/>
            </a:stretch>
          </p:blipFill>
          <p:spPr bwMode="auto">
            <a:xfrm>
              <a:off x="2208" y="3840"/>
              <a:ext cx="3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56" name="Picture 696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2240" y="384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57" name="Picture 697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2283" y="3840"/>
              <a:ext cx="43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258" name="Picture 698"/>
            <p:cNvPicPr>
              <a:picLocks noChangeAspect="1" noChangeArrowheads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>
              <a:off x="2326" y="3840"/>
              <a:ext cx="32" cy="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259" name="Rectangle 699"/>
            <p:cNvSpPr>
              <a:spLocks noChangeArrowheads="1"/>
            </p:cNvSpPr>
            <p:nvPr/>
          </p:nvSpPr>
          <p:spPr bwMode="auto">
            <a:xfrm>
              <a:off x="2347" y="3840"/>
              <a:ext cx="245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260" name="Rectangle 700"/>
            <p:cNvSpPr>
              <a:spLocks noChangeArrowheads="1"/>
            </p:cNvSpPr>
            <p:nvPr/>
          </p:nvSpPr>
          <p:spPr bwMode="auto">
            <a:xfrm>
              <a:off x="2592" y="3425"/>
              <a:ext cx="1" cy="41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261" name="Rectangle 701"/>
            <p:cNvSpPr>
              <a:spLocks noChangeArrowheads="1"/>
            </p:cNvSpPr>
            <p:nvPr/>
          </p:nvSpPr>
          <p:spPr bwMode="auto">
            <a:xfrm>
              <a:off x="2592" y="3840"/>
              <a:ext cx="1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262" name="Rectangle 702"/>
            <p:cNvSpPr>
              <a:spLocks noChangeArrowheads="1"/>
            </p:cNvSpPr>
            <p:nvPr/>
          </p:nvSpPr>
          <p:spPr bwMode="auto">
            <a:xfrm>
              <a:off x="2592" y="3840"/>
              <a:ext cx="1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263" name="Rectangle 703"/>
            <p:cNvSpPr>
              <a:spLocks noChangeArrowheads="1"/>
            </p:cNvSpPr>
            <p:nvPr/>
          </p:nvSpPr>
          <p:spPr bwMode="auto">
            <a:xfrm>
              <a:off x="898" y="3830"/>
              <a:ext cx="11" cy="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735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7616042" y="6246075"/>
            <a:ext cx="1135516" cy="321475"/>
          </a:xfrm>
          <a:prstGeom prst="rect">
            <a:avLst/>
          </a:prstGeom>
          <a:noFill/>
        </p:spPr>
      </p:pic>
      <p:pic>
        <p:nvPicPr>
          <p:cNvPr id="736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7398330" y="6589576"/>
            <a:ext cx="1638795" cy="209049"/>
          </a:xfrm>
          <a:prstGeom prst="rect">
            <a:avLst/>
          </a:prstGeom>
          <a:noFill/>
        </p:spPr>
      </p:pic>
      <p:sp>
        <p:nvSpPr>
          <p:cNvPr id="743" name="TextBox 742"/>
          <p:cNvSpPr txBox="1"/>
          <p:nvPr/>
        </p:nvSpPr>
        <p:spPr>
          <a:xfrm>
            <a:off x="678426" y="1219200"/>
            <a:ext cx="69987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latin typeface="Arial" pitchFamily="34" charset="0"/>
                <a:cs typeface="Arial" pitchFamily="34" charset="0"/>
              </a:rPr>
              <a:t>Ученики используют предметные, процедурные и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эпистемологические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знания. Демонстрируют передовое научное мышление. Интерпретируют данные в различных сложных жизненных ситуациях…</a:t>
            </a:r>
          </a:p>
        </p:txBody>
      </p:sp>
      <p:sp>
        <p:nvSpPr>
          <p:cNvPr id="744" name="TextBox 743"/>
          <p:cNvSpPr txBox="1"/>
          <p:nvPr/>
        </p:nvSpPr>
        <p:spPr>
          <a:xfrm>
            <a:off x="663677" y="2057400"/>
            <a:ext cx="7064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latin typeface="Arial" pitchFamily="34" charset="0"/>
                <a:cs typeface="Arial" pitchFamily="34" charset="0"/>
              </a:rPr>
              <a:t>Делают множественные выводы, сравнения и сопоставления в текстах, демонстрируют полное и детальное понимание одного или нескольких текстов. Используют предметные и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эпистемологические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знания… </a:t>
            </a:r>
          </a:p>
        </p:txBody>
      </p:sp>
      <p:sp>
        <p:nvSpPr>
          <p:cNvPr id="747" name="Rectangle 470"/>
          <p:cNvSpPr>
            <a:spLocks noChangeArrowheads="1"/>
          </p:cNvSpPr>
          <p:nvPr/>
        </p:nvSpPr>
        <p:spPr bwMode="auto">
          <a:xfrm>
            <a:off x="624311" y="2927350"/>
            <a:ext cx="7059189" cy="793750"/>
          </a:xfrm>
          <a:prstGeom prst="rect">
            <a:avLst/>
          </a:prstGeom>
          <a:solidFill>
            <a:srgbClr val="B8CCE4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ru-RU" sz="1600" dirty="0">
                <a:latin typeface="Arial" pitchFamily="34" charset="0"/>
                <a:cs typeface="Arial" pitchFamily="34" charset="0"/>
              </a:rPr>
              <a:t>Успешно справляются с заданиями, в которых требуется сделать выводы, опираясь на научный и технологический подход. Применяют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взаимосвязное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научное мышление в незнакомых ситуациях…</a:t>
            </a:r>
          </a:p>
        </p:txBody>
      </p:sp>
      <p:sp>
        <p:nvSpPr>
          <p:cNvPr id="748" name="Rectangle 520"/>
          <p:cNvSpPr>
            <a:spLocks noChangeArrowheads="1"/>
          </p:cNvSpPr>
          <p:nvPr/>
        </p:nvSpPr>
        <p:spPr bwMode="auto">
          <a:xfrm>
            <a:off x="627416" y="3744275"/>
            <a:ext cx="7062434" cy="745175"/>
          </a:xfrm>
          <a:prstGeom prst="rect">
            <a:avLst/>
          </a:prstGeom>
          <a:solidFill>
            <a:srgbClr val="DBE5F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ru-RU" sz="1600" dirty="0">
                <a:latin typeface="Arial" pitchFamily="34" charset="0"/>
                <a:cs typeface="Arial" pitchFamily="34" charset="0"/>
              </a:rPr>
              <a:t>Ученики определяют ясно обозначенные научные вопросы в различных контекстах. Объясняют, разрабатывают исследований, интерпретируют  данные, которые требуют когнитивной деятельности среднего уровня…  </a:t>
            </a:r>
          </a:p>
        </p:txBody>
      </p:sp>
      <p:sp>
        <p:nvSpPr>
          <p:cNvPr id="749" name="Rectangle 571"/>
          <p:cNvSpPr>
            <a:spLocks noChangeArrowheads="1"/>
          </p:cNvSpPr>
          <p:nvPr/>
        </p:nvSpPr>
        <p:spPr bwMode="auto">
          <a:xfrm>
            <a:off x="634181" y="4533901"/>
            <a:ext cx="7042969" cy="723899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>
              <a:lnSpc>
                <a:spcPct val="90000"/>
              </a:lnSpc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У школьников сформирован достаточный базис для объяснения решения задач, на основе простейших действия, при условии наличия знакомого контекста</a:t>
            </a:r>
          </a:p>
        </p:txBody>
      </p:sp>
      <p:sp>
        <p:nvSpPr>
          <p:cNvPr id="750" name="Rectangle 622"/>
          <p:cNvSpPr>
            <a:spLocks noChangeArrowheads="1"/>
          </p:cNvSpPr>
          <p:nvPr/>
        </p:nvSpPr>
        <p:spPr bwMode="auto">
          <a:xfrm>
            <a:off x="647019" y="5289551"/>
            <a:ext cx="7036481" cy="781050"/>
          </a:xfrm>
          <a:prstGeom prst="rect">
            <a:avLst/>
          </a:prstGeom>
          <a:solidFill>
            <a:srgbClr val="BFBFB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ru-RU" sz="1600" dirty="0">
                <a:latin typeface="Arial" pitchFamily="34" charset="0"/>
                <a:cs typeface="Arial" pitchFamily="34" charset="0"/>
              </a:rPr>
              <a:t>Сформированы ограниченные представления и знания, которые применяют только в знакомых ситуациях, имеющих простейшее научное объяснение, которое следует из задания…</a:t>
            </a:r>
          </a:p>
        </p:txBody>
      </p:sp>
      <p:pic>
        <p:nvPicPr>
          <p:cNvPr id="311" name="Рисунок 310" descr="chemistry-items.png"/>
          <p:cNvPicPr>
            <a:picLocks noChangeAspect="1"/>
          </p:cNvPicPr>
          <p:nvPr/>
        </p:nvPicPr>
        <p:blipFill>
          <a:blip r:embed="rId29" cstate="print"/>
          <a:srcRect b="25574"/>
          <a:stretch>
            <a:fillRect/>
          </a:stretch>
        </p:blipFill>
        <p:spPr>
          <a:xfrm>
            <a:off x="457200" y="5730949"/>
            <a:ext cx="2575746" cy="11270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8268211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735</Words>
  <Application>Microsoft Office PowerPoint</Application>
  <PresentationFormat>Экран (4:3)</PresentationFormat>
  <Paragraphs>181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Управление качеством образовательных результатов. Формирование естественнонаучной грамотности.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Уровни естественнонаучной грамотности</vt:lpstr>
      <vt:lpstr>Развитие функциональной грамотности на уроках  на основе таксономии Б. Блума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Управление качеством образовательных результатов. Формирование естественнонаучной грамотности.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Ольга</cp:lastModifiedBy>
  <cp:revision>36</cp:revision>
  <dcterms:created xsi:type="dcterms:W3CDTF">2020-11-24T09:59:15Z</dcterms:created>
  <dcterms:modified xsi:type="dcterms:W3CDTF">2020-12-14T08:19:24Z</dcterms:modified>
</cp:coreProperties>
</file>