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3"/>
  </p:notesMasterIdLst>
  <p:sldIdLst>
    <p:sldId id="260" r:id="rId2"/>
    <p:sldId id="274" r:id="rId3"/>
    <p:sldId id="275" r:id="rId4"/>
    <p:sldId id="257" r:id="rId5"/>
    <p:sldId id="262" r:id="rId6"/>
    <p:sldId id="265" r:id="rId7"/>
    <p:sldId id="258" r:id="rId8"/>
    <p:sldId id="268" r:id="rId9"/>
    <p:sldId id="269" r:id="rId10"/>
    <p:sldId id="270" r:id="rId11"/>
    <p:sldId id="271" r:id="rId12"/>
    <p:sldId id="272" r:id="rId13"/>
    <p:sldId id="264" r:id="rId14"/>
    <p:sldId id="298" r:id="rId15"/>
    <p:sldId id="299" r:id="rId16"/>
    <p:sldId id="267" r:id="rId17"/>
    <p:sldId id="266" r:id="rId18"/>
    <p:sldId id="276" r:id="rId19"/>
    <p:sldId id="279" r:id="rId20"/>
    <p:sldId id="277" r:id="rId21"/>
    <p:sldId id="292" r:id="rId22"/>
    <p:sldId id="293" r:id="rId23"/>
    <p:sldId id="294" r:id="rId24"/>
    <p:sldId id="296" r:id="rId25"/>
    <p:sldId id="287" r:id="rId26"/>
    <p:sldId id="282" r:id="rId27"/>
    <p:sldId id="300" r:id="rId28"/>
    <p:sldId id="301" r:id="rId29"/>
    <p:sldId id="302" r:id="rId30"/>
    <p:sldId id="303" r:id="rId31"/>
    <p:sldId id="284" r:id="rId32"/>
  </p:sldIdLst>
  <p:sldSz cx="9144000" cy="6858000" type="screen4x3"/>
  <p:notesSz cx="6735763" cy="9866313"/>
  <p:defaultTextStyle>
    <a:defPPr>
      <a:defRPr lang="pl-PL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809" autoAdjust="0"/>
    <p:restoredTop sz="94660"/>
  </p:normalViewPr>
  <p:slideViewPr>
    <p:cSldViewPr>
      <p:cViewPr varScale="1">
        <p:scale>
          <a:sx n="72" d="100"/>
          <a:sy n="72" d="100"/>
        </p:scale>
        <p:origin x="-394" y="-7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30" d="100"/>
        <a:sy n="13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agłówk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9413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idx="1"/>
          </p:nvPr>
        </p:nvSpPr>
        <p:spPr>
          <a:xfrm>
            <a:off x="3814763" y="0"/>
            <a:ext cx="2919412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BF80BED6-BC2B-4024-B26F-E8C96CE22239}" type="datetimeFigureOut">
              <a:rPr lang="pl-PL"/>
              <a:pPr>
                <a:defRPr/>
              </a:pPr>
              <a:t>2018-04-09</a:t>
            </a:fld>
            <a:endParaRPr lang="pl-PL"/>
          </a:p>
        </p:txBody>
      </p:sp>
      <p:sp>
        <p:nvSpPr>
          <p:cNvPr id="4" name="Symbol zastępczy obrazu slajdu 3"/>
          <p:cNvSpPr>
            <a:spLocks noGrp="1" noRot="1" noChangeAspect="1"/>
          </p:cNvSpPr>
          <p:nvPr>
            <p:ph type="sldImg" idx="2"/>
          </p:nvPr>
        </p:nvSpPr>
        <p:spPr>
          <a:xfrm>
            <a:off x="901700" y="739775"/>
            <a:ext cx="4932363" cy="37004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pl-PL" noProof="0"/>
          </a:p>
        </p:txBody>
      </p:sp>
      <p:sp>
        <p:nvSpPr>
          <p:cNvPr id="5" name="Symbol zastępczy notatek 4"/>
          <p:cNvSpPr>
            <a:spLocks noGrp="1"/>
          </p:cNvSpPr>
          <p:nvPr>
            <p:ph type="body" sz="quarter" idx="3"/>
          </p:nvPr>
        </p:nvSpPr>
        <p:spPr>
          <a:xfrm>
            <a:off x="673100" y="4686300"/>
            <a:ext cx="5389563" cy="44402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 noProof="0" smtClean="0"/>
              <a:t>Kliknij, aby edytować style wzorca tekstu</a:t>
            </a:r>
          </a:p>
          <a:p>
            <a:pPr lvl="1"/>
            <a:r>
              <a:rPr lang="pl-PL" noProof="0" smtClean="0"/>
              <a:t>Drugi poziom</a:t>
            </a:r>
          </a:p>
          <a:p>
            <a:pPr lvl="2"/>
            <a:r>
              <a:rPr lang="pl-PL" noProof="0" smtClean="0"/>
              <a:t>Trzeci poziom</a:t>
            </a:r>
          </a:p>
          <a:p>
            <a:pPr lvl="3"/>
            <a:r>
              <a:rPr lang="pl-PL" noProof="0" smtClean="0"/>
              <a:t>Czwarty poziom</a:t>
            </a:r>
          </a:p>
          <a:p>
            <a:pPr lvl="4"/>
            <a:r>
              <a:rPr lang="pl-PL" noProof="0" smtClean="0"/>
              <a:t>Piąty poziom</a:t>
            </a:r>
            <a:endParaRPr lang="pl-PL" noProof="0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4"/>
          </p:nvPr>
        </p:nvSpPr>
        <p:spPr>
          <a:xfrm>
            <a:off x="0" y="9371013"/>
            <a:ext cx="2919413" cy="4937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5"/>
          </p:nvPr>
        </p:nvSpPr>
        <p:spPr>
          <a:xfrm>
            <a:off x="3814763" y="9371013"/>
            <a:ext cx="2919412" cy="4937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0149198D-D27E-4626-986D-53161AE9ABC1}" type="slidenum">
              <a:rPr lang="pl-PL"/>
              <a:pPr>
                <a:defRPr/>
              </a:pPr>
              <a:t>‹#›</a:t>
            </a:fld>
            <a:endParaRPr lang="pl-P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l-PL" smtClean="0"/>
              <a:t>Kliknij, aby edytować styl wzorca podtytułu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98BA44-1255-4026-BFBB-D48A709DE3F3}" type="datetime1">
              <a:rPr lang="pl-PL"/>
              <a:pPr>
                <a:defRPr/>
              </a:pPr>
              <a:t>2018-04-09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pl-PL"/>
              <a:t>Marzena  Rafalska</a:t>
            </a:r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57C4D6-29FB-4EC1-AD15-F75A7F44AFDF}" type="slidenum">
              <a:rPr lang="pl-PL"/>
              <a:pPr>
                <a:defRPr/>
              </a:pPr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D3E19D-66C7-4DDB-986F-561AE3CEC64E}" type="datetime1">
              <a:rPr lang="pl-PL"/>
              <a:pPr>
                <a:defRPr/>
              </a:pPr>
              <a:t>2018-04-09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pl-PL"/>
              <a:t>Marzena  Rafalska</a:t>
            </a:r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4FA92D-14A5-4DFB-8E6F-D48BC42260C4}" type="slidenum">
              <a:rPr lang="pl-PL"/>
              <a:pPr>
                <a:defRPr/>
              </a:pPr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pionowy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2A9511-1076-426A-A29C-7E1175886E0E}" type="datetime1">
              <a:rPr lang="pl-PL"/>
              <a:pPr>
                <a:defRPr/>
              </a:pPr>
              <a:t>2018-04-09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pl-PL"/>
              <a:t>Marzena  Rafalska</a:t>
            </a:r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10D542-20D2-412B-8BB9-16A4440AA9B8}" type="slidenum">
              <a:rPr lang="pl-PL"/>
              <a:pPr>
                <a:defRPr/>
              </a:pPr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6F0FBB-8585-4803-98A1-BAC5A18FA193}" type="datetime1">
              <a:rPr lang="pl-PL"/>
              <a:pPr>
                <a:defRPr/>
              </a:pPr>
              <a:t>2018-04-09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pl-PL"/>
              <a:t>Marzena  Rafalska</a:t>
            </a:r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6CF1EE-B9EC-4FE5-9D81-CBB0F0AB558C}" type="slidenum">
              <a:rPr lang="pl-PL"/>
              <a:pPr>
                <a:defRPr/>
              </a:pPr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B049BF-FF51-42A1-8751-F5F2863997A5}" type="datetime1">
              <a:rPr lang="pl-PL"/>
              <a:pPr>
                <a:defRPr/>
              </a:pPr>
              <a:t>2018-04-09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pl-PL"/>
              <a:t>Marzena  Rafalska</a:t>
            </a:r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13F5AD-EADF-4417-97E4-DCE01F335F34}" type="slidenum">
              <a:rPr lang="pl-PL"/>
              <a:pPr>
                <a:defRPr/>
              </a:pPr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5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F78F52-F4A7-4DDB-8C48-D8A6843D487B}" type="datetime1">
              <a:rPr lang="pl-PL"/>
              <a:pPr>
                <a:defRPr/>
              </a:pPr>
              <a:t>2018-04-09</a:t>
            </a:fld>
            <a:endParaRPr lang="pl-PL"/>
          </a:p>
        </p:txBody>
      </p:sp>
      <p:sp>
        <p:nvSpPr>
          <p:cNvPr id="6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pl-PL"/>
              <a:t>Marzena  Rafalska</a:t>
            </a:r>
          </a:p>
        </p:txBody>
      </p:sp>
      <p:sp>
        <p:nvSpPr>
          <p:cNvPr id="7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796847-00F1-40DA-8420-776BA7271F84}" type="slidenum">
              <a:rPr lang="pl-PL"/>
              <a:pPr>
                <a:defRPr/>
              </a:pPr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5" name="Symbol zastępczy tekstu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6" name="Symbol zastępczy zawartości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7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39455E-2675-46FC-8AC8-7F34277DA5D2}" type="datetime1">
              <a:rPr lang="pl-PL"/>
              <a:pPr>
                <a:defRPr/>
              </a:pPr>
              <a:t>2018-04-09</a:t>
            </a:fld>
            <a:endParaRPr lang="pl-PL"/>
          </a:p>
        </p:txBody>
      </p:sp>
      <p:sp>
        <p:nvSpPr>
          <p:cNvPr id="8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pl-PL"/>
              <a:t>Marzena  Rafalska</a:t>
            </a:r>
          </a:p>
        </p:txBody>
      </p:sp>
      <p:sp>
        <p:nvSpPr>
          <p:cNvPr id="9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2B2D16-EB7A-444F-B313-A9D548154366}" type="slidenum">
              <a:rPr lang="pl-PL"/>
              <a:pPr>
                <a:defRPr/>
              </a:pPr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00CC39-3A84-448A-A8DB-F458FB38BF9C}" type="datetime1">
              <a:rPr lang="pl-PL"/>
              <a:pPr>
                <a:defRPr/>
              </a:pPr>
              <a:t>2018-04-09</a:t>
            </a:fld>
            <a:endParaRPr lang="pl-PL"/>
          </a:p>
        </p:txBody>
      </p:sp>
      <p:sp>
        <p:nvSpPr>
          <p:cNvPr id="4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pl-PL"/>
              <a:t>Marzena  Rafalska</a:t>
            </a:r>
          </a:p>
        </p:txBody>
      </p:sp>
      <p:sp>
        <p:nvSpPr>
          <p:cNvPr id="5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A3854D-2821-44FC-9F16-D2BB2FAFA297}" type="slidenum">
              <a:rPr lang="pl-PL"/>
              <a:pPr>
                <a:defRPr/>
              </a:pPr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1C958E-95BC-4369-B5B8-697FB016E975}" type="datetime1">
              <a:rPr lang="pl-PL"/>
              <a:pPr>
                <a:defRPr/>
              </a:pPr>
              <a:t>2018-04-09</a:t>
            </a:fld>
            <a:endParaRPr lang="pl-PL"/>
          </a:p>
        </p:txBody>
      </p:sp>
      <p:sp>
        <p:nvSpPr>
          <p:cNvPr id="3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pl-PL"/>
              <a:t>Marzena  Rafalska</a:t>
            </a:r>
          </a:p>
        </p:txBody>
      </p:sp>
      <p:sp>
        <p:nvSpPr>
          <p:cNvPr id="4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FF7AEC-6685-4FFD-82DE-417F67619C4C}" type="slidenum">
              <a:rPr lang="pl-PL"/>
              <a:pPr>
                <a:defRPr/>
              </a:pPr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5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46F485-C92F-4965-8DD2-3AFD7AD4F5A7}" type="datetime1">
              <a:rPr lang="pl-PL"/>
              <a:pPr>
                <a:defRPr/>
              </a:pPr>
              <a:t>2018-04-09</a:t>
            </a:fld>
            <a:endParaRPr lang="pl-PL"/>
          </a:p>
        </p:txBody>
      </p:sp>
      <p:sp>
        <p:nvSpPr>
          <p:cNvPr id="6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pl-PL"/>
              <a:t>Marzena  Rafalska</a:t>
            </a:r>
          </a:p>
        </p:txBody>
      </p:sp>
      <p:sp>
        <p:nvSpPr>
          <p:cNvPr id="7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D0F30C-0F4C-4162-9250-DE72AFF7827A}" type="slidenum">
              <a:rPr lang="pl-PL"/>
              <a:pPr>
                <a:defRPr/>
              </a:pPr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obrazu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pl-PL" noProof="0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5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99ADB1-3876-4FC2-BD47-55848B01BCBF}" type="datetime1">
              <a:rPr lang="pl-PL"/>
              <a:pPr>
                <a:defRPr/>
              </a:pPr>
              <a:t>2018-04-09</a:t>
            </a:fld>
            <a:endParaRPr lang="pl-PL"/>
          </a:p>
        </p:txBody>
      </p:sp>
      <p:sp>
        <p:nvSpPr>
          <p:cNvPr id="6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pl-PL"/>
              <a:t>Marzena  Rafalska</a:t>
            </a:r>
          </a:p>
        </p:txBody>
      </p:sp>
      <p:sp>
        <p:nvSpPr>
          <p:cNvPr id="7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DC1C19-41FD-4E6D-9943-DD93E1B7E2AB}" type="slidenum">
              <a:rPr lang="pl-PL"/>
              <a:pPr>
                <a:defRPr/>
              </a:pPr>
              <a:t>‹#›</a:t>
            </a:fld>
            <a:endParaRPr lang="pl-PL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Symbol zastępczy tytułu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pl-PL" smtClean="0"/>
              <a:t>Kliknij, aby edytować styl</a:t>
            </a:r>
          </a:p>
        </p:txBody>
      </p:sp>
      <p:sp>
        <p:nvSpPr>
          <p:cNvPr id="1027" name="Symbol zastępczy tekstu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9AF4A363-FE75-41DB-868D-BDA0DDA8080F}" type="datetime1">
              <a:rPr lang="pl-PL"/>
              <a:pPr>
                <a:defRPr/>
              </a:pPr>
              <a:t>2018-04-09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r>
              <a:rPr lang="pl-PL"/>
              <a:t>Marzena  Rafalska</a:t>
            </a:r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84540D14-3D42-409E-AA51-A7B614108000}" type="slidenum">
              <a:rPr lang="pl-PL"/>
              <a:pPr>
                <a:defRPr/>
              </a:pPr>
              <a:t>‹#›</a:t>
            </a:fld>
            <a:endParaRPr lang="pl-P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dt="0"/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Tytuł 1"/>
          <p:cNvSpPr>
            <a:spLocks noGrp="1"/>
          </p:cNvSpPr>
          <p:nvPr>
            <p:ph type="title"/>
          </p:nvPr>
        </p:nvSpPr>
        <p:spPr>
          <a:xfrm>
            <a:off x="4857750" y="1071563"/>
            <a:ext cx="4500563" cy="3929062"/>
          </a:xfrm>
        </p:spPr>
        <p:txBody>
          <a:bodyPr/>
          <a:lstStyle/>
          <a:p>
            <a:r>
              <a:rPr lang="ru-RU" sz="4000" b="1" smtClean="0"/>
              <a:t>Образовательный подход </a:t>
            </a:r>
            <a:br>
              <a:rPr lang="ru-RU" sz="4000" b="1" smtClean="0"/>
            </a:br>
            <a:r>
              <a:rPr lang="ru-RU" sz="4000" b="1" smtClean="0"/>
              <a:t>к </a:t>
            </a:r>
            <a:r>
              <a:rPr lang="pl-PL" sz="4000" b="1" smtClean="0"/>
              <a:t>c</a:t>
            </a:r>
            <a:r>
              <a:rPr lang="uk-UA" sz="4000" b="1" smtClean="0"/>
              <a:t>порн</a:t>
            </a:r>
            <a:r>
              <a:rPr lang="ru-RU" sz="4000" b="1" smtClean="0"/>
              <a:t>ым </a:t>
            </a:r>
            <a:br>
              <a:rPr lang="ru-RU" sz="4000" b="1" smtClean="0"/>
            </a:br>
            <a:r>
              <a:rPr lang="ru-RU" sz="4000" b="1" smtClean="0"/>
              <a:t>вопросам</a:t>
            </a:r>
            <a:endParaRPr lang="pl-PL" sz="4000" b="1" smtClean="0"/>
          </a:p>
        </p:txBody>
      </p:sp>
      <p:pic>
        <p:nvPicPr>
          <p:cNvPr id="1433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-25400"/>
            <a:ext cx="4967288" cy="6883400"/>
          </a:xfrm>
        </p:spPr>
      </p:pic>
      <p:sp>
        <p:nvSpPr>
          <p:cNvPr id="14339" name="Symbol zastępczy stopki 4"/>
          <p:cNvSpPr>
            <a:spLocks noGrp="1"/>
          </p:cNvSpPr>
          <p:nvPr>
            <p:ph type="ftr" sz="quarter" idx="11"/>
          </p:nvPr>
        </p:nvSpPr>
        <p:spPr bwMode="auto">
          <a:xfrm>
            <a:off x="4786313" y="6356350"/>
            <a:ext cx="3357562" cy="365125"/>
          </a:xfrm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pl-PL" b="1">
                <a:solidFill>
                  <a:schemeClr val="tx1"/>
                </a:solidFill>
              </a:rPr>
              <a:t>Marzena  Rafalska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Symbol zastępczy zawartości 5" descr="Pistol-with-flag-and-american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833438" y="765175"/>
            <a:ext cx="7681912" cy="5281613"/>
          </a:xfrm>
        </p:spPr>
      </p:pic>
      <p:sp>
        <p:nvSpPr>
          <p:cNvPr id="4" name="Symbol zastępczy stopki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pl-PL"/>
              <a:t>Marzena  Rafalska</a:t>
            </a:r>
            <a:endParaRPr lang="pl-PL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7" name="Symbol zastępczy zawartości 5" descr="smazona-ziemia800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688975" y="765175"/>
            <a:ext cx="7699375" cy="5499100"/>
          </a:xfrm>
        </p:spPr>
      </p:pic>
      <p:sp>
        <p:nvSpPr>
          <p:cNvPr id="4" name="Symbol zastępczy stopki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pl-PL"/>
              <a:t>Marzena  Rafalska</a:t>
            </a:r>
            <a:endParaRPr lang="pl-PL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1" name="Symbol zastępczy zawartości 5" descr="Uchodzcy-z-Syrii-po-przyplynieciu-na-wyspe-Lesbos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827088" y="836613"/>
            <a:ext cx="7416800" cy="5329237"/>
          </a:xfrm>
        </p:spPr>
      </p:pic>
      <p:sp>
        <p:nvSpPr>
          <p:cNvPr id="4" name="Symbol zastępczy stopki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pl-PL"/>
              <a:t>Marzena  Rafalska</a:t>
            </a:r>
            <a:endParaRPr lang="pl-PL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smtClean="0"/>
              <a:t>Спорные вопросы</a:t>
            </a:r>
            <a:endParaRPr lang="pl-PL" b="1" smtClean="0"/>
          </a:p>
        </p:txBody>
      </p:sp>
      <p:sp>
        <p:nvSpPr>
          <p:cNvPr id="26626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Arial" charset="0"/>
              <a:buNone/>
            </a:pPr>
            <a:r>
              <a:rPr lang="uk-UA" smtClean="0"/>
              <a:t>  </a:t>
            </a:r>
          </a:p>
          <a:p>
            <a:pPr>
              <a:buFont typeface="Arial" charset="0"/>
              <a:buNone/>
            </a:pPr>
            <a:r>
              <a:rPr lang="uk-UA" smtClean="0"/>
              <a:t>    Спорные вопросы сами по себе являются важными. Не информировать о них и не обсуждать их – значит оставить огромный </a:t>
            </a:r>
            <a:r>
              <a:rPr lang="pl-PL" smtClean="0"/>
              <a:t/>
            </a:r>
            <a:br>
              <a:rPr lang="pl-PL" smtClean="0"/>
            </a:br>
            <a:r>
              <a:rPr lang="uk-UA" smtClean="0"/>
              <a:t>и существенный пробел в образовании молодежи. </a:t>
            </a:r>
            <a:endParaRPr lang="pl-PL" smtClean="0"/>
          </a:p>
          <a:p>
            <a:pPr>
              <a:buFont typeface="Arial" charset="0"/>
              <a:buNone/>
            </a:pPr>
            <a:r>
              <a:rPr lang="ru-RU" sz="2000" smtClean="0"/>
              <a:t>							</a:t>
            </a:r>
            <a:r>
              <a:rPr lang="en-US" sz="2400" smtClean="0"/>
              <a:t>Crick Report (1998)</a:t>
            </a:r>
            <a:endParaRPr lang="pl-PL" sz="2400" smtClean="0"/>
          </a:p>
          <a:p>
            <a:endParaRPr lang="pl-PL" smtClean="0"/>
          </a:p>
        </p:txBody>
      </p:sp>
      <p:sp>
        <p:nvSpPr>
          <p:cNvPr id="4" name="Symbol zastępczy stopki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pl-PL"/>
              <a:t>Marzena  Rafalska</a:t>
            </a:r>
            <a:endParaRPr lang="pl-PL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dirty="0" smtClean="0"/>
              <a:t>Условия реализации преподавания спорных вопросов</a:t>
            </a:r>
            <a:endParaRPr lang="pl-PL" b="1" dirty="0"/>
          </a:p>
        </p:txBody>
      </p:sp>
      <p:sp>
        <p:nvSpPr>
          <p:cNvPr id="27650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ru-RU" sz="3600" smtClean="0"/>
              <a:t>Создание в классах </a:t>
            </a:r>
            <a:r>
              <a:rPr lang="en-US" sz="3600" smtClean="0"/>
              <a:t>„</a:t>
            </a:r>
            <a:r>
              <a:rPr lang="ru-RU" sz="3600" b="1" smtClean="0"/>
              <a:t>безопасного пространства</a:t>
            </a:r>
            <a:r>
              <a:rPr lang="en-US" sz="3600" smtClean="0"/>
              <a:t>”, </a:t>
            </a:r>
            <a:r>
              <a:rPr lang="ru-RU" sz="3600" smtClean="0"/>
              <a:t>в котором ученики могут свободно и без боязни обсуждать интересующие их вопросы</a:t>
            </a:r>
            <a:r>
              <a:rPr lang="en-US" sz="3600" smtClean="0"/>
              <a:t>.</a:t>
            </a:r>
            <a:endParaRPr lang="pl-PL" sz="3600" smtClean="0"/>
          </a:p>
          <a:p>
            <a:pPr algn="just"/>
            <a:r>
              <a:rPr lang="ru-RU" sz="3600" smtClean="0"/>
              <a:t>Использование методов и</a:t>
            </a:r>
            <a:r>
              <a:rPr lang="en-US" sz="3600" smtClean="0"/>
              <a:t> </a:t>
            </a:r>
            <a:r>
              <a:rPr lang="ru-RU" sz="3600" b="1" smtClean="0"/>
              <a:t>стратегии обучения</a:t>
            </a:r>
            <a:r>
              <a:rPr lang="en-US" sz="3600" smtClean="0"/>
              <a:t>, </a:t>
            </a:r>
            <a:r>
              <a:rPr lang="ru-RU" sz="3600" smtClean="0"/>
              <a:t>стимулирующих открытый </a:t>
            </a:r>
            <a:r>
              <a:rPr lang="pl-PL" sz="3600" smtClean="0"/>
              <a:t/>
            </a:r>
            <a:br>
              <a:rPr lang="pl-PL" sz="3600" smtClean="0"/>
            </a:br>
            <a:r>
              <a:rPr lang="ru-RU" sz="3600" smtClean="0"/>
              <a:t>и полный уважения диалог. </a:t>
            </a:r>
            <a:endParaRPr lang="pl-PL" sz="3600" smtClean="0"/>
          </a:p>
          <a:p>
            <a:pPr>
              <a:buFont typeface="Arial" charset="0"/>
              <a:buNone/>
            </a:pPr>
            <a:endParaRPr lang="pl-PL" smtClean="0"/>
          </a:p>
        </p:txBody>
      </p:sp>
      <p:sp>
        <p:nvSpPr>
          <p:cNvPr id="4" name="Symbol zastępczy stopki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pl-PL"/>
              <a:t>Marzena  Rafalska</a:t>
            </a:r>
            <a:endParaRPr lang="pl-PL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smtClean="0"/>
              <a:t>Элементы методов</a:t>
            </a:r>
            <a:endParaRPr lang="pl-PL" b="1" smtClean="0"/>
          </a:p>
        </p:txBody>
      </p:sp>
      <p:sp>
        <p:nvSpPr>
          <p:cNvPr id="28674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ru-RU" smtClean="0"/>
              <a:t>Представить позиции разных людей </a:t>
            </a:r>
            <a:br>
              <a:rPr lang="ru-RU" smtClean="0"/>
            </a:br>
            <a:r>
              <a:rPr lang="ru-RU" smtClean="0"/>
              <a:t>или групп людей по данной теме.</a:t>
            </a:r>
            <a:endParaRPr lang="pl-PL" smtClean="0"/>
          </a:p>
          <a:p>
            <a:pPr algn="just"/>
            <a:r>
              <a:rPr lang="ru-RU" smtClean="0"/>
              <a:t>Представить аргументы в поддержку различных позиций. </a:t>
            </a:r>
            <a:endParaRPr lang="pl-PL" smtClean="0"/>
          </a:p>
          <a:p>
            <a:pPr algn="just"/>
            <a:r>
              <a:rPr lang="ru-RU" smtClean="0"/>
              <a:t>Идентификация ценностей, стоящих </a:t>
            </a:r>
            <a:br>
              <a:rPr lang="ru-RU" smtClean="0"/>
            </a:br>
            <a:r>
              <a:rPr lang="ru-RU" smtClean="0"/>
              <a:t>за позициями. </a:t>
            </a:r>
            <a:endParaRPr lang="pl-PL" smtClean="0"/>
          </a:p>
          <a:p>
            <a:pPr algn="just"/>
            <a:r>
              <a:rPr lang="ru-RU" smtClean="0"/>
              <a:t>Дискуссия о различиях и сходствах позиций. </a:t>
            </a:r>
            <a:endParaRPr lang="pl-PL" smtClean="0"/>
          </a:p>
        </p:txBody>
      </p:sp>
      <p:sp>
        <p:nvSpPr>
          <p:cNvPr id="4" name="Symbol zastępczy stopki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pl-PL"/>
              <a:t>Marzena  Rafalska</a:t>
            </a:r>
            <a:endParaRPr lang="pl-PL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 rtlCol="0"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uk-UA" sz="4000" b="1" dirty="0" smtClean="0">
                <a:latin typeface="+mn-lt"/>
              </a:rPr>
              <a:t>Спорные вопросы</a:t>
            </a:r>
            <a:r>
              <a:rPr lang="pl-PL" sz="4000" b="1" dirty="0" smtClean="0">
                <a:latin typeface="+mn-lt"/>
              </a:rPr>
              <a:t/>
            </a:r>
            <a:br>
              <a:rPr lang="pl-PL" sz="4000" b="1" dirty="0" smtClean="0">
                <a:latin typeface="+mn-lt"/>
              </a:rPr>
            </a:br>
            <a:r>
              <a:rPr lang="uk-UA" sz="4000" b="1" cap="small" dirty="0" smtClean="0">
                <a:latin typeface="+mn-lt"/>
              </a:rPr>
              <a:t>Что является вызовом?</a:t>
            </a:r>
            <a:endParaRPr lang="pl-PL" sz="4000" b="1" dirty="0">
              <a:latin typeface="+mn-lt"/>
            </a:endParaRPr>
          </a:p>
        </p:txBody>
      </p:sp>
      <p:sp>
        <p:nvSpPr>
          <p:cNvPr id="29698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uk-UA" smtClean="0"/>
              <a:t>Стиль преподавания</a:t>
            </a:r>
            <a:endParaRPr lang="pl-PL" smtClean="0"/>
          </a:p>
          <a:p>
            <a:r>
              <a:rPr lang="uk-UA" smtClean="0"/>
              <a:t>Защита уязвимых учеников</a:t>
            </a:r>
            <a:endParaRPr lang="pl-PL" smtClean="0"/>
          </a:p>
          <a:p>
            <a:r>
              <a:rPr lang="uk-UA" smtClean="0"/>
              <a:t>Атмосфера в классе и ее контроль</a:t>
            </a:r>
            <a:endParaRPr lang="pl-PL" smtClean="0"/>
          </a:p>
          <a:p>
            <a:r>
              <a:rPr lang="uk-UA" smtClean="0"/>
              <a:t>Нехватка специализированных знаний</a:t>
            </a:r>
            <a:endParaRPr lang="pl-PL" smtClean="0"/>
          </a:p>
          <a:p>
            <a:r>
              <a:rPr lang="uk-UA" smtClean="0"/>
              <a:t>Способы реагирования на спонтанные вопросы и замечания</a:t>
            </a:r>
            <a:endParaRPr lang="pl-PL" smtClean="0"/>
          </a:p>
        </p:txBody>
      </p:sp>
      <p:sp>
        <p:nvSpPr>
          <p:cNvPr id="4" name="Symbol zastępczy stopki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pl-PL"/>
              <a:t>Marzena  Rafalska</a:t>
            </a:r>
            <a:endParaRPr lang="pl-PL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Стиль преподавания</a:t>
            </a:r>
            <a:endParaRPr lang="pl-PL" smtClean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 rtlCol="0">
            <a:normAutofit/>
          </a:bodyPr>
          <a:lstStyle/>
          <a:p>
            <a:pPr marL="0" indent="0" algn="ctr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uk-UA" b="1" dirty="0" err="1" smtClean="0"/>
              <a:t>нейтральный</a:t>
            </a:r>
            <a:r>
              <a:rPr lang="uk-UA" b="1" dirty="0" smtClean="0"/>
              <a:t> председатель</a:t>
            </a:r>
            <a:endParaRPr lang="pl-PL" b="1" dirty="0" smtClean="0"/>
          </a:p>
          <a:p>
            <a:pPr algn="just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uk-UA" dirty="0" smtClean="0"/>
              <a:t>	От учителя требуется, чтобы он/она вообще не выражали своих личных взглядов </a:t>
            </a:r>
            <a:r>
              <a:rPr lang="pl-PL" dirty="0" smtClean="0"/>
              <a:t/>
            </a:r>
            <a:br>
              <a:rPr lang="pl-PL" dirty="0" smtClean="0"/>
            </a:br>
            <a:r>
              <a:rPr lang="uk-UA" dirty="0" smtClean="0"/>
              <a:t>и приверженностей и действовали исключельно в роли модератора дискуссии.</a:t>
            </a:r>
            <a:endParaRPr lang="pl-PL" dirty="0" smtClean="0"/>
          </a:p>
        </p:txBody>
      </p:sp>
      <p:sp>
        <p:nvSpPr>
          <p:cNvPr id="4" name="Symbol zastępczy stopki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pl-PL"/>
              <a:t>Marzena  Rafalska</a:t>
            </a:r>
            <a:endParaRPr lang="pl-PL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Стиль преподавания</a:t>
            </a:r>
            <a:endParaRPr lang="pl-PL" smtClean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 rtlCol="0">
            <a:normAutofit/>
          </a:bodyPr>
          <a:lstStyle/>
          <a:p>
            <a:pPr marL="0" indent="0" algn="ctr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pl-PL" b="1" dirty="0" smtClean="0"/>
              <a:t>c</a:t>
            </a:r>
            <a:r>
              <a:rPr lang="uk-UA" b="1" dirty="0" smtClean="0"/>
              <a:t>балансированный подход</a:t>
            </a:r>
            <a:endParaRPr lang="pl-PL" b="1" dirty="0" smtClean="0"/>
          </a:p>
          <a:p>
            <a:pPr algn="just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uk-UA" dirty="0" smtClean="0"/>
              <a:t>	</a:t>
            </a:r>
            <a:r>
              <a:rPr lang="uk-UA" dirty="0" err="1" smtClean="0"/>
              <a:t>Требуется</a:t>
            </a:r>
            <a:r>
              <a:rPr lang="uk-UA" dirty="0" smtClean="0"/>
              <a:t>, </a:t>
            </a:r>
            <a:r>
              <a:rPr lang="ru-RU" dirty="0" smtClean="0"/>
              <a:t>чтобы</a:t>
            </a:r>
            <a:r>
              <a:rPr lang="uk-UA" dirty="0" smtClean="0"/>
              <a:t> учитель в убедительной манере представил ученикам широкий спектр альтернативных точек зрения на данный вопрос, при этом не акцентируя внимания на своей собственной позиции.</a:t>
            </a:r>
            <a:endParaRPr lang="pl-PL" dirty="0" smtClean="0"/>
          </a:p>
        </p:txBody>
      </p:sp>
      <p:sp>
        <p:nvSpPr>
          <p:cNvPr id="4" name="Symbol zastępczy stopki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pl-PL"/>
              <a:t>Marzena  Rafalska</a:t>
            </a:r>
            <a:endParaRPr lang="pl-PL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Стиль преподавания</a:t>
            </a:r>
            <a:endParaRPr lang="pl-PL" smtClean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 rtlCol="0">
            <a:normAutofit/>
          </a:bodyPr>
          <a:lstStyle/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uk-UA" b="1" dirty="0" smtClean="0"/>
              <a:t>                      </a:t>
            </a:r>
          </a:p>
          <a:p>
            <a:pPr marL="0" indent="0" algn="ctr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uk-UA" b="1" dirty="0" smtClean="0"/>
              <a:t>«адвокат </a:t>
            </a:r>
            <a:r>
              <a:rPr lang="uk-UA" b="1" dirty="0" err="1" smtClean="0"/>
              <a:t>дьявола</a:t>
            </a:r>
            <a:r>
              <a:rPr lang="uk-UA" b="1" dirty="0" smtClean="0"/>
              <a:t>»</a:t>
            </a:r>
            <a:endParaRPr lang="uk-UA" dirty="0" smtClean="0"/>
          </a:p>
          <a:p>
            <a:pPr algn="just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uk-UA" dirty="0"/>
              <a:t> </a:t>
            </a:r>
            <a:r>
              <a:rPr lang="uk-UA" dirty="0" smtClean="0"/>
              <a:t>   от учителя требуется сознательное занятие позиции, </a:t>
            </a:r>
            <a:r>
              <a:rPr lang="uk-UA" dirty="0" err="1" smtClean="0"/>
              <a:t>противоположной</a:t>
            </a:r>
            <a:r>
              <a:rPr lang="uk-UA" dirty="0" smtClean="0"/>
              <a:t> позиции учеников.</a:t>
            </a:r>
            <a:endParaRPr lang="pl-PL" dirty="0" smtClean="0"/>
          </a:p>
        </p:txBody>
      </p:sp>
      <p:sp>
        <p:nvSpPr>
          <p:cNvPr id="4" name="Symbol zastępczy stopki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pl-PL"/>
              <a:t>Marzena  Rafalska</a:t>
            </a:r>
            <a:endParaRPr lang="pl-PL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uk-UA" b="1" dirty="0" err="1"/>
              <a:t>В</a:t>
            </a:r>
            <a:r>
              <a:rPr lang="uk-UA" b="1" dirty="0" err="1" smtClean="0"/>
              <a:t>ажность</a:t>
            </a:r>
            <a:r>
              <a:rPr lang="pl-PL" b="1" dirty="0" smtClean="0"/>
              <a:t>  </a:t>
            </a:r>
            <a:r>
              <a:rPr lang="ru-RU" b="1" dirty="0" smtClean="0"/>
              <a:t>преподавания спорных вопросов</a:t>
            </a:r>
            <a:endParaRPr lang="pl-PL" b="1" dirty="0"/>
          </a:p>
        </p:txBody>
      </p:sp>
      <p:sp>
        <p:nvSpPr>
          <p:cNvPr id="15362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>
              <a:buFont typeface="Arial" charset="0"/>
              <a:buNone/>
            </a:pPr>
            <a:r>
              <a:rPr lang="uk-UA" sz="3600" smtClean="0"/>
              <a:t>    Умение вести </a:t>
            </a:r>
            <a:r>
              <a:rPr lang="uk-UA" sz="3600" smtClean="0">
                <a:solidFill>
                  <a:srgbClr val="FF0000"/>
                </a:solidFill>
              </a:rPr>
              <a:t>диалог</a:t>
            </a:r>
            <a:r>
              <a:rPr lang="ru-RU" sz="3600" b="1" smtClean="0"/>
              <a:t/>
            </a:r>
            <a:br>
              <a:rPr lang="ru-RU" sz="3600" b="1" smtClean="0"/>
            </a:br>
            <a:r>
              <a:rPr lang="uk-UA" sz="3600" smtClean="0"/>
              <a:t>с людьми других взглядов, </a:t>
            </a:r>
            <a:br>
              <a:rPr lang="uk-UA" sz="3600" smtClean="0"/>
            </a:br>
            <a:r>
              <a:rPr lang="uk-UA" sz="3600" smtClean="0"/>
              <a:t>а также </a:t>
            </a:r>
            <a:r>
              <a:rPr lang="en-US" sz="3600" smtClean="0"/>
              <a:t> </a:t>
            </a:r>
            <a:r>
              <a:rPr lang="uk-UA" sz="3600" smtClean="0">
                <a:solidFill>
                  <a:srgbClr val="FF0000"/>
                </a:solidFill>
              </a:rPr>
              <a:t>уважение</a:t>
            </a:r>
            <a:r>
              <a:rPr lang="en-US" sz="3600" smtClean="0"/>
              <a:t> </a:t>
            </a:r>
            <a:r>
              <a:rPr lang="ru-RU" sz="3600" smtClean="0"/>
              <a:t>этих взглядов – </a:t>
            </a:r>
            <a:r>
              <a:rPr lang="pl-PL" sz="3600" smtClean="0"/>
              <a:t/>
            </a:r>
            <a:br>
              <a:rPr lang="pl-PL" sz="3600" smtClean="0"/>
            </a:br>
            <a:r>
              <a:rPr lang="ru-RU" sz="3600" smtClean="0"/>
              <a:t>основа процесса демократизации, необходимая для защиты </a:t>
            </a:r>
            <a:br>
              <a:rPr lang="ru-RU" sz="3600" smtClean="0"/>
            </a:br>
            <a:r>
              <a:rPr lang="ru-RU" sz="3600" smtClean="0"/>
              <a:t>и укрепления </a:t>
            </a:r>
            <a:r>
              <a:rPr lang="ru-RU" sz="3600" smtClean="0">
                <a:solidFill>
                  <a:srgbClr val="FF0000"/>
                </a:solidFill>
              </a:rPr>
              <a:t>культуры демократии </a:t>
            </a:r>
            <a:r>
              <a:rPr lang="pl-PL" sz="3600" smtClean="0">
                <a:solidFill>
                  <a:srgbClr val="FF0000"/>
                </a:solidFill>
              </a:rPr>
              <a:t/>
            </a:r>
            <a:br>
              <a:rPr lang="pl-PL" sz="3600" smtClean="0">
                <a:solidFill>
                  <a:srgbClr val="FF0000"/>
                </a:solidFill>
              </a:rPr>
            </a:br>
            <a:r>
              <a:rPr lang="ru-RU" sz="3600" smtClean="0">
                <a:solidFill>
                  <a:srgbClr val="FF0000"/>
                </a:solidFill>
              </a:rPr>
              <a:t>и прав человека</a:t>
            </a:r>
            <a:r>
              <a:rPr lang="en-US" sz="3600" smtClean="0"/>
              <a:t>.</a:t>
            </a:r>
            <a:endParaRPr lang="pl-PL" sz="3600" smtClean="0"/>
          </a:p>
          <a:p>
            <a:pPr>
              <a:buFont typeface="Arial" charset="0"/>
              <a:buNone/>
            </a:pPr>
            <a:endParaRPr lang="pl-PL" smtClean="0"/>
          </a:p>
        </p:txBody>
      </p:sp>
      <p:sp>
        <p:nvSpPr>
          <p:cNvPr id="4" name="Symbol zastępczy stopki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pl-PL"/>
              <a:t>Marzena  Rafalska</a:t>
            </a:r>
            <a:endParaRPr lang="pl-PL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Стиль преподавания</a:t>
            </a:r>
            <a:endParaRPr lang="pl-PL" smtClean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 rtlCol="0">
            <a:normAutofit/>
          </a:bodyPr>
          <a:lstStyle/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uk-UA" dirty="0" smtClean="0"/>
              <a:t>             </a:t>
            </a:r>
            <a:r>
              <a:rPr lang="uk-UA" b="1" dirty="0" err="1" smtClean="0"/>
              <a:t>открытая</a:t>
            </a:r>
            <a:r>
              <a:rPr lang="uk-UA" b="1" dirty="0" smtClean="0"/>
              <a:t> заинтересованность</a:t>
            </a:r>
            <a:endParaRPr lang="pl-PL" b="1" dirty="0" smtClean="0"/>
          </a:p>
          <a:p>
            <a:pPr algn="just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uk-UA" dirty="0" smtClean="0"/>
              <a:t>    на определенном этапе рассмотрения проблемы учитель должен ясно выразить свою собственную точку зрения.</a:t>
            </a:r>
            <a:endParaRPr lang="pl-PL" dirty="0"/>
          </a:p>
        </p:txBody>
      </p:sp>
      <p:sp>
        <p:nvSpPr>
          <p:cNvPr id="4" name="Symbol zastępczy stopki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pl-PL"/>
              <a:t>Marzena  Rafalska</a:t>
            </a:r>
            <a:endParaRPr lang="pl-PL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Tytuł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txBody>
          <a:bodyPr/>
          <a:lstStyle/>
          <a:p>
            <a:r>
              <a:rPr lang="uk-UA" b="1" smtClean="0"/>
              <a:t>КОМПЕТЕНЦИИ УЧИТЕЛЯ </a:t>
            </a:r>
            <a:endParaRPr lang="pl-PL" smtClean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 rtlCol="0">
            <a:normAutofit fontScale="85000" lnSpcReduction="1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uk-UA" b="1" dirty="0" smtClean="0"/>
              <a:t>ЛИЧНЫЕ</a:t>
            </a:r>
            <a:endParaRPr lang="pl-PL" dirty="0" smtClean="0"/>
          </a:p>
          <a:p>
            <a:pPr algn="just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uk-UA" dirty="0" smtClean="0"/>
              <a:t>Осознание собственных убеждений и ценностей, способа их формирования через личный опыт </a:t>
            </a:r>
            <a:r>
              <a:rPr lang="pl-PL" dirty="0" smtClean="0"/>
              <a:t/>
            </a:r>
            <a:br>
              <a:rPr lang="pl-PL" dirty="0" smtClean="0"/>
            </a:br>
            <a:r>
              <a:rPr lang="uk-UA" dirty="0" smtClean="0"/>
              <a:t>и саморефлексию, а </a:t>
            </a:r>
            <a:r>
              <a:rPr lang="uk-UA" dirty="0" err="1" smtClean="0"/>
              <a:t>также</a:t>
            </a:r>
            <a:r>
              <a:rPr lang="uk-UA" dirty="0" smtClean="0"/>
              <a:t> </a:t>
            </a:r>
            <a:r>
              <a:rPr lang="uk-UA" dirty="0" err="1" smtClean="0"/>
              <a:t>их</a:t>
            </a:r>
            <a:r>
              <a:rPr lang="uk-UA" dirty="0" smtClean="0"/>
              <a:t> </a:t>
            </a:r>
            <a:r>
              <a:rPr lang="uk-UA" dirty="0" err="1" smtClean="0"/>
              <a:t>потенциального</a:t>
            </a:r>
            <a:r>
              <a:rPr lang="uk-UA" dirty="0" smtClean="0"/>
              <a:t> </a:t>
            </a:r>
            <a:r>
              <a:rPr lang="uk-UA" dirty="0" err="1"/>
              <a:t>воздействия</a:t>
            </a:r>
            <a:r>
              <a:rPr lang="uk-UA" dirty="0"/>
              <a:t> </a:t>
            </a:r>
            <a:r>
              <a:rPr lang="uk-UA" dirty="0" smtClean="0"/>
              <a:t>на преподавание спорных вопросов.</a:t>
            </a:r>
            <a:endParaRPr lang="pl-PL" dirty="0" smtClean="0"/>
          </a:p>
          <a:p>
            <a:pPr algn="just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uk-UA" dirty="0" smtClean="0"/>
              <a:t>Понимание плюсов и минусов выявления собственных убеждений и ценностей перед учениками, </a:t>
            </a:r>
            <a:r>
              <a:rPr lang="uk-UA" dirty="0" err="1" smtClean="0"/>
              <a:t>саморефлексия</a:t>
            </a:r>
            <a:r>
              <a:rPr lang="uk-UA" dirty="0" smtClean="0"/>
              <a:t> и принятие решения в </a:t>
            </a:r>
            <a:r>
              <a:rPr lang="uk-UA" dirty="0" err="1" smtClean="0"/>
              <a:t>этом</a:t>
            </a:r>
            <a:r>
              <a:rPr lang="uk-UA" dirty="0" smtClean="0"/>
              <a:t> </a:t>
            </a:r>
            <a:r>
              <a:rPr lang="uk-UA" dirty="0" err="1" smtClean="0"/>
              <a:t>вопросе</a:t>
            </a:r>
            <a:r>
              <a:rPr lang="uk-UA" dirty="0" smtClean="0"/>
              <a:t> исходя из пользы для учеников и собственного чувства здравого смысла.</a:t>
            </a:r>
            <a:endParaRPr lang="pl-PL" dirty="0" smtClean="0"/>
          </a:p>
          <a:p>
            <a:pPr algn="just"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pl-PL" dirty="0"/>
          </a:p>
        </p:txBody>
      </p:sp>
      <p:sp>
        <p:nvSpPr>
          <p:cNvPr id="4" name="Symbol zastępczy stopki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pl-PL"/>
              <a:t>Marzena  Rafalska</a:t>
            </a:r>
            <a:endParaRPr lang="pl-PL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smtClean="0"/>
              <a:t>КОМПЕТЕНЦИИ УЧИТЕЛЯ </a:t>
            </a:r>
            <a:endParaRPr lang="pl-PL" smtClean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 rtlCol="0">
            <a:normAutofit fontScale="92500" lnSpcReduction="2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uk-UA" b="1" dirty="0" smtClean="0"/>
              <a:t>ТЕОРЕТИЧЕСКИЕ</a:t>
            </a:r>
            <a:endParaRPr lang="pl-PL" dirty="0" smtClean="0"/>
          </a:p>
          <a:p>
            <a:pPr algn="just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uk-UA" dirty="0" smtClean="0"/>
              <a:t>Понимание того, как </a:t>
            </a:r>
            <a:r>
              <a:rPr lang="uk-UA" dirty="0" err="1" smtClean="0"/>
              <a:t>возникает</a:t>
            </a:r>
            <a:r>
              <a:rPr lang="uk-UA" dirty="0" smtClean="0"/>
              <a:t> </a:t>
            </a:r>
            <a:r>
              <a:rPr lang="uk-UA" dirty="0" err="1" smtClean="0"/>
              <a:t>противоречие</a:t>
            </a:r>
            <a:r>
              <a:rPr lang="uk-UA" dirty="0" smtClean="0"/>
              <a:t>, и путей его разрешения в демократическом обществе, в том числе понимание роли демократического диалога и мирного урегулирования конфликтов.</a:t>
            </a:r>
            <a:endParaRPr lang="pl-PL" dirty="0" smtClean="0"/>
          </a:p>
          <a:p>
            <a:pPr algn="just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uk-UA" dirty="0" smtClean="0"/>
              <a:t>Понимание роли преподавания спорных вопросов в воспитании демократической гражданственности и образовании в области прав человека, в том числе его целей и задач, методов, вызовов и путей их преодоления. </a:t>
            </a:r>
            <a:endParaRPr lang="pl-PL" dirty="0" smtClean="0"/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pl-PL" dirty="0"/>
          </a:p>
        </p:txBody>
      </p:sp>
      <p:sp>
        <p:nvSpPr>
          <p:cNvPr id="4" name="Symbol zastępczy stopki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pl-PL"/>
              <a:t>Marzena  Rafalska</a:t>
            </a:r>
            <a:endParaRPr lang="pl-PL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smtClean="0"/>
              <a:t>КОМПЕТЕНЦИИ УЧИТЕЛЯ </a:t>
            </a:r>
            <a:endParaRPr lang="pl-PL" smtClean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29175"/>
          </a:xfrm>
        </p:spPr>
        <p:txBody>
          <a:bodyPr rtlCol="0">
            <a:normAutofit fontScale="85000" lnSpcReduction="1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uk-UA" b="1" dirty="0" smtClean="0"/>
              <a:t>ПРАКТИЧЕСКИЕ</a:t>
            </a:r>
            <a:endParaRPr lang="pl-PL" dirty="0" smtClean="0"/>
          </a:p>
          <a:p>
            <a:pPr algn="just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uk-UA" dirty="0" smtClean="0"/>
              <a:t>Использование различных учительских ролей и подходов (например, «</a:t>
            </a:r>
            <a:r>
              <a:rPr lang="ru-RU" dirty="0" smtClean="0"/>
              <a:t>нейтральный </a:t>
            </a:r>
            <a:r>
              <a:rPr lang="uk-UA" dirty="0" smtClean="0"/>
              <a:t>председатель», «адвокат дьявола»), выбор и </a:t>
            </a:r>
            <a:r>
              <a:rPr lang="uk-UA" dirty="0" err="1" smtClean="0"/>
              <a:t>воплощение</a:t>
            </a:r>
            <a:r>
              <a:rPr lang="uk-UA" dirty="0" smtClean="0"/>
              <a:t> роли, соответствующей конкретным обстоятельствам.</a:t>
            </a:r>
            <a:endParaRPr lang="pl-PL" dirty="0" smtClean="0"/>
          </a:p>
          <a:p>
            <a:pPr algn="just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uk-UA" dirty="0" smtClean="0"/>
              <a:t>Чуткое и спокойное </a:t>
            </a:r>
            <a:r>
              <a:rPr lang="uk-UA" dirty="0" err="1" smtClean="0"/>
              <a:t>управление</a:t>
            </a:r>
            <a:r>
              <a:rPr lang="uk-UA" dirty="0" smtClean="0"/>
              <a:t> </a:t>
            </a:r>
            <a:r>
              <a:rPr lang="uk-UA" dirty="0" err="1" smtClean="0"/>
              <a:t>процессом</a:t>
            </a:r>
            <a:r>
              <a:rPr lang="uk-UA" dirty="0" smtClean="0"/>
              <a:t> </a:t>
            </a:r>
            <a:r>
              <a:rPr lang="uk-UA" dirty="0" err="1" smtClean="0"/>
              <a:t>решения</a:t>
            </a:r>
            <a:r>
              <a:rPr lang="uk-UA" dirty="0" smtClean="0"/>
              <a:t> </a:t>
            </a:r>
            <a:r>
              <a:rPr lang="uk-UA" dirty="0" err="1" smtClean="0"/>
              <a:t>спорного</a:t>
            </a:r>
            <a:r>
              <a:rPr lang="uk-UA" dirty="0" smtClean="0"/>
              <a:t> </a:t>
            </a:r>
            <a:r>
              <a:rPr lang="uk-UA" dirty="0" err="1" smtClean="0"/>
              <a:t>вопроса</a:t>
            </a:r>
            <a:r>
              <a:rPr lang="uk-UA" dirty="0" smtClean="0"/>
              <a:t> путем отбора и применения соответствующих стратегий обучения, например, </a:t>
            </a:r>
            <a:r>
              <a:rPr lang="uk-UA" dirty="0" err="1" smtClean="0"/>
              <a:t>установление</a:t>
            </a:r>
            <a:r>
              <a:rPr lang="uk-UA" dirty="0" smtClean="0"/>
              <a:t> основных правил, деперсонализации и дистанцирования, использования структурированных форматов дискуссий и т.д. </a:t>
            </a:r>
            <a:endParaRPr lang="pl-PL" dirty="0" smtClean="0"/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pl-PL" dirty="0"/>
          </a:p>
        </p:txBody>
      </p:sp>
      <p:sp>
        <p:nvSpPr>
          <p:cNvPr id="4" name="Symbol zastępczy stopki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pl-PL"/>
              <a:t>Marzena  Rafalska</a:t>
            </a:r>
            <a:endParaRPr lang="pl-PL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smtClean="0"/>
              <a:t>КОМПЕТЕНЦИИ УЧИТЕЛЯ </a:t>
            </a:r>
            <a:endParaRPr lang="pl-PL" smtClean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29175"/>
          </a:xfrm>
        </p:spPr>
        <p:txBody>
          <a:bodyPr rtlCol="0">
            <a:normAutofit fontScale="85000" lnSpcReduction="1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uk-UA" b="1" dirty="0" smtClean="0"/>
              <a:t>ПРАКТИЧЕСКИЕ</a:t>
            </a:r>
            <a:endParaRPr lang="pl-PL" dirty="0" smtClean="0"/>
          </a:p>
          <a:p>
            <a:pPr algn="just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uk-UA" dirty="0" err="1" smtClean="0"/>
              <a:t>Уверенное</a:t>
            </a:r>
            <a:r>
              <a:rPr lang="uk-UA" dirty="0" smtClean="0"/>
              <a:t> </a:t>
            </a:r>
            <a:r>
              <a:rPr lang="uk-UA" dirty="0" err="1" smtClean="0"/>
              <a:t>реагирование</a:t>
            </a:r>
            <a:r>
              <a:rPr lang="uk-UA" dirty="0" smtClean="0"/>
              <a:t> на спонтанные вопросы и замечания спорного характера </a:t>
            </a:r>
            <a:r>
              <a:rPr lang="pl-PL" dirty="0" smtClean="0"/>
              <a:t/>
            </a:r>
            <a:br>
              <a:rPr lang="pl-PL" dirty="0" smtClean="0"/>
            </a:br>
            <a:r>
              <a:rPr lang="uk-UA" dirty="0" smtClean="0"/>
              <a:t>и превращение их в дополнителные возможности обучения.</a:t>
            </a:r>
            <a:endParaRPr lang="pl-PL" dirty="0" smtClean="0"/>
          </a:p>
          <a:p>
            <a:pPr algn="just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uk-UA" dirty="0" smtClean="0"/>
              <a:t>Сотрудничество с другими заинтересованными сторонами, например, персоналом школы, родителями и </a:t>
            </a:r>
            <a:r>
              <a:rPr lang="uk-UA" dirty="0" err="1" smtClean="0"/>
              <a:t>др</a:t>
            </a:r>
            <a:r>
              <a:rPr lang="uk-UA" dirty="0" smtClean="0"/>
              <a:t>. в вопросах введения </a:t>
            </a:r>
            <a:r>
              <a:rPr lang="pl-PL" dirty="0" smtClean="0"/>
              <a:t/>
            </a:r>
            <a:br>
              <a:rPr lang="pl-PL" dirty="0" smtClean="0"/>
            </a:br>
            <a:r>
              <a:rPr lang="uk-UA" dirty="0" smtClean="0"/>
              <a:t>и преподавания спорных вопросов с целью расширения опыта учеников, а также привлечения других заинтересованных сторон к отвественности и </a:t>
            </a:r>
            <a:r>
              <a:rPr lang="uk-UA" dirty="0" err="1" smtClean="0"/>
              <a:t>участию</a:t>
            </a:r>
            <a:r>
              <a:rPr lang="uk-UA" dirty="0" smtClean="0"/>
              <a:t> в работе с новыми вызовами.</a:t>
            </a:r>
            <a:endParaRPr lang="pl-PL" dirty="0" smtClean="0"/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pl-PL" dirty="0"/>
          </a:p>
        </p:txBody>
      </p:sp>
      <p:sp>
        <p:nvSpPr>
          <p:cNvPr id="4" name="Symbol zastępczy stopki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pl-PL"/>
              <a:t>Marzena  Rafalska</a:t>
            </a:r>
            <a:endParaRPr lang="pl-PL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smtClean="0"/>
              <a:t>Роль учителя</a:t>
            </a:r>
            <a:endParaRPr lang="pl-PL" b="1" smtClean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708525"/>
          </a:xfrm>
        </p:spPr>
        <p:txBody>
          <a:bodyPr rtlCol="0">
            <a:normAutofit fontScale="92500" lnSpcReduction="20000"/>
          </a:bodyPr>
          <a:lstStyle/>
          <a:p>
            <a:pPr algn="just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распространение</a:t>
            </a:r>
            <a:r>
              <a:rPr lang="en-US" dirty="0" smtClean="0"/>
              <a:t> </a:t>
            </a:r>
            <a:r>
              <a:rPr lang="ru-RU" b="1" dirty="0" smtClean="0"/>
              <a:t>основных ценностей </a:t>
            </a:r>
            <a:r>
              <a:rPr lang="ru-RU" dirty="0" smtClean="0"/>
              <a:t>Совета Европы</a:t>
            </a:r>
            <a:r>
              <a:rPr lang="en-US" dirty="0" smtClean="0"/>
              <a:t>, </a:t>
            </a:r>
            <a:r>
              <a:rPr lang="ru-RU" dirty="0" smtClean="0"/>
              <a:t>а именно: демократии, уважения прав человека и верховенства закона.</a:t>
            </a:r>
            <a:endParaRPr lang="pl-PL" dirty="0" smtClean="0"/>
          </a:p>
          <a:p>
            <a:pPr algn="just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/>
              <a:t>распространение</a:t>
            </a:r>
            <a:r>
              <a:rPr lang="pl-PL" dirty="0" smtClean="0"/>
              <a:t> </a:t>
            </a:r>
            <a:r>
              <a:rPr lang="ru-RU" b="1" dirty="0" smtClean="0"/>
              <a:t>философии</a:t>
            </a:r>
            <a:r>
              <a:rPr lang="en-US" dirty="0" smtClean="0"/>
              <a:t>, </a:t>
            </a:r>
            <a:r>
              <a:rPr lang="ru-RU" dirty="0" smtClean="0"/>
              <a:t>согласно которой </a:t>
            </a:r>
            <a:r>
              <a:rPr lang="ru-RU" b="1" dirty="0" smtClean="0"/>
              <a:t>образование является оборонительной стеной</a:t>
            </a:r>
            <a:r>
              <a:rPr lang="en-US" dirty="0" smtClean="0"/>
              <a:t>, </a:t>
            </a:r>
            <a:r>
              <a:rPr lang="ru-RU" dirty="0" smtClean="0"/>
              <a:t>которая защищает </a:t>
            </a:r>
            <a:r>
              <a:rPr lang="pl-PL" dirty="0" smtClean="0"/>
              <a:t/>
            </a:r>
            <a:br>
              <a:rPr lang="pl-PL" dirty="0" smtClean="0"/>
            </a:br>
            <a:r>
              <a:rPr lang="ru-RU" dirty="0" smtClean="0"/>
              <a:t>от негативных социальных явлений: экстремизма, </a:t>
            </a:r>
            <a:r>
              <a:rPr lang="ru-RU" dirty="0" err="1" smtClean="0"/>
              <a:t>радикализации</a:t>
            </a:r>
            <a:r>
              <a:rPr lang="ru-RU" dirty="0" smtClean="0"/>
              <a:t> молодежи, ксенофобии, дискриминации, насилия и ненависти, потери доверия к политике </a:t>
            </a:r>
            <a:r>
              <a:rPr lang="pl-PL" dirty="0" smtClean="0"/>
              <a:t/>
            </a:r>
            <a:br>
              <a:rPr lang="pl-PL" dirty="0" smtClean="0"/>
            </a:br>
            <a:r>
              <a:rPr lang="ru-RU" dirty="0" smtClean="0"/>
              <a:t>и политикам. </a:t>
            </a:r>
            <a:endParaRPr lang="pl-PL" dirty="0"/>
          </a:p>
        </p:txBody>
      </p:sp>
      <p:sp>
        <p:nvSpPr>
          <p:cNvPr id="4" name="Symbol zastępczy stopki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pl-PL"/>
              <a:t>Marzena  Rafalska</a:t>
            </a:r>
            <a:endParaRPr lang="pl-PL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smtClean="0"/>
              <a:t>Горячие стулья</a:t>
            </a:r>
            <a:endParaRPr lang="pl-PL" b="1" smtClean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just">
              <a:buFont typeface="Arial" charset="0"/>
              <a:buNone/>
            </a:pPr>
            <a:r>
              <a:rPr lang="en-US" smtClean="0"/>
              <a:t>„</a:t>
            </a:r>
            <a:r>
              <a:rPr lang="ru-RU" sz="5600" smtClean="0"/>
              <a:t>Слишком много внимания уделяется правам ребенка и слишком мало их обязанностям</a:t>
            </a:r>
            <a:r>
              <a:rPr lang="en-US" sz="5600" smtClean="0"/>
              <a:t>”</a:t>
            </a:r>
            <a:endParaRPr lang="pl-PL" sz="5600" smtClean="0"/>
          </a:p>
        </p:txBody>
      </p:sp>
      <p:sp>
        <p:nvSpPr>
          <p:cNvPr id="4" name="Symbol zastępczy stopki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pl-PL"/>
              <a:t>Marzena  Rafalska</a:t>
            </a:r>
            <a:endParaRPr lang="pl-PL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smtClean="0"/>
              <a:t>Горячие стулья</a:t>
            </a:r>
            <a:endParaRPr lang="ru-RU" smtClean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 rtlCol="0">
            <a:normAutofit/>
          </a:bodyPr>
          <a:lstStyle/>
          <a:p>
            <a:pPr marL="0" indent="0" algn="just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 sz="5600" dirty="0" smtClean="0"/>
          </a:p>
          <a:p>
            <a:pPr marL="0" indent="0" algn="just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5600" dirty="0" smtClean="0"/>
              <a:t>«Право </a:t>
            </a:r>
            <a:r>
              <a:rPr lang="ru-RU" sz="5600" dirty="0"/>
              <a:t>голосовать на выборах должны иметь люди с 16 лет</a:t>
            </a:r>
            <a:r>
              <a:rPr lang="en-US" sz="5600" dirty="0"/>
              <a:t>”</a:t>
            </a:r>
            <a:endParaRPr lang="pl-PL" sz="5600" dirty="0"/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pl-PL" dirty="0"/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pl-PL"/>
              <a:t>Marzena  Rafalska</a:t>
            </a:r>
            <a:endParaRPr lang="pl-PL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smtClean="0"/>
              <a:t>Горячие стулья</a:t>
            </a:r>
            <a:endParaRPr lang="ru-RU" smtClean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 rtlCol="0">
            <a:normAutofit/>
          </a:bodyPr>
          <a:lstStyle/>
          <a:p>
            <a:pPr marL="0" indent="0" algn="just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 smtClean="0"/>
          </a:p>
          <a:p>
            <a:pPr marL="0" indent="0" algn="just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dirty="0" smtClean="0"/>
              <a:t>„</a:t>
            </a:r>
            <a:r>
              <a:rPr lang="ru-RU" sz="6000" dirty="0"/>
              <a:t>Надо запретить родителям шлепать детей</a:t>
            </a:r>
            <a:r>
              <a:rPr lang="en-US" sz="6000" dirty="0"/>
              <a:t>”</a:t>
            </a:r>
            <a:endParaRPr lang="pl-PL" sz="6000" dirty="0"/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pl-PL"/>
              <a:t>Marzena  Rafalska</a:t>
            </a:r>
            <a:endParaRPr lang="pl-PL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smtClean="0"/>
              <a:t>Горячие стулья</a:t>
            </a:r>
            <a:endParaRPr lang="ru-RU" smtClean="0"/>
          </a:p>
        </p:txBody>
      </p:sp>
      <p:sp>
        <p:nvSpPr>
          <p:cNvPr id="43010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just">
              <a:buFont typeface="Arial" charset="0"/>
              <a:buNone/>
            </a:pPr>
            <a:endParaRPr lang="ru-RU" smtClean="0"/>
          </a:p>
          <a:p>
            <a:pPr marL="0" indent="0" algn="just">
              <a:buFont typeface="Arial" charset="0"/>
              <a:buNone/>
            </a:pPr>
            <a:r>
              <a:rPr lang="en-US" smtClean="0"/>
              <a:t>„</a:t>
            </a:r>
            <a:r>
              <a:rPr lang="ru-RU" sz="5400" smtClean="0"/>
              <a:t>Эвтаназия – это гуманный способ уйти из этого мира и не надо за это наказывать</a:t>
            </a:r>
            <a:r>
              <a:rPr lang="en-US" sz="5400" smtClean="0"/>
              <a:t>”</a:t>
            </a:r>
            <a:endParaRPr lang="pl-PL" sz="5400" smtClean="0"/>
          </a:p>
          <a:p>
            <a:pPr marL="0" indent="0" algn="just">
              <a:buFont typeface="Arial" charset="0"/>
              <a:buNone/>
            </a:pPr>
            <a:endParaRPr lang="ru-RU" smtClean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pl-PL"/>
              <a:t>Marzena  Rafalska</a:t>
            </a:r>
            <a:endParaRPr lang="pl-PL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smtClean="0"/>
              <a:t>Почему сейчас</a:t>
            </a:r>
            <a:r>
              <a:rPr lang="pl-PL" b="1" smtClean="0"/>
              <a:t>?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457200" y="1600200"/>
            <a:ext cx="8401050" cy="4525963"/>
          </a:xfrm>
        </p:spPr>
        <p:txBody>
          <a:bodyPr rtlCol="0">
            <a:normAutofit fontScale="92500" lnSpcReduction="10000"/>
          </a:bodyPr>
          <a:lstStyle/>
          <a:p>
            <a:pPr algn="just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/>
              <a:t>    В </a:t>
            </a:r>
            <a:r>
              <a:rPr lang="ru-RU" dirty="0"/>
              <a:t>разных европейских </a:t>
            </a:r>
            <a:r>
              <a:rPr lang="ru-RU" dirty="0" smtClean="0"/>
              <a:t>странах за последнее время было совершено много терактов, в связи с чем значительно возрос уровень беспокойства и страха у людей. </a:t>
            </a:r>
          </a:p>
          <a:p>
            <a:pPr algn="just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/>
              <a:t>    В рамках </a:t>
            </a:r>
            <a:r>
              <a:rPr lang="ru-RU" b="1" dirty="0" smtClean="0"/>
              <a:t>нового образовательного подхода,</a:t>
            </a:r>
            <a:r>
              <a:rPr lang="ru-RU" dirty="0"/>
              <a:t> </a:t>
            </a:r>
            <a:r>
              <a:rPr lang="ru-RU" dirty="0" smtClean="0"/>
              <a:t>который основывается на ценностях демократии и прав человека, считается, что </a:t>
            </a:r>
            <a:r>
              <a:rPr lang="ru-RU" i="1" dirty="0" smtClean="0"/>
              <a:t>противоречивые</a:t>
            </a:r>
            <a:r>
              <a:rPr lang="en-US" i="1" dirty="0" smtClean="0"/>
              <a:t>/</a:t>
            </a:r>
            <a:r>
              <a:rPr lang="ru-RU" i="1" dirty="0" smtClean="0"/>
              <a:t>спорные </a:t>
            </a:r>
            <a:r>
              <a:rPr lang="ru-RU" dirty="0" smtClean="0"/>
              <a:t>вопросы становятся </a:t>
            </a:r>
            <a:r>
              <a:rPr lang="ru-RU" b="1" dirty="0" smtClean="0"/>
              <a:t>приоритетными</a:t>
            </a:r>
            <a:r>
              <a:rPr lang="ru-RU" dirty="0" smtClean="0"/>
              <a:t>, </a:t>
            </a:r>
            <a:r>
              <a:rPr lang="ru-RU" dirty="0"/>
              <a:t>и в </a:t>
            </a:r>
            <a:r>
              <a:rPr lang="ru-RU" dirty="0" smtClean="0"/>
              <a:t>школах надо учиться их обсуждать</a:t>
            </a:r>
            <a:r>
              <a:rPr lang="en-US" dirty="0" smtClean="0"/>
              <a:t>.</a:t>
            </a:r>
            <a:endParaRPr lang="pl-PL" dirty="0" smtClean="0"/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pl-PL" dirty="0"/>
          </a:p>
        </p:txBody>
      </p:sp>
      <p:sp>
        <p:nvSpPr>
          <p:cNvPr id="4" name="Symbol zastępczy stopki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pl-PL"/>
              <a:t>Marzena  Rafalska</a:t>
            </a:r>
            <a:endParaRPr lang="pl-PL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smtClean="0"/>
              <a:t>Горячие стулья</a:t>
            </a:r>
            <a:endParaRPr lang="ru-RU" smtClean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 rtlCol="0">
            <a:normAutofit/>
          </a:bodyPr>
          <a:lstStyle/>
          <a:p>
            <a:pPr marL="0" indent="0" algn="just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4800" dirty="0" smtClean="0"/>
              <a:t>«Богатые </a:t>
            </a:r>
            <a:r>
              <a:rPr lang="ru-RU" sz="4800" dirty="0"/>
              <a:t>должны платить меньшие налоги, потому что благодаря им мы достигаем лучшего благосостояния, и соответственно имеем больше рабочих мест</a:t>
            </a:r>
            <a:r>
              <a:rPr lang="en-US" sz="4800" dirty="0"/>
              <a:t>”</a:t>
            </a:r>
            <a:endParaRPr lang="pl-PL" sz="4800" dirty="0"/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/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pl-PL"/>
              <a:t>Marzena  Rafalska</a:t>
            </a:r>
            <a:endParaRPr lang="pl-PL"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smtClean="0"/>
              <a:t>Горячие стулья</a:t>
            </a:r>
            <a:endParaRPr lang="pl-PL" smtClean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just">
              <a:buFont typeface="Arial" charset="0"/>
              <a:buNone/>
            </a:pPr>
            <a:r>
              <a:rPr lang="en-US" smtClean="0"/>
              <a:t>„</a:t>
            </a:r>
            <a:r>
              <a:rPr lang="ru-RU" sz="5400" smtClean="0"/>
              <a:t>Равноправие фаворизирует женщин и ведет к дискриминации мужчин</a:t>
            </a:r>
            <a:r>
              <a:rPr lang="en-US" sz="5400" smtClean="0"/>
              <a:t>”</a:t>
            </a:r>
            <a:endParaRPr lang="pl-PL" sz="5400" smtClean="0"/>
          </a:p>
        </p:txBody>
      </p:sp>
      <p:sp>
        <p:nvSpPr>
          <p:cNvPr id="4" name="Symbol zastępczy stopki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pl-PL"/>
              <a:t>Marzena  Rafalska</a:t>
            </a:r>
            <a:endParaRPr lang="pl-PL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214313" y="476250"/>
            <a:ext cx="8786812" cy="1439863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dirty="0"/>
              <a:t>Что такое </a:t>
            </a: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>«противоречивый</a:t>
            </a:r>
            <a:r>
              <a:rPr lang="pl-PL" b="1" dirty="0" smtClean="0"/>
              <a:t>/</a:t>
            </a:r>
            <a:r>
              <a:rPr lang="uk-UA" b="1" dirty="0" smtClean="0"/>
              <a:t>спорны</a:t>
            </a:r>
            <a:r>
              <a:rPr lang="ru-RU" b="1" dirty="0" smtClean="0"/>
              <a:t>й</a:t>
            </a:r>
            <a:r>
              <a:rPr lang="pl-PL" b="1" dirty="0" smtClean="0"/>
              <a:t> </a:t>
            </a:r>
            <a:r>
              <a:rPr lang="ru-RU" b="1" dirty="0" smtClean="0"/>
              <a:t>вопрос</a:t>
            </a:r>
            <a:r>
              <a:rPr lang="ru-RU" b="1" dirty="0"/>
              <a:t>»?</a:t>
            </a:r>
            <a:r>
              <a:rPr lang="ru-RU" dirty="0"/>
              <a:t/>
            </a:r>
            <a:br>
              <a:rPr lang="ru-RU" dirty="0"/>
            </a:br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Font typeface="Arial" charset="0"/>
              <a:buNone/>
            </a:pPr>
            <a:endParaRPr lang="ru-RU" smtClean="0"/>
          </a:p>
          <a:p>
            <a:pPr marL="0" indent="0" algn="just">
              <a:buFont typeface="Arial" charset="0"/>
              <a:buNone/>
            </a:pPr>
            <a:r>
              <a:rPr lang="ru-RU" smtClean="0"/>
              <a:t>Вопрос, который вызывает сильные эмоции </a:t>
            </a:r>
            <a:br>
              <a:rPr lang="ru-RU" smtClean="0"/>
            </a:br>
            <a:r>
              <a:rPr lang="ru-RU" smtClean="0"/>
              <a:t>и разделяет общественное мнение как </a:t>
            </a:r>
            <a:br>
              <a:rPr lang="ru-RU" smtClean="0"/>
            </a:br>
            <a:r>
              <a:rPr lang="ru-RU" smtClean="0"/>
              <a:t>в малой группе, так и в целом обществе. Корни противоречий касаются системы ценностей. Чаще всего это вопросы, которые насущны в данный момент.</a:t>
            </a:r>
            <a:endParaRPr lang="pl-PL" smtClean="0"/>
          </a:p>
        </p:txBody>
      </p:sp>
      <p:sp>
        <p:nvSpPr>
          <p:cNvPr id="4" name="Symbol zastępczy stopki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pl-PL"/>
              <a:t>Marzena  Rafalska</a:t>
            </a:r>
            <a:endParaRPr lang="pl-PL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dirty="0" smtClean="0"/>
              <a:t>Что такое </a:t>
            </a:r>
            <a:br>
              <a:rPr lang="ru-RU" b="1" dirty="0" smtClean="0"/>
            </a:br>
            <a:r>
              <a:rPr lang="ru-RU" b="1" dirty="0" smtClean="0"/>
              <a:t>«противоречивый</a:t>
            </a:r>
            <a:r>
              <a:rPr lang="pl-PL" b="1" dirty="0" smtClean="0"/>
              <a:t> /</a:t>
            </a:r>
            <a:r>
              <a:rPr lang="uk-UA" b="1" dirty="0" smtClean="0"/>
              <a:t>спорны</a:t>
            </a:r>
            <a:r>
              <a:rPr lang="ru-RU" b="1" dirty="0" smtClean="0"/>
              <a:t>й вопрос»?</a:t>
            </a:r>
            <a:endParaRPr lang="pl-PL" b="1" dirty="0"/>
          </a:p>
        </p:txBody>
      </p:sp>
      <p:sp>
        <p:nvSpPr>
          <p:cNvPr id="18434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Arial" charset="0"/>
              <a:buNone/>
            </a:pPr>
            <a:endParaRPr lang="pl-PL" smtClean="0"/>
          </a:p>
          <a:p>
            <a:pPr algn="just">
              <a:buFont typeface="Arial" charset="0"/>
              <a:buNone/>
            </a:pPr>
            <a:r>
              <a:rPr lang="pl-PL" smtClean="0"/>
              <a:t>   O</a:t>
            </a:r>
            <a:r>
              <a:rPr lang="uk-UA" smtClean="0"/>
              <a:t>пределяющей характеристикой спорного вопроса является его «политическая уязвимость», то есть заложенная в нём тенденция возбуждать подозрительность, гнев или беспокойство среди общественности </a:t>
            </a:r>
            <a:r>
              <a:rPr lang="pl-PL" smtClean="0"/>
              <a:t>.</a:t>
            </a:r>
          </a:p>
        </p:txBody>
      </p:sp>
      <p:sp>
        <p:nvSpPr>
          <p:cNvPr id="4" name="Symbol zastępczy stopki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pl-PL"/>
              <a:t>Marzena  Rafalska</a:t>
            </a:r>
            <a:endParaRPr lang="pl-PL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214313" y="274638"/>
            <a:ext cx="8786812" cy="1143000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dirty="0" smtClean="0"/>
              <a:t>Что такое </a:t>
            </a:r>
            <a:br>
              <a:rPr lang="ru-RU" b="1" dirty="0" smtClean="0"/>
            </a:br>
            <a:r>
              <a:rPr lang="ru-RU" b="1" dirty="0" smtClean="0"/>
              <a:t>«противоречивый</a:t>
            </a:r>
            <a:r>
              <a:rPr lang="pl-PL" b="1" dirty="0" smtClean="0"/>
              <a:t> /</a:t>
            </a:r>
            <a:r>
              <a:rPr lang="uk-UA" b="1" dirty="0" smtClean="0"/>
              <a:t>спорны</a:t>
            </a:r>
            <a:r>
              <a:rPr lang="ru-RU" b="1" dirty="0" smtClean="0"/>
              <a:t>й вопрос»?</a:t>
            </a:r>
            <a:endParaRPr lang="pl-PL" b="1" dirty="0"/>
          </a:p>
        </p:txBody>
      </p:sp>
      <p:sp>
        <p:nvSpPr>
          <p:cNvPr id="19458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>
              <a:buFont typeface="Arial" charset="0"/>
              <a:buNone/>
            </a:pPr>
            <a:r>
              <a:rPr lang="pl-PL" b="1" smtClean="0"/>
              <a:t>   </a:t>
            </a:r>
            <a:r>
              <a:rPr lang="ru-RU" b="1" smtClean="0"/>
              <a:t> </a:t>
            </a:r>
          </a:p>
          <a:p>
            <a:pPr algn="just">
              <a:buFont typeface="Arial" charset="0"/>
              <a:buNone/>
            </a:pPr>
            <a:r>
              <a:rPr lang="ru-RU" b="1" smtClean="0"/>
              <a:t>    </a:t>
            </a:r>
            <a:r>
              <a:rPr lang="uk-UA" b="1" smtClean="0"/>
              <a:t>вопрос, кажущийся спорным,</a:t>
            </a:r>
            <a:r>
              <a:rPr lang="pl-PL" b="1" smtClean="0"/>
              <a:t> </a:t>
            </a:r>
            <a:r>
              <a:rPr lang="uk-UA" smtClean="0"/>
              <a:t>можно решить, ссылаясь на доказательства</a:t>
            </a:r>
            <a:r>
              <a:rPr lang="ru-RU" smtClean="0"/>
              <a:t> </a:t>
            </a:r>
            <a:r>
              <a:rPr lang="uk-UA" b="1" smtClean="0"/>
              <a:t>проблемы, требующей решения</a:t>
            </a:r>
            <a:r>
              <a:rPr lang="ru-RU" b="1" smtClean="0"/>
              <a:t>.</a:t>
            </a:r>
            <a:r>
              <a:rPr lang="ru-RU" smtClean="0"/>
              <a:t> Он</a:t>
            </a:r>
            <a:r>
              <a:rPr lang="pl-PL" b="1" smtClean="0"/>
              <a:t> </a:t>
            </a:r>
            <a:r>
              <a:rPr lang="uk-UA" smtClean="0"/>
              <a:t>связан с фундаментальными убеждениями и оценкой ценностей, поэтому является намного более трудноразрешаемым.</a:t>
            </a:r>
            <a:endParaRPr lang="pl-PL" smtClean="0"/>
          </a:p>
        </p:txBody>
      </p:sp>
      <p:sp>
        <p:nvSpPr>
          <p:cNvPr id="4" name="Symbol zastępczy stopki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pl-PL"/>
              <a:t>Marzena  Rafalska</a:t>
            </a:r>
            <a:endParaRPr lang="pl-PL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Tytuł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2362200"/>
          </a:xfrm>
        </p:spPr>
        <p:txBody>
          <a:bodyPr/>
          <a:lstStyle/>
          <a:p>
            <a:r>
              <a:rPr lang="ru-RU" smtClean="0"/>
              <a:t>Приведите по </a:t>
            </a:r>
            <a:r>
              <a:rPr lang="pl-PL" smtClean="0"/>
              <a:t>6</a:t>
            </a:r>
            <a:r>
              <a:rPr lang="ru-RU" smtClean="0"/>
              <a:t> примеров</a:t>
            </a:r>
            <a:br>
              <a:rPr lang="ru-RU" smtClean="0"/>
            </a:br>
            <a:r>
              <a:rPr lang="ru-RU" smtClean="0"/>
              <a:t>противиречивых</a:t>
            </a:r>
            <a:r>
              <a:rPr lang="pl-PL" smtClean="0"/>
              <a:t> /</a:t>
            </a:r>
            <a:r>
              <a:rPr lang="uk-UA" smtClean="0"/>
              <a:t>спорны</a:t>
            </a:r>
            <a:r>
              <a:rPr lang="pl-PL" smtClean="0"/>
              <a:t>x</a:t>
            </a:r>
            <a:r>
              <a:rPr lang="ru-RU" smtClean="0"/>
              <a:t> вопросов</a:t>
            </a:r>
            <a:endParaRPr lang="pl-PL" smtClean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457200" y="2492375"/>
            <a:ext cx="8229600" cy="4105275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Глобального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Национального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Образовательного </a:t>
            </a:r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pl-PL" dirty="0" smtClean="0"/>
              <a:t>    </a:t>
            </a:r>
            <a:r>
              <a:rPr lang="ru-RU" dirty="0" err="1" smtClean="0"/>
              <a:t>уровн</a:t>
            </a:r>
            <a:r>
              <a:rPr lang="uk-UA" dirty="0" smtClean="0"/>
              <a:t>ей</a:t>
            </a:r>
            <a:endParaRPr lang="ru-RU" dirty="0" smtClean="0"/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pl-PL" dirty="0"/>
          </a:p>
        </p:txBody>
      </p:sp>
      <p:pic>
        <p:nvPicPr>
          <p:cNvPr id="20483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357688" y="2578100"/>
            <a:ext cx="4581525" cy="3208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pl-PL"/>
              <a:t>Marzena  Rafalska</a:t>
            </a:r>
            <a:endParaRPr lang="pl-PL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Symbol zastępczy zawartości 5" descr="kara_smierci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971550" y="709613"/>
            <a:ext cx="7129463" cy="5575300"/>
          </a:xfrm>
        </p:spPr>
      </p:pic>
      <p:sp>
        <p:nvSpPr>
          <p:cNvPr id="4" name="Symbol zastępczy stopki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pl-PL"/>
              <a:t>Marzena  Rafalska</a:t>
            </a:r>
            <a:endParaRPr lang="pl-PL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Symbol zastępczy zawartości 5" descr="indeks E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971550" y="981075"/>
            <a:ext cx="7129463" cy="4895850"/>
          </a:xfrm>
        </p:spPr>
      </p:pic>
      <p:sp>
        <p:nvSpPr>
          <p:cNvPr id="4" name="Symbol zastępczy stopki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pl-PL"/>
              <a:t>Marzena  Rafalska</a:t>
            </a:r>
            <a:endParaRPr lang="pl-PL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E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Pakiet 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E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Pakiet 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433</TotalTime>
  <Words>798</Words>
  <Application>Microsoft Office PowerPoint</Application>
  <PresentationFormat>Экран (4:3)</PresentationFormat>
  <Paragraphs>116</Paragraphs>
  <Slides>31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Шаблон оформления</vt:lpstr>
      </vt:variant>
      <vt:variant>
        <vt:i4>1</vt:i4>
      </vt:variant>
      <vt:variant>
        <vt:lpstr>Заголовки слайдов</vt:lpstr>
      </vt:variant>
      <vt:variant>
        <vt:i4>31</vt:i4>
      </vt:variant>
    </vt:vector>
  </HeadingPairs>
  <TitlesOfParts>
    <vt:vector size="34" baseType="lpstr">
      <vt:lpstr>Calibri</vt:lpstr>
      <vt:lpstr>Arial</vt:lpstr>
      <vt:lpstr>Motyw pakietu Office</vt:lpstr>
      <vt:lpstr>Образовательный подход  к cпорным  вопросам</vt:lpstr>
      <vt:lpstr>Важность  преподавания спорных вопросов</vt:lpstr>
      <vt:lpstr>Почему сейчас?</vt:lpstr>
      <vt:lpstr>Что такое  «противоречивый/спорный вопрос»? </vt:lpstr>
      <vt:lpstr>Что такое  «противоречивый /спорный вопрос»?</vt:lpstr>
      <vt:lpstr>Что такое  «противоречивый /спорный вопрос»?</vt:lpstr>
      <vt:lpstr>Приведите по 6 примеров противиречивых /спорныx вопросов</vt:lpstr>
      <vt:lpstr>Слайд 8</vt:lpstr>
      <vt:lpstr>Слайд 9</vt:lpstr>
      <vt:lpstr>Слайд 10</vt:lpstr>
      <vt:lpstr>Слайд 11</vt:lpstr>
      <vt:lpstr>Слайд 12</vt:lpstr>
      <vt:lpstr>Спорные вопросы</vt:lpstr>
      <vt:lpstr>Условия реализации преподавания спорных вопросов</vt:lpstr>
      <vt:lpstr>Элементы методов</vt:lpstr>
      <vt:lpstr>Спорные вопросы ЧТО ЯВЛЯЕТСЯ ВЫЗОВОМ?</vt:lpstr>
      <vt:lpstr>Стиль преподавания</vt:lpstr>
      <vt:lpstr>Стиль преподавания</vt:lpstr>
      <vt:lpstr>Стиль преподавания</vt:lpstr>
      <vt:lpstr>Стиль преподавания</vt:lpstr>
      <vt:lpstr>КОМПЕТЕНЦИИ УЧИТЕЛЯ </vt:lpstr>
      <vt:lpstr>КОМПЕТЕНЦИИ УЧИТЕЛЯ </vt:lpstr>
      <vt:lpstr>КОМПЕТЕНЦИИ УЧИТЕЛЯ </vt:lpstr>
      <vt:lpstr>КОМПЕТЕНЦИИ УЧИТЕЛЯ </vt:lpstr>
      <vt:lpstr>Роль учителя</vt:lpstr>
      <vt:lpstr>Горячие стулья</vt:lpstr>
      <vt:lpstr>Горячие стулья</vt:lpstr>
      <vt:lpstr>Горячие стулья</vt:lpstr>
      <vt:lpstr>Горячие стулья</vt:lpstr>
      <vt:lpstr>Горячие стулья</vt:lpstr>
      <vt:lpstr>Горячие стулья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Prezentacja programu PowerPoint</dc:title>
  <dc:creator>Lena SK</dc:creator>
  <cp:lastModifiedBy>Slushatel</cp:lastModifiedBy>
  <cp:revision>48</cp:revision>
  <cp:lastPrinted>2017-08-16T06:44:17Z</cp:lastPrinted>
  <dcterms:modified xsi:type="dcterms:W3CDTF">2018-04-09T07:33:10Z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0x010100B49238373111584CACD7500CE9DDB186</vt:lpwstr>
  </property>
</Properties>
</file>