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301" r:id="rId3"/>
    <p:sldId id="302" r:id="rId4"/>
    <p:sldId id="303" r:id="rId5"/>
    <p:sldId id="310" r:id="rId6"/>
    <p:sldId id="304" r:id="rId7"/>
    <p:sldId id="300" r:id="rId8"/>
    <p:sldId id="305" r:id="rId9"/>
    <p:sldId id="306" r:id="rId10"/>
    <p:sldId id="308" r:id="rId11"/>
    <p:sldId id="309" r:id="rId12"/>
    <p:sldId id="272" r:id="rId13"/>
    <p:sldId id="307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52B9-EC69-4407-9EEB-BA22E1B5584C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E028E-F1D8-417B-82C6-90D76950D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5529C-40F2-436F-B7E7-C34704DDD072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9168A-9CA1-4BCE-A147-6D15CED78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coursera.org/learn/system-thinkin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igropulo@mail.r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facebook.com/profile.php?id=10000711622753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 критического мышления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pPr algn="r">
              <a:buNone/>
            </a:pPr>
            <a:r>
              <a:rPr lang="ru-RU" sz="2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Игропуло И.Ф.,</a:t>
            </a:r>
          </a:p>
          <a:p>
            <a:pPr algn="r">
              <a:buNone/>
            </a:pPr>
            <a:r>
              <a:rPr lang="ru-RU" sz="2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доктор педагогических наук, профессор</a:t>
            </a:r>
          </a:p>
          <a:p>
            <a:pPr algn="r">
              <a:buNone/>
            </a:pPr>
            <a:r>
              <a:rPr lang="ru-RU" sz="2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Северо-Кавказский федеральный университет</a:t>
            </a:r>
          </a:p>
          <a:p>
            <a:pPr algn="ctr">
              <a:buNone/>
            </a:pPr>
            <a:endParaRPr lang="ru-RU" sz="22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chemeClr val="tx2"/>
                </a:solidFill>
              </a:rPr>
              <a:t>г. Брянск, 4 апреля 2018 г</a:t>
            </a:r>
            <a:r>
              <a:rPr lang="ru-RU" sz="2200" dirty="0" smtClean="0">
                <a:solidFill>
                  <a:schemeClr val="tx2"/>
                </a:solidFill>
              </a:rPr>
              <a:t>.  </a:t>
            </a:r>
            <a:endParaRPr lang="ru-RU" sz="2200" dirty="0">
              <a:solidFill>
                <a:schemeClr val="tx2"/>
              </a:solidFill>
            </a:endParaRPr>
          </a:p>
        </p:txBody>
      </p:sp>
      <p:pic>
        <p:nvPicPr>
          <p:cNvPr id="2055" name="Picture 7" descr="C:\Users\User\Desktop\БРЯНСК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32656"/>
            <a:ext cx="2619375" cy="1743075"/>
          </a:xfrm>
          <a:prstGeom prst="rect">
            <a:avLst/>
          </a:prstGeom>
          <a:noFill/>
        </p:spPr>
      </p:pic>
      <p:pic>
        <p:nvPicPr>
          <p:cNvPr id="11" name="Picture 8" descr="C:\Users\User\Desktop\БРЯНСК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861048"/>
            <a:ext cx="2105025" cy="217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Критически мыслящий человек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http://evolkov.net/critic.think/Facione_P/Critical_Thinking_What_It_Is_and_Why_It._dispos_rus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24863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Критически мыслящий человек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endParaRPr lang="ru-RU" sz="14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любознательность по широкому кругу вопросов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заинтересованность в том, чтобы стать и оставаться хорошо информированным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опора на процессы логичного рационального выспрашивания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уверенность в собственных способностях рассуждать логично и </a:t>
            </a:r>
            <a:r>
              <a:rPr lang="ru-RU" sz="20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аргументированно</a:t>
            </a:r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непредубеждённость относительно отличающихся взглядов на мир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гибкость при рассмотрении альтернатив и мнений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понимание взглядов других людей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беспристрастность в оценке рассуждений</a:t>
            </a:r>
          </a:p>
          <a:p>
            <a:pPr lvl="0"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честность в столкновении с собственными предубеждениями, предрассудками, стереотипами или эгоцентрическими тенденциям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Новая образовательная реальность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Переход к учебным процессам, основанным на принципах сотрудничества, а не соперничества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Акцент на самостоятельной позиции учащегося в развитии и образовании, в т.ч. совместное планирование учащимся и учителями изучаемого содержания и учебного процесса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Персонализированные учебные траектории, которые сочетают: обучение в виртуальных средах: </a:t>
            </a:r>
            <a:r>
              <a:rPr lang="ru-RU" sz="1600" dirty="0" err="1" smtClean="0">
                <a:solidFill>
                  <a:schemeClr val="accent1"/>
                </a:solidFill>
              </a:rPr>
              <a:t>онлайн</a:t>
            </a:r>
            <a:r>
              <a:rPr lang="ru-RU" sz="1600" dirty="0" smtClean="0">
                <a:solidFill>
                  <a:schemeClr val="accent1"/>
                </a:solidFill>
              </a:rPr>
              <a:t> курсы, лекции в виртуальной реальности, социальные симуляторы и симуляторы дополненной реальности и др.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 Обучение на практике в реальных жизненных ситуациях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 Обучение вокруг решения реальных жизненных проблем и вызовов, а не вокруг академических предметов </a:t>
            </a:r>
          </a:p>
          <a:p>
            <a:pPr algn="just"/>
            <a:r>
              <a:rPr lang="ru-RU" sz="1600" dirty="0" smtClean="0">
                <a:solidFill>
                  <a:schemeClr val="accent1"/>
                </a:solidFill>
              </a:rPr>
              <a:t>Пространства и технологии, поддерживающие физические упражнения и эмоциональные контакты, творческое взаимодействие </a:t>
            </a:r>
            <a:endParaRPr lang="ru-RU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User\Desktop\Новая папка (2)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941168"/>
            <a:ext cx="2266283" cy="170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C:\Users\User\Desktop\Новая папка (2)\vr-obrazovanie-737x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941168"/>
            <a:ext cx="2246313" cy="1265237"/>
          </a:xfrm>
          <a:prstGeom prst="rect">
            <a:avLst/>
          </a:prstGeom>
          <a:noFill/>
        </p:spPr>
      </p:pic>
      <p:pic>
        <p:nvPicPr>
          <p:cNvPr id="6148" name="Picture 4" descr="C:\Users\User\Desktop\Новая папка (2)\Dbks9ljqQv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869160"/>
            <a:ext cx="1764284" cy="1764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Для размышлений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>
                <a:solidFill>
                  <a:schemeClr val="accent1"/>
                </a:solidFill>
              </a:rPr>
              <a:t>Заир –Бек С.И. Развитие критического мышления на уроке. – М.: Просвещение, 2011</a:t>
            </a:r>
          </a:p>
          <a:p>
            <a:pPr algn="just"/>
            <a:r>
              <a:rPr lang="ru-RU" dirty="0" err="1" smtClean="0">
                <a:solidFill>
                  <a:schemeClr val="accent1"/>
                </a:solidFill>
              </a:rPr>
              <a:t>Халперн</a:t>
            </a:r>
            <a:r>
              <a:rPr lang="ru-RU" dirty="0" smtClean="0">
                <a:solidFill>
                  <a:schemeClr val="accent1"/>
                </a:solidFill>
              </a:rPr>
              <a:t> Д. Психология критического мышления. СПб.: Питер,  2000</a:t>
            </a:r>
          </a:p>
          <a:p>
            <a:pPr algn="just"/>
            <a:r>
              <a:rPr lang="ru-RU" dirty="0" err="1" smtClean="0">
                <a:solidFill>
                  <a:schemeClr val="accent1"/>
                </a:solidFill>
              </a:rPr>
              <a:t>Гарднер</a:t>
            </a:r>
            <a:r>
              <a:rPr lang="ru-RU" dirty="0" smtClean="0">
                <a:solidFill>
                  <a:schemeClr val="accent1"/>
                </a:solidFill>
              </a:rPr>
              <a:t> Г. Мышление будущего. Пять стратегий, ведущих к успеху в жизни. М.: 2015</a:t>
            </a:r>
          </a:p>
          <a:p>
            <a:pPr algn="just"/>
            <a:r>
              <a:rPr lang="ru-RU" dirty="0" err="1" smtClean="0">
                <a:solidFill>
                  <a:schemeClr val="accent1"/>
                </a:solidFill>
              </a:rPr>
              <a:t>Он-лайн</a:t>
            </a:r>
            <a:r>
              <a:rPr lang="ru-RU" dirty="0" smtClean="0">
                <a:solidFill>
                  <a:schemeClr val="accent1"/>
                </a:solidFill>
              </a:rPr>
              <a:t> курс «Системное мышление» // </a:t>
            </a:r>
          </a:p>
          <a:p>
            <a:pPr algn="just"/>
            <a:r>
              <a:rPr lang="en-US" dirty="0" smtClean="0">
                <a:solidFill>
                  <a:schemeClr val="accent1"/>
                </a:solidFill>
                <a:hlinkClick r:id="rId2"/>
              </a:rPr>
              <a:t>https://ru.coursera.org/learn/system-thinking</a:t>
            </a:r>
            <a:endParaRPr lang="ru-RU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/>
            <a:endParaRPr lang="ru-RU" altLang="ru-RU" dirty="0"/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БЛАГОДАРЮ ЗА ВНИМАНИЕ!</a:t>
            </a:r>
            <a:endParaRPr lang="ru-RU" altLang="ru-RU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2762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4572000" y="4797152"/>
            <a:ext cx="4572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dirty="0" smtClean="0">
                <a:solidFill>
                  <a:schemeClr val="tx2"/>
                </a:solidFill>
              </a:rPr>
              <a:t>Игропуло Ирина Федоровна</a:t>
            </a:r>
          </a:p>
          <a:p>
            <a:pPr eaLnBrk="1" hangingPunct="1"/>
            <a:r>
              <a:rPr lang="en-US" altLang="ru-RU" sz="1600" dirty="0" smtClean="0">
                <a:solidFill>
                  <a:schemeClr val="tx2"/>
                </a:solidFill>
              </a:rPr>
              <a:t>E-mail</a:t>
            </a:r>
            <a:r>
              <a:rPr lang="ru-RU" altLang="ru-RU" sz="1600" dirty="0">
                <a:solidFill>
                  <a:schemeClr val="tx2"/>
                </a:solidFill>
              </a:rPr>
              <a:t>:</a:t>
            </a:r>
            <a:r>
              <a:rPr lang="en-US" altLang="ru-RU" sz="1600" dirty="0">
                <a:solidFill>
                  <a:schemeClr val="tx2"/>
                </a:solidFill>
              </a:rPr>
              <a:t> </a:t>
            </a:r>
            <a:r>
              <a:rPr lang="en-US" altLang="ru-RU" sz="1600" dirty="0" smtClean="0">
                <a:hlinkClick r:id="rId3"/>
              </a:rPr>
              <a:t>igropulo@mail.ru</a:t>
            </a:r>
            <a:endParaRPr lang="en-US" altLang="ru-RU" sz="1600" dirty="0" smtClean="0"/>
          </a:p>
          <a:p>
            <a:r>
              <a:rPr lang="en-US" altLang="ru-RU" sz="1600" dirty="0" smtClean="0">
                <a:hlinkClick r:id="rId4"/>
              </a:rPr>
              <a:t>FB</a:t>
            </a:r>
            <a:r>
              <a:rPr lang="ru-RU" altLang="ru-RU" sz="1600" dirty="0" smtClean="0">
                <a:hlinkClick r:id="rId4"/>
              </a:rPr>
              <a:t>:</a:t>
            </a:r>
            <a:r>
              <a:rPr lang="en-US" altLang="ru-RU" sz="1600" dirty="0" smtClean="0">
                <a:hlinkClick r:id="rId4"/>
              </a:rPr>
              <a:t>www.facebook.com/profile.php?id=100007116227538</a:t>
            </a:r>
            <a:endParaRPr lang="ru-RU" altLang="ru-RU" sz="1600" dirty="0" smtClean="0"/>
          </a:p>
          <a:p>
            <a:r>
              <a:rPr lang="ru-RU" altLang="ru-RU" sz="1600" dirty="0" smtClean="0">
                <a:solidFill>
                  <a:schemeClr val="tx2"/>
                </a:solidFill>
              </a:rPr>
              <a:t>Тел. 8-962-411-88-02 (</a:t>
            </a:r>
            <a:r>
              <a:rPr lang="en-US" altLang="ru-RU" sz="1600" dirty="0" smtClean="0">
                <a:solidFill>
                  <a:schemeClr val="tx2"/>
                </a:solidFill>
              </a:rPr>
              <a:t>WA</a:t>
            </a:r>
            <a:r>
              <a:rPr lang="ru-RU" altLang="ru-RU" sz="1600" dirty="0" smtClean="0">
                <a:solidFill>
                  <a:schemeClr val="tx2"/>
                </a:solidFill>
              </a:rPr>
              <a:t>, </a:t>
            </a:r>
            <a:r>
              <a:rPr lang="en-US" altLang="ru-RU" sz="1600" dirty="0" smtClean="0">
                <a:solidFill>
                  <a:schemeClr val="tx2"/>
                </a:solidFill>
              </a:rPr>
              <a:t>VIBER)</a:t>
            </a:r>
            <a:endParaRPr lang="ru-RU" altLang="ru-RU" sz="1600" dirty="0" smtClean="0">
              <a:solidFill>
                <a:schemeClr val="tx2"/>
              </a:solidFill>
            </a:endParaRPr>
          </a:p>
          <a:p>
            <a:endParaRPr lang="ru-RU" alt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План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chemeClr val="accent1"/>
                </a:solidFill>
              </a:rPr>
              <a:t>Выявление образовательных запросов и ожиданий участников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Экспресс-диагностика КМ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Групповая работа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Обсуждение результатов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Мини-лекция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Упражнения на развитие КМ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Свободный микрофон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Подведение итогов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Ключ к </a:t>
            </a:r>
            <a:r>
              <a:rPr lang="ru-RU" dirty="0" err="1" smtClean="0">
                <a:solidFill>
                  <a:schemeClr val="tx2"/>
                </a:solidFill>
              </a:rPr>
              <a:t>опроснику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Более 75 баллов.</a:t>
            </a:r>
            <a:r>
              <a:rPr lang="ru-RU" dirty="0" smtClean="0">
                <a:solidFill>
                  <a:schemeClr val="accent1"/>
                </a:solidFill>
              </a:rPr>
              <a:t> Вероятнее всего, КМ уже уверенно применяется Вами. Однако, если Ваш результат менее 100 б., Вам есть, над чем потрудиться.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От 45 до 74 баллов. </a:t>
            </a:r>
            <a:r>
              <a:rPr lang="ru-RU" dirty="0" smtClean="0">
                <a:solidFill>
                  <a:schemeClr val="accent1"/>
                </a:solidFill>
              </a:rPr>
              <a:t>КМ, несомненно, Вам присуще, но необходимо систематически овладевать новыми навыками и умениями. Регулярно проводите самоанализ, ищите свои слабые стороны, работайте над собой.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Менее 45 баллов.  </a:t>
            </a:r>
            <a:r>
              <a:rPr lang="ru-RU" dirty="0" smtClean="0">
                <a:solidFill>
                  <a:schemeClr val="accent1"/>
                </a:solidFill>
              </a:rPr>
              <a:t>Ваше умение мыслить критически проявляется слабо. Читайте материалы по теме, изучайте тонкости и особенности КМ, овладевайте новыми компетенциями.  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Групповая работа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Прочитайте в группе предложенный текст.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Сформулируйте к нему </a:t>
            </a:r>
            <a:r>
              <a:rPr lang="en-US" dirty="0" smtClean="0">
                <a:solidFill>
                  <a:schemeClr val="accent1"/>
                </a:solidFill>
              </a:rPr>
              <a:t>max</a:t>
            </a:r>
            <a:r>
              <a:rPr lang="ru-RU" dirty="0" smtClean="0">
                <a:solidFill>
                  <a:schemeClr val="accent1"/>
                </a:solidFill>
              </a:rPr>
              <a:t> возможное количество вопросов.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Передайте лист следующей группе.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Получив текст другой группы, ответьте на предложенные вопросы и предложите свои вопросы. 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Проведите анализ первоначального текста после групповой работы.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Работа с текстом 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Новое</a:t>
                      </a:r>
                    </a:p>
                    <a:p>
                      <a:r>
                        <a:rPr lang="ru-RU" dirty="0" smtClean="0"/>
                        <a:t>Интересное </a:t>
                      </a:r>
                    </a:p>
                    <a:p>
                      <a:r>
                        <a:rPr lang="ru-RU" dirty="0" smtClean="0"/>
                        <a:t>Важное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Непонятное</a:t>
                      </a:r>
                    </a:p>
                    <a:p>
                      <a:r>
                        <a:rPr lang="ru-RU" dirty="0" smtClean="0"/>
                        <a:t>Трудное </a:t>
                      </a:r>
                    </a:p>
                    <a:p>
                      <a:r>
                        <a:rPr lang="ru-RU" dirty="0" smtClean="0"/>
                        <a:t>Спорное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Стратегии и приемы развития умения задавать вопросы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/>
                </a:solidFill>
              </a:rPr>
              <a:t>Вопросительные слова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/>
                </a:solidFill>
              </a:rPr>
              <a:t>7 «Почему»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/>
                </a:solidFill>
              </a:rPr>
              <a:t>«Толстые» и «тонкие» вопросы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/>
                </a:solidFill>
              </a:rPr>
              <a:t>Ромашка вопросов 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Ромашка вопросов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User\Desktop\БРЯНСК\romash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209844"/>
            <a:ext cx="3456384" cy="2965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Типы вопросов 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Простые вопросы.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Требуют от нас знания фактического материала и ориентированы на работу памяти (Кто? Что? Когда?)</a:t>
            </a:r>
          </a:p>
          <a:p>
            <a:pPr algn="just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уточняющих вопросов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уточнить информацию, которую вы только что получили от собеседника (Правильно ли я понял, что…)</a:t>
            </a:r>
          </a:p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Оценочные вопросы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вовлекают в работу эмоциональную сторону мышления (Как ты относишься к…?)</a:t>
            </a:r>
          </a:p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Творческие вопросы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 В их формулировке присутствуют элементы условности, предположения, прогноза (Что будет, если…?)</a:t>
            </a:r>
          </a:p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Вопросы-интерпретации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развивают вариативность мышления, способность к осознанию причин поступков (Почему?)</a:t>
            </a:r>
          </a:p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Практические вопросы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устанавливают взаимосвязь между теорией и практикой (Как это может быть реализовано на практике?)</a:t>
            </a:r>
          </a:p>
          <a:p>
            <a:pPr algn="just"/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Типы вопросов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«Тонкие»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«Толстые»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Что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Почему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Кто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В чем различия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Где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Что общего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Когда</a:t>
                      </a:r>
                      <a:r>
                        <a:rPr lang="ru-RU" baseline="0" dirty="0" smtClean="0">
                          <a:solidFill>
                            <a:schemeClr val="accent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Что было</a:t>
                      </a:r>
                      <a:r>
                        <a:rPr lang="ru-RU" baseline="0" dirty="0" smtClean="0">
                          <a:solidFill>
                            <a:schemeClr val="accent1"/>
                          </a:solidFill>
                        </a:rPr>
                        <a:t> бы, если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Как звали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/>
                          </a:solidFill>
                        </a:rPr>
                        <a:t>Согласны ли Вы 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608</Words>
  <Application>Microsoft Office PowerPoint</Application>
  <PresentationFormat>Экран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План </vt:lpstr>
      <vt:lpstr>Ключ к опроснику </vt:lpstr>
      <vt:lpstr>Групповая работа</vt:lpstr>
      <vt:lpstr>Работа с текстом </vt:lpstr>
      <vt:lpstr>Стратегии и приемы развития умения задавать вопросы </vt:lpstr>
      <vt:lpstr>Ромашка вопросов </vt:lpstr>
      <vt:lpstr>Типы вопросов </vt:lpstr>
      <vt:lpstr>Типы вопросов </vt:lpstr>
      <vt:lpstr>Критически мыслящий человек </vt:lpstr>
      <vt:lpstr>Критически мыслящий человек </vt:lpstr>
      <vt:lpstr>Новая образовательная реальность </vt:lpstr>
      <vt:lpstr>Для размышлений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115</cp:revision>
  <dcterms:created xsi:type="dcterms:W3CDTF">2018-03-16T17:29:20Z</dcterms:created>
  <dcterms:modified xsi:type="dcterms:W3CDTF">2018-04-02T19:22:56Z</dcterms:modified>
</cp:coreProperties>
</file>