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8" r:id="rId1"/>
  </p:sldMasterIdLst>
  <p:sldIdLst>
    <p:sldId id="256" r:id="rId2"/>
    <p:sldId id="291" r:id="rId3"/>
    <p:sldId id="286" r:id="rId4"/>
    <p:sldId id="295" r:id="rId5"/>
    <p:sldId id="300" r:id="rId6"/>
    <p:sldId id="297" r:id="rId7"/>
    <p:sldId id="314" r:id="rId8"/>
    <p:sldId id="315" r:id="rId9"/>
    <p:sldId id="316" r:id="rId10"/>
    <p:sldId id="301" r:id="rId11"/>
    <p:sldId id="302" r:id="rId12"/>
    <p:sldId id="263" r:id="rId13"/>
    <p:sldId id="299" r:id="rId14"/>
    <p:sldId id="260" r:id="rId15"/>
    <p:sldId id="258" r:id="rId16"/>
    <p:sldId id="259" r:id="rId17"/>
    <p:sldId id="312" r:id="rId18"/>
    <p:sldId id="309" r:id="rId19"/>
    <p:sldId id="310" r:id="rId20"/>
    <p:sldId id="311" r:id="rId21"/>
    <p:sldId id="261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17" autoAdjust="0"/>
    <p:restoredTop sz="94660"/>
  </p:normalViewPr>
  <p:slideViewPr>
    <p:cSldViewPr>
      <p:cViewPr varScale="1">
        <p:scale>
          <a:sx n="70" d="100"/>
          <a:sy n="70" d="100"/>
        </p:scale>
        <p:origin x="1392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2343D06-4D17-42B9-BD9D-4334DAD1559D}" type="doc">
      <dgm:prSet loTypeId="urn:microsoft.com/office/officeart/2005/8/layout/default#1" loCatId="list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ru-RU"/>
        </a:p>
      </dgm:t>
    </dgm:pt>
    <dgm:pt modelId="{46B8C626-99EA-4934-8186-27B1E884F862}" type="pres">
      <dgm:prSet presAssocID="{02343D06-4D17-42B9-BD9D-4334DAD1559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72EF0069-C407-409A-B2B3-9B96E43AED88}" type="presOf" srcId="{02343D06-4D17-42B9-BD9D-4334DAD1559D}" destId="{46B8C626-99EA-4934-8186-27B1E884F862}" srcOrd="0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8965" y="2054657"/>
            <a:ext cx="8246070" cy="1374345"/>
          </a:xfrm>
          <a:effectLst/>
        </p:spPr>
        <p:txBody>
          <a:bodyPr>
            <a:normAutofit/>
          </a:bodyPr>
          <a:lstStyle>
            <a:lvl1pPr algn="r">
              <a:defRPr sz="2700">
                <a:solidFill>
                  <a:srgbClr val="2597FF"/>
                </a:solidFill>
                <a:effectLst/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07080" y="3429000"/>
            <a:ext cx="7787956" cy="1221640"/>
          </a:xfrm>
        </p:spPr>
        <p:txBody>
          <a:bodyPr>
            <a:normAutofit/>
          </a:bodyPr>
          <a:lstStyle>
            <a:lvl1pPr marL="0" indent="0" algn="r">
              <a:buNone/>
              <a:defRPr sz="2100">
                <a:solidFill>
                  <a:schemeClr val="tx2">
                    <a:lumMod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62623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4237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2454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38175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7_Титульна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одержимое 10"/>
          <p:cNvSpPr>
            <a:spLocks noGrp="1"/>
          </p:cNvSpPr>
          <p:nvPr>
            <p:ph sz="quarter" idx="10"/>
          </p:nvPr>
        </p:nvSpPr>
        <p:spPr>
          <a:xfrm>
            <a:off x="577176" y="4634954"/>
            <a:ext cx="7776864" cy="648841"/>
          </a:xfrm>
        </p:spPr>
        <p:txBody>
          <a:bodyPr>
            <a:normAutofit/>
          </a:bodyPr>
          <a:lstStyle>
            <a:lvl1pPr>
              <a:defRPr kumimoji="0" lang="ru-RU" sz="135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375" y="2964653"/>
            <a:ext cx="8545513" cy="928694"/>
          </a:xfrm>
          <a:solidFill>
            <a:schemeClr val="bg1"/>
          </a:solidFill>
          <a:ln>
            <a:noFill/>
          </a:ln>
        </p:spPr>
        <p:txBody>
          <a:bodyPr>
            <a:normAutofit/>
          </a:bodyPr>
          <a:lstStyle>
            <a:lvl1pPr algn="ctr">
              <a:lnSpc>
                <a:spcPct val="100000"/>
              </a:lnSpc>
              <a:defRPr sz="2700" b="0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1160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671" y="527605"/>
            <a:ext cx="7940659" cy="610820"/>
          </a:xfrm>
        </p:spPr>
        <p:txBody>
          <a:bodyPr>
            <a:normAutofit/>
          </a:bodyPr>
          <a:lstStyle>
            <a:lvl1pPr algn="r">
              <a:defRPr sz="2700">
                <a:solidFill>
                  <a:srgbClr val="2597FF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1670" y="1443835"/>
            <a:ext cx="7940661" cy="4581148"/>
          </a:xfrm>
        </p:spPr>
        <p:txBody>
          <a:bodyPr/>
          <a:lstStyle>
            <a:lvl1pPr algn="l">
              <a:defRPr sz="2100">
                <a:solidFill>
                  <a:schemeClr val="tx2">
                    <a:lumMod val="50000"/>
                  </a:schemeClr>
                </a:solidFill>
              </a:defRPr>
            </a:lvl1pPr>
            <a:lvl2pPr algn="l">
              <a:defRPr>
                <a:solidFill>
                  <a:schemeClr val="tx2">
                    <a:lumMod val="50000"/>
                  </a:schemeClr>
                </a:solidFill>
              </a:defRPr>
            </a:lvl2pPr>
            <a:lvl3pPr algn="l">
              <a:defRPr>
                <a:solidFill>
                  <a:schemeClr val="tx2">
                    <a:lumMod val="50000"/>
                  </a:schemeClr>
                </a:solidFill>
              </a:defRPr>
            </a:lvl3pPr>
            <a:lvl4pPr algn="l">
              <a:defRPr>
                <a:solidFill>
                  <a:schemeClr val="tx2">
                    <a:lumMod val="50000"/>
                  </a:schemeClr>
                </a:solidFill>
              </a:defRPr>
            </a:lvl4pPr>
            <a:lvl5pPr algn="l">
              <a:defRPr>
                <a:solidFill>
                  <a:schemeClr val="tx2">
                    <a:lumMod val="5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9278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1424" y="374902"/>
            <a:ext cx="6108201" cy="763525"/>
          </a:xfrm>
        </p:spPr>
        <p:txBody>
          <a:bodyPr>
            <a:normAutofit/>
          </a:bodyPr>
          <a:lstStyle>
            <a:lvl1pPr algn="l">
              <a:defRPr sz="2700">
                <a:solidFill>
                  <a:srgbClr val="2597FF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1426" y="1451856"/>
            <a:ext cx="6108201" cy="4275740"/>
          </a:xfrm>
        </p:spPr>
        <p:txBody>
          <a:bodyPr/>
          <a:lstStyle>
            <a:lvl1pPr>
              <a:defRPr sz="2100">
                <a:solidFill>
                  <a:schemeClr val="tx2">
                    <a:lumMod val="50000"/>
                  </a:schemeClr>
                </a:solidFill>
              </a:defRPr>
            </a:lvl1pPr>
            <a:lvl2pPr>
              <a:defRPr>
                <a:solidFill>
                  <a:schemeClr val="tx2">
                    <a:lumMod val="50000"/>
                  </a:schemeClr>
                </a:solidFill>
              </a:defRPr>
            </a:lvl2pPr>
            <a:lvl3pPr>
              <a:defRPr>
                <a:solidFill>
                  <a:schemeClr val="tx2">
                    <a:lumMod val="50000"/>
                  </a:schemeClr>
                </a:solidFill>
              </a:defRPr>
            </a:lvl3pPr>
            <a:lvl4pPr>
              <a:defRPr>
                <a:solidFill>
                  <a:schemeClr val="tx2">
                    <a:lumMod val="50000"/>
                  </a:schemeClr>
                </a:solidFill>
              </a:defRPr>
            </a:lvl4pPr>
            <a:lvl5pPr>
              <a:defRPr>
                <a:solidFill>
                  <a:schemeClr val="tx2">
                    <a:lumMod val="5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93376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1974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3016"/>
            <a:ext cx="8229600" cy="58462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35787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374902"/>
            <a:ext cx="8229600" cy="684885"/>
          </a:xfrm>
        </p:spPr>
        <p:txBody>
          <a:bodyPr>
            <a:normAutofit/>
          </a:bodyPr>
          <a:lstStyle>
            <a:lvl1pPr algn="r">
              <a:defRPr sz="2700">
                <a:solidFill>
                  <a:srgbClr val="2597FF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6" y="1443835"/>
            <a:ext cx="4123035" cy="571629"/>
          </a:xfrm>
        </p:spPr>
        <p:txBody>
          <a:bodyPr anchor="b"/>
          <a:lstStyle>
            <a:lvl1pPr marL="0" indent="0" algn="l">
              <a:buNone/>
              <a:defRPr sz="1800" b="1">
                <a:solidFill>
                  <a:srgbClr val="2597F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6" y="2054656"/>
            <a:ext cx="4123035" cy="3493173"/>
          </a:xfrm>
        </p:spPr>
        <p:txBody>
          <a:bodyPr/>
          <a:lstStyle>
            <a:lvl1pPr algn="l">
              <a:defRPr sz="1800">
                <a:solidFill>
                  <a:schemeClr val="tx2">
                    <a:lumMod val="50000"/>
                  </a:schemeClr>
                </a:solidFill>
              </a:defRPr>
            </a:lvl1pPr>
            <a:lvl2pPr algn="l">
              <a:defRPr sz="1500">
                <a:solidFill>
                  <a:schemeClr val="tx2">
                    <a:lumMod val="50000"/>
                  </a:schemeClr>
                </a:solidFill>
              </a:defRPr>
            </a:lvl2pPr>
            <a:lvl3pPr algn="l">
              <a:defRPr sz="1350">
                <a:solidFill>
                  <a:schemeClr val="tx2">
                    <a:lumMod val="50000"/>
                  </a:schemeClr>
                </a:solidFill>
              </a:defRPr>
            </a:lvl3pPr>
            <a:lvl4pPr algn="l">
              <a:defRPr sz="1200">
                <a:solidFill>
                  <a:schemeClr val="tx2">
                    <a:lumMod val="50000"/>
                  </a:schemeClr>
                </a:solidFill>
              </a:defRPr>
            </a:lvl4pPr>
            <a:lvl5pPr algn="l">
              <a:defRPr sz="1200">
                <a:solidFill>
                  <a:schemeClr val="tx2">
                    <a:lumMod val="50000"/>
                  </a:schemeClr>
                </a:solidFill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002" y="1443835"/>
            <a:ext cx="4106566" cy="571630"/>
          </a:xfrm>
        </p:spPr>
        <p:txBody>
          <a:bodyPr anchor="b"/>
          <a:lstStyle>
            <a:lvl1pPr marL="0" indent="0" algn="l">
              <a:buNone/>
              <a:defRPr sz="1800" b="1">
                <a:solidFill>
                  <a:srgbClr val="2597F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2000" y="2054657"/>
            <a:ext cx="4106566" cy="3493173"/>
          </a:xfrm>
        </p:spPr>
        <p:txBody>
          <a:bodyPr/>
          <a:lstStyle>
            <a:lvl1pPr algn="l">
              <a:defRPr sz="1800">
                <a:solidFill>
                  <a:schemeClr val="tx2">
                    <a:lumMod val="50000"/>
                  </a:schemeClr>
                </a:solidFill>
              </a:defRPr>
            </a:lvl1pPr>
            <a:lvl2pPr algn="l">
              <a:defRPr sz="1500">
                <a:solidFill>
                  <a:schemeClr val="tx2">
                    <a:lumMod val="50000"/>
                  </a:schemeClr>
                </a:solidFill>
              </a:defRPr>
            </a:lvl2pPr>
            <a:lvl3pPr algn="l">
              <a:defRPr sz="1350">
                <a:solidFill>
                  <a:schemeClr val="tx2">
                    <a:lumMod val="50000"/>
                  </a:schemeClr>
                </a:solidFill>
              </a:defRPr>
            </a:lvl3pPr>
            <a:lvl4pPr algn="l">
              <a:defRPr sz="1200">
                <a:solidFill>
                  <a:schemeClr val="tx2">
                    <a:lumMod val="50000"/>
                  </a:schemeClr>
                </a:solidFill>
              </a:defRPr>
            </a:lvl4pPr>
            <a:lvl5pPr algn="l">
              <a:defRPr sz="1200">
                <a:solidFill>
                  <a:schemeClr val="tx2">
                    <a:lumMod val="50000"/>
                  </a:schemeClr>
                </a:solidFill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12819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09133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4041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46511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5742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microsoft.com/office/2007/relationships/hdphoto" Target="../media/hdphoto2.wdp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55976" y="1749719"/>
            <a:ext cx="4762282" cy="2376264"/>
          </a:xfr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rgbClr val="002060"/>
                </a:solidFill>
              </a:rPr>
              <a:t>Школьная медиация –     как инструмент правового просвещения учащихся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55976" y="4221088"/>
            <a:ext cx="4644008" cy="2520280"/>
          </a:xfr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R="0">
              <a:lnSpc>
                <a:spcPct val="80000"/>
              </a:lnSpc>
            </a:pPr>
            <a:r>
              <a:rPr lang="ru-RU" sz="2400" b="1" dirty="0" smtClean="0">
                <a:solidFill>
                  <a:srgbClr val="002060"/>
                </a:solidFill>
              </a:rPr>
              <a:t>Максим Беляев</a:t>
            </a:r>
            <a:r>
              <a:rPr lang="ru-RU" sz="2400" dirty="0" smtClean="0">
                <a:solidFill>
                  <a:srgbClr val="002060"/>
                </a:solidFill>
              </a:rPr>
              <a:t> </a:t>
            </a:r>
          </a:p>
          <a:p>
            <a:pPr marR="0">
              <a:lnSpc>
                <a:spcPct val="80000"/>
              </a:lnSpc>
            </a:pPr>
            <a:r>
              <a:rPr lang="ru-RU" sz="2400" dirty="0" smtClean="0">
                <a:solidFill>
                  <a:srgbClr val="002060"/>
                </a:solidFill>
              </a:rPr>
              <a:t>директор Агентства примирительных технологий ЮНЕСКО-ЮНЕВОК, практикующий медиатор, тренер по программе подготовки посредников (медиаторов) </a:t>
            </a:r>
            <a:r>
              <a:rPr lang="ru-RU" sz="2400" dirty="0" err="1" smtClean="0">
                <a:solidFill>
                  <a:srgbClr val="002060"/>
                </a:solidFill>
              </a:rPr>
              <a:t>РАНХиГС</a:t>
            </a:r>
            <a:r>
              <a:rPr lang="ru-RU" sz="2400" dirty="0" smtClean="0">
                <a:solidFill>
                  <a:srgbClr val="002060"/>
                </a:solidFill>
              </a:rPr>
              <a:t> при Президенте РФ</a:t>
            </a:r>
            <a:endParaRPr lang="ru-RU" sz="2400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z_9e30ef4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1630"/>
            <a:ext cx="9144000" cy="63547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8377" y="260648"/>
            <a:ext cx="4834426" cy="61082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МЕДИАЦИЯ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2276872"/>
            <a:ext cx="8229600" cy="3578740"/>
          </a:xfrm>
          <a:solidFill>
            <a:schemeClr val="bg2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>
              <a:buNone/>
            </a:pPr>
            <a:r>
              <a:rPr lang="ru-RU" sz="3600" dirty="0" smtClean="0">
                <a:solidFill>
                  <a:schemeClr val="tx2"/>
                </a:solidFill>
                <a:latin typeface="+mj-lt"/>
              </a:rPr>
              <a:t>  </a:t>
            </a:r>
            <a:endParaRPr lang="ru-RU" sz="3600" dirty="0" smtClean="0">
              <a:solidFill>
                <a:schemeClr val="tx2"/>
              </a:solidFill>
              <a:latin typeface="+mj-lt"/>
            </a:endParaRPr>
          </a:p>
          <a:p>
            <a:pPr algn="just">
              <a:buNone/>
            </a:pPr>
            <a:r>
              <a:rPr lang="ru-RU" sz="3600" dirty="0" smtClean="0">
                <a:solidFill>
                  <a:schemeClr val="tx2"/>
                </a:solidFill>
                <a:latin typeface="+mj-lt"/>
              </a:rPr>
              <a:t>  </a:t>
            </a:r>
            <a:r>
              <a:rPr lang="ru-RU" sz="3600" dirty="0" smtClean="0">
                <a:solidFill>
                  <a:schemeClr val="tx2"/>
                </a:solidFill>
                <a:latin typeface="+mj-lt"/>
              </a:rPr>
              <a:t>Медиация – это процедура урегулирования спора путем переговоров между сторонами, при помощи посредника</a:t>
            </a:r>
            <a:endParaRPr lang="ru-RU" sz="3600" dirty="0">
              <a:solidFill>
                <a:schemeClr val="tx2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90000"/>
            </a:schemeClr>
          </a:solidFill>
          <a:ln>
            <a:solidFill>
              <a:srgbClr val="0070C0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chemeClr val="tx2">
                    <a:lumMod val="50000"/>
                  </a:schemeClr>
                </a:solidFill>
              </a:rPr>
              <a:t>ПРИНЦИПЫ МЕДИАЦИИ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19672" y="2060848"/>
            <a:ext cx="7056784" cy="91440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Принцип добровольности</a:t>
            </a:r>
            <a:endParaRPr lang="ru-RU" sz="2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19672" y="3212976"/>
            <a:ext cx="7056784" cy="91440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Принцип нейтральности медиатора</a:t>
            </a:r>
            <a:endParaRPr lang="ru-RU" sz="2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19672" y="4437112"/>
            <a:ext cx="7056784" cy="91440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Принцип равноправия и сотрудничества сторон</a:t>
            </a:r>
            <a:endParaRPr lang="ru-RU" sz="2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19672" y="5589240"/>
            <a:ext cx="7056784" cy="91440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Принцип конфиденциальности</a:t>
            </a:r>
            <a:endParaRPr lang="ru-RU" sz="2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539552" y="2348880"/>
            <a:ext cx="978408" cy="484632"/>
          </a:xfrm>
          <a:prstGeom prst="rightArrow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>
            <a:off x="539552" y="3356992"/>
            <a:ext cx="978408" cy="484632"/>
          </a:xfrm>
          <a:prstGeom prst="rightArrow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>
            <a:off x="539552" y="4509120"/>
            <a:ext cx="978408" cy="484632"/>
          </a:xfrm>
          <a:prstGeom prst="rightArrow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>
            <a:off x="539552" y="5733256"/>
            <a:ext cx="978408" cy="484632"/>
          </a:xfrm>
          <a:prstGeom prst="rightArrow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12776"/>
            <a:ext cx="8229600" cy="936104"/>
          </a:xfr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МЕЖДУНАРОДНЫЕ АКТЫ</a:t>
            </a:r>
            <a:endParaRPr lang="ru-RU" sz="4000" b="1" dirty="0">
              <a:solidFill>
                <a:srgbClr val="002060"/>
              </a:solidFill>
            </a:endParaRPr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idx="1"/>
          </p:nvPr>
        </p:nvGraphicFramePr>
        <p:xfrm>
          <a:off x="457200" y="4941888"/>
          <a:ext cx="1738313" cy="1382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539552" y="2780928"/>
            <a:ext cx="2354560" cy="228255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Типовой закон ЮНСИТРАЛ</a:t>
            </a:r>
          </a:p>
          <a:p>
            <a:pPr algn="ctr"/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О Международной коммерческой согласительной процедуре</a:t>
            </a:r>
            <a:endParaRPr lang="ru-RU" sz="2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19872" y="2780928"/>
            <a:ext cx="2232248" cy="2232248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Согласительный регламент</a:t>
            </a:r>
          </a:p>
          <a:p>
            <a:pPr algn="ctr"/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ЮНСИТРАЛ</a:t>
            </a:r>
            <a:endParaRPr lang="ru-RU" sz="2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228184" y="2780928"/>
            <a:ext cx="2232248" cy="2210544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Регламент дружественного урегулирования  споров МТП</a:t>
            </a:r>
            <a:endParaRPr lang="ru-RU" sz="20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297474"/>
            <a:ext cx="6624736" cy="610820"/>
          </a:xfrm>
          <a:solidFill>
            <a:schemeClr val="bg2">
              <a:lumMod val="90000"/>
            </a:schemeClr>
          </a:solidFill>
          <a:ln>
            <a:solidFill>
              <a:srgbClr val="0070C0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solidFill>
                  <a:schemeClr val="tx2">
                    <a:lumMod val="50000"/>
                  </a:schemeClr>
                </a:solidFill>
              </a:rPr>
              <a:t>Национальные акты РФ</a:t>
            </a:r>
            <a:endParaRPr lang="ru-RU" sz="4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2060848"/>
            <a:ext cx="3168352" cy="576064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Программные документы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55976" y="2060848"/>
            <a:ext cx="4032448" cy="576064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Нормативные акты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683568" y="2780928"/>
            <a:ext cx="144016" cy="432048"/>
          </a:xfrm>
          <a:prstGeom prst="down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1907704" y="2780928"/>
            <a:ext cx="144016" cy="432048"/>
          </a:xfrm>
          <a:prstGeom prst="down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3203848" y="2780928"/>
            <a:ext cx="135632" cy="432048"/>
          </a:xfrm>
          <a:prstGeom prst="down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4572000" y="2780928"/>
            <a:ext cx="144016" cy="432048"/>
          </a:xfrm>
          <a:prstGeom prst="down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6732240" y="2780928"/>
            <a:ext cx="135632" cy="432048"/>
          </a:xfrm>
          <a:prstGeom prst="down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7884368" y="2780928"/>
            <a:ext cx="144016" cy="432048"/>
          </a:xfrm>
          <a:prstGeom prst="down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5436096" y="2780928"/>
            <a:ext cx="144016" cy="432048"/>
          </a:xfrm>
          <a:prstGeom prst="down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07504" y="3284984"/>
            <a:ext cx="1224136" cy="3312368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600" b="1" dirty="0">
                <a:solidFill>
                  <a:srgbClr val="1F497D">
                    <a:lumMod val="50000"/>
                  </a:srgbClr>
                </a:solidFill>
              </a:rPr>
              <a:t>Концепция развития гражданского законодательства</a:t>
            </a:r>
            <a:endParaRPr lang="ru-RU" sz="1600" b="1" dirty="0">
              <a:solidFill>
                <a:srgbClr val="1F497D">
                  <a:lumMod val="50000"/>
                </a:srgb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699792" y="3284984"/>
            <a:ext cx="1224136" cy="3312368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2">
                    <a:lumMod val="50000"/>
                  </a:schemeClr>
                </a:solidFill>
              </a:rPr>
              <a:t>Концепция развития до 2017 года сети служб медиации в целях реализации восстановительного правосудия в отношении детей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403648" y="3284984"/>
            <a:ext cx="1224136" cy="3312368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Национальная стратегия действий в интересах детей на 2012-2017 гг.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995936" y="3284984"/>
            <a:ext cx="864096" cy="3312368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АПК РФ –</a:t>
            </a:r>
          </a:p>
          <a:p>
            <a:pPr algn="ctr"/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глава 15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932040" y="3284984"/>
            <a:ext cx="936104" cy="3312368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ГПК РФ – глава 14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940152" y="3284984"/>
            <a:ext cx="1512168" cy="3312368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ФЗ</a:t>
            </a:r>
          </a:p>
          <a:p>
            <a:pPr algn="ctr"/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 «Об альтернативной процедуре урегулирования споров с участием посредника (процедуре медиац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ии) »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524328" y="3284984"/>
            <a:ext cx="1440160" cy="3312368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Трудовой кодекс РФ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91680" y="2708920"/>
            <a:ext cx="6768752" cy="72008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Основные этапы проведения согласительной процедуры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691680" y="3717032"/>
            <a:ext cx="6768752" cy="64807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Порядок обращения к посреднику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691680" y="4581128"/>
            <a:ext cx="6768752" cy="576064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Роль посредника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691680" y="5373216"/>
            <a:ext cx="6768752" cy="576064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Принципы посредничества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2" name="Стрелка вправо 21"/>
          <p:cNvSpPr/>
          <p:nvPr/>
        </p:nvSpPr>
        <p:spPr>
          <a:xfrm>
            <a:off x="827584" y="5445224"/>
            <a:ext cx="792088" cy="360040"/>
          </a:xfrm>
          <a:prstGeom prst="rightArrow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низ 22"/>
          <p:cNvSpPr/>
          <p:nvPr/>
        </p:nvSpPr>
        <p:spPr>
          <a:xfrm>
            <a:off x="539552" y="1844824"/>
            <a:ext cx="360040" cy="4104456"/>
          </a:xfrm>
          <a:prstGeom prst="downArrow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право 24"/>
          <p:cNvSpPr/>
          <p:nvPr/>
        </p:nvSpPr>
        <p:spPr>
          <a:xfrm>
            <a:off x="827584" y="4653136"/>
            <a:ext cx="792088" cy="360040"/>
          </a:xfrm>
          <a:prstGeom prst="rightArrow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право 25"/>
          <p:cNvSpPr/>
          <p:nvPr/>
        </p:nvSpPr>
        <p:spPr>
          <a:xfrm>
            <a:off x="827584" y="3789040"/>
            <a:ext cx="792088" cy="360040"/>
          </a:xfrm>
          <a:prstGeom prst="rightArrow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право 26"/>
          <p:cNvSpPr/>
          <p:nvPr/>
        </p:nvSpPr>
        <p:spPr>
          <a:xfrm>
            <a:off x="827584" y="2852936"/>
            <a:ext cx="792088" cy="360040"/>
          </a:xfrm>
          <a:prstGeom prst="rightArrow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268760"/>
            <a:ext cx="7940659" cy="1152128"/>
          </a:xfrm>
          <a:solidFill>
            <a:schemeClr val="bg2"/>
          </a:solidFill>
          <a:ln w="19050">
            <a:solidFill>
              <a:srgbClr val="0070C0"/>
            </a:solidFill>
          </a:ln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СОГЛАСИТЕЛЬНЫЙ </a:t>
            </a:r>
            <a:r>
              <a:rPr lang="ru-RU" sz="3600" b="1" dirty="0" smtClean="0">
                <a:solidFill>
                  <a:srgbClr val="002060"/>
                </a:solidFill>
              </a:rPr>
              <a:t>РЕГЛАМЕНТ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123728" y="2420888"/>
            <a:ext cx="6408712" cy="504056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Правила назначения согласительной процедуры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123728" y="2996952"/>
            <a:ext cx="6408712" cy="432048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Порядок назначения посредников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123728" y="3573016"/>
            <a:ext cx="6408712" cy="504056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Правила построения взаимоотношений между посредниками и сторонами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123728" y="4221088"/>
            <a:ext cx="6408712" cy="504056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Правила проведения согласительной процедуры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123728" y="4869160"/>
            <a:ext cx="6408712" cy="64807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Вопросы допустимости доказательств, раскрытых в согласительной процедуре, в других разбирательствах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123728" y="5661248"/>
            <a:ext cx="6408712" cy="792088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Правила прекращения согласительной процедуры и приведение в исполнение мирового соглашения, достигнутого в рамах согласительной процедуры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3" name="Стрелка вниз 22"/>
          <p:cNvSpPr/>
          <p:nvPr/>
        </p:nvSpPr>
        <p:spPr>
          <a:xfrm>
            <a:off x="395536" y="2132856"/>
            <a:ext cx="484632" cy="4392488"/>
          </a:xfrm>
          <a:prstGeom prst="down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право 23"/>
          <p:cNvSpPr/>
          <p:nvPr/>
        </p:nvSpPr>
        <p:spPr>
          <a:xfrm>
            <a:off x="755576" y="2564904"/>
            <a:ext cx="978408" cy="216024"/>
          </a:xfrm>
          <a:prstGeom prst="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право 24"/>
          <p:cNvSpPr/>
          <p:nvPr/>
        </p:nvSpPr>
        <p:spPr>
          <a:xfrm>
            <a:off x="755576" y="3068960"/>
            <a:ext cx="978408" cy="216024"/>
          </a:xfrm>
          <a:prstGeom prst="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право 25"/>
          <p:cNvSpPr/>
          <p:nvPr/>
        </p:nvSpPr>
        <p:spPr>
          <a:xfrm>
            <a:off x="755576" y="3717032"/>
            <a:ext cx="978408" cy="216024"/>
          </a:xfrm>
          <a:prstGeom prst="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право 26"/>
          <p:cNvSpPr/>
          <p:nvPr/>
        </p:nvSpPr>
        <p:spPr>
          <a:xfrm>
            <a:off x="755576" y="4293096"/>
            <a:ext cx="978408" cy="216024"/>
          </a:xfrm>
          <a:prstGeom prst="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 вправо 27"/>
          <p:cNvSpPr/>
          <p:nvPr/>
        </p:nvSpPr>
        <p:spPr>
          <a:xfrm>
            <a:off x="755576" y="5013176"/>
            <a:ext cx="978408" cy="216024"/>
          </a:xfrm>
          <a:prstGeom prst="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право 28"/>
          <p:cNvSpPr/>
          <p:nvPr/>
        </p:nvSpPr>
        <p:spPr>
          <a:xfrm>
            <a:off x="755576" y="5877272"/>
            <a:ext cx="978408" cy="216024"/>
          </a:xfrm>
          <a:prstGeom prst="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68760"/>
            <a:ext cx="8229600" cy="936104"/>
          </a:xfrm>
          <a:solidFill>
            <a:schemeClr val="bg2">
              <a:lumMod val="90000"/>
            </a:schemeClr>
          </a:solidFill>
          <a:ln>
            <a:solidFill>
              <a:srgbClr val="0070C0"/>
            </a:solidFill>
          </a:ln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СОГЛАСИТЕЛЬНАЯ ПРОЦЕДУРА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755576" y="332656"/>
            <a:ext cx="7940659" cy="610820"/>
          </a:xfrm>
        </p:spPr>
        <p:txBody>
          <a:bodyPr>
            <a:normAutofit/>
          </a:bodyPr>
          <a:lstStyle/>
          <a:p>
            <a:r>
              <a:rPr lang="ru-RU" altLang="ru-RU" sz="3200" b="1" dirty="0" smtClean="0">
                <a:solidFill>
                  <a:srgbClr val="002060"/>
                </a:solidFill>
              </a:rPr>
              <a:t>Требования к медиатору</a:t>
            </a:r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683568" y="1916832"/>
            <a:ext cx="7940661" cy="4581148"/>
          </a:xfrm>
        </p:spPr>
        <p:txBody>
          <a:bodyPr>
            <a:normAutofit/>
          </a:bodyPr>
          <a:lstStyle/>
          <a:p>
            <a:r>
              <a:rPr lang="ru-RU" altLang="ru-RU" sz="3200" dirty="0" smtClean="0"/>
              <a:t>Высшее образование</a:t>
            </a:r>
            <a:r>
              <a:rPr lang="ru-RU" altLang="ru-RU" sz="3200" dirty="0" smtClean="0"/>
              <a:t>;</a:t>
            </a:r>
          </a:p>
          <a:p>
            <a:endParaRPr lang="ru-RU" altLang="ru-RU" sz="3200" dirty="0" smtClean="0"/>
          </a:p>
          <a:p>
            <a:r>
              <a:rPr lang="ru-RU" altLang="ru-RU" sz="3200" dirty="0" smtClean="0"/>
              <a:t>Возраст не менее 25 лет</a:t>
            </a:r>
            <a:r>
              <a:rPr lang="ru-RU" altLang="ru-RU" sz="3200" dirty="0" smtClean="0"/>
              <a:t>;</a:t>
            </a:r>
          </a:p>
          <a:p>
            <a:endParaRPr lang="ru-RU" altLang="ru-RU" sz="3200" dirty="0" smtClean="0"/>
          </a:p>
          <a:p>
            <a:r>
              <a:rPr lang="ru-RU" altLang="ru-RU" sz="3200" dirty="0" smtClean="0"/>
              <a:t>Профильная подготовка.</a:t>
            </a:r>
          </a:p>
        </p:txBody>
      </p:sp>
    </p:spTree>
    <p:extLst>
      <p:ext uri="{BB962C8B-B14F-4D97-AF65-F5344CB8AC3E}">
        <p14:creationId xmlns:p14="http://schemas.microsoft.com/office/powerpoint/2010/main" val="3787546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612979" y="332656"/>
            <a:ext cx="7940659" cy="610820"/>
          </a:xfrm>
        </p:spPr>
        <p:txBody>
          <a:bodyPr>
            <a:normAutofit/>
          </a:bodyPr>
          <a:lstStyle/>
          <a:p>
            <a:r>
              <a:rPr lang="ru-RU" altLang="ru-RU" sz="3200" b="1" dirty="0" smtClean="0">
                <a:solidFill>
                  <a:srgbClr val="002060"/>
                </a:solidFill>
              </a:rPr>
              <a:t>Медиативный подход</a:t>
            </a:r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>
          <a:xfrm>
            <a:off x="612979" y="2132856"/>
            <a:ext cx="7940661" cy="4581148"/>
          </a:xfrm>
        </p:spPr>
        <p:txBody>
          <a:bodyPr>
            <a:normAutofit/>
          </a:bodyPr>
          <a:lstStyle/>
          <a:p>
            <a:pPr algn="just">
              <a:buFont typeface="Arial" panose="020B0604020202020204" pitchFamily="34" charset="0"/>
              <a:buNone/>
            </a:pPr>
            <a:r>
              <a:rPr lang="ru-RU" altLang="ru-RU" sz="2800" dirty="0" smtClean="0"/>
              <a:t>   </a:t>
            </a:r>
            <a:r>
              <a:rPr lang="ru-RU" altLang="ru-RU" sz="2800" dirty="0" smtClean="0"/>
              <a:t> Создает </a:t>
            </a:r>
            <a:r>
              <a:rPr lang="ru-RU" altLang="ru-RU" sz="2800" dirty="0" smtClean="0"/>
              <a:t>основу для предотвращения (профилактики) и/или эффективного разрешения споров и конфликтов в повседневных условиях без проведения медиации как полноценной процедуры.</a:t>
            </a:r>
          </a:p>
        </p:txBody>
      </p:sp>
    </p:spTree>
    <p:extLst>
      <p:ext uri="{BB962C8B-B14F-4D97-AF65-F5344CB8AC3E}">
        <p14:creationId xmlns:p14="http://schemas.microsoft.com/office/powerpoint/2010/main" val="3607169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7940659" cy="610820"/>
          </a:xfrm>
        </p:spPr>
        <p:txBody>
          <a:bodyPr>
            <a:normAutofit/>
          </a:bodyPr>
          <a:lstStyle/>
          <a:p>
            <a:r>
              <a:rPr lang="ru-RU" altLang="ru-RU" sz="3200" b="1" dirty="0" smtClean="0">
                <a:solidFill>
                  <a:srgbClr val="002060"/>
                </a:solidFill>
              </a:rPr>
              <a:t>Восстановительный подход</a:t>
            </a:r>
          </a:p>
        </p:txBody>
      </p:sp>
      <p:sp>
        <p:nvSpPr>
          <p:cNvPr id="14339" name="Содержимое 2"/>
          <p:cNvSpPr>
            <a:spLocks noGrp="1"/>
          </p:cNvSpPr>
          <p:nvPr>
            <p:ph idx="1"/>
          </p:nvPr>
        </p:nvSpPr>
        <p:spPr>
          <a:xfrm>
            <a:off x="611560" y="2132856"/>
            <a:ext cx="7940661" cy="4581148"/>
          </a:xfrm>
        </p:spPr>
        <p:txBody>
          <a:bodyPr>
            <a:normAutofit/>
          </a:bodyPr>
          <a:lstStyle/>
          <a:p>
            <a:pPr algn="just">
              <a:buFont typeface="Arial" panose="020B0604020202020204" pitchFamily="34" charset="0"/>
              <a:buNone/>
            </a:pPr>
            <a:r>
              <a:rPr lang="ru-RU" altLang="ru-RU" sz="2800" dirty="0" smtClean="0"/>
              <a:t>   </a:t>
            </a:r>
            <a:r>
              <a:rPr lang="ru-RU" altLang="ru-RU" sz="2800" dirty="0" smtClean="0"/>
              <a:t>Использование </a:t>
            </a:r>
            <a:r>
              <a:rPr lang="ru-RU" altLang="ru-RU" sz="2800" dirty="0" smtClean="0"/>
              <a:t>в профилактической и коррекционной работе с подростками для разрешения споров и конфликтов, в  том числе  после совершения правонарушений (преступлений) умений и навыков для всестороннего восстановления отношений.</a:t>
            </a:r>
          </a:p>
        </p:txBody>
      </p:sp>
    </p:spTree>
    <p:extLst>
      <p:ext uri="{BB962C8B-B14F-4D97-AF65-F5344CB8AC3E}">
        <p14:creationId xmlns:p14="http://schemas.microsoft.com/office/powerpoint/2010/main" val="3134945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Миссия агентства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55365"/>
            <a:ext cx="8229600" cy="4525963"/>
          </a:xfrm>
        </p:spPr>
        <p:txBody>
          <a:bodyPr>
            <a:normAutofit/>
          </a:bodyPr>
          <a:lstStyle/>
          <a:p>
            <a:pPr marL="216000" lvl="1" indent="-216000">
              <a:buNone/>
              <a:defRPr/>
            </a:pPr>
            <a:r>
              <a:rPr lang="ru-RU" sz="2800" b="1" dirty="0" smtClean="0"/>
              <a:t>- Содействие снижению социальной    </a:t>
            </a:r>
            <a:r>
              <a:rPr lang="ru-RU" sz="2800" b="1" dirty="0" smtClean="0"/>
              <a:t>  напряженности</a:t>
            </a:r>
            <a:r>
              <a:rPr lang="ru-RU" sz="2800" b="1" dirty="0" smtClean="0"/>
              <a:t>;</a:t>
            </a:r>
          </a:p>
          <a:p>
            <a:pPr marL="266700" indent="-266700">
              <a:buNone/>
              <a:defRPr/>
            </a:pPr>
            <a:r>
              <a:rPr lang="ru-RU" sz="2800" b="1" dirty="0" smtClean="0"/>
              <a:t>- </a:t>
            </a:r>
            <a:r>
              <a:rPr lang="ru-RU" sz="2800" b="1" dirty="0" smtClean="0"/>
              <a:t>Внедрение </a:t>
            </a:r>
            <a:r>
              <a:rPr lang="ru-RU" sz="2800" b="1" dirty="0" smtClean="0"/>
              <a:t>примирительных процедур  для разрешения конфликтов:</a:t>
            </a:r>
          </a:p>
          <a:p>
            <a:pPr marL="266700" indent="-266700">
              <a:defRPr/>
            </a:pPr>
            <a:r>
              <a:rPr lang="ru-RU" sz="2800" b="1" dirty="0" smtClean="0"/>
              <a:t>социальных,</a:t>
            </a:r>
          </a:p>
          <a:p>
            <a:pPr marL="266700" indent="-266700">
              <a:defRPr/>
            </a:pPr>
            <a:r>
              <a:rPr lang="ru-RU" sz="2800" b="1" dirty="0" smtClean="0"/>
              <a:t>трудовых,</a:t>
            </a:r>
          </a:p>
          <a:p>
            <a:pPr marL="266700" indent="-266700">
              <a:defRPr/>
            </a:pPr>
            <a:r>
              <a:rPr lang="ru-RU" sz="2800" b="1" dirty="0" smtClean="0"/>
              <a:t>межэтнических, </a:t>
            </a:r>
          </a:p>
          <a:p>
            <a:pPr marL="266700" indent="-266700">
              <a:defRPr/>
            </a:pPr>
            <a:r>
              <a:rPr lang="ru-RU" sz="2800" b="1" dirty="0" smtClean="0"/>
              <a:t>межконфессиональных </a:t>
            </a:r>
            <a:r>
              <a:rPr lang="ru-RU" sz="2800" b="1" dirty="0" smtClean="0"/>
              <a:t>и иных.</a:t>
            </a:r>
          </a:p>
          <a:p>
            <a:pPr marL="266700" indent="-266700">
              <a:buNone/>
              <a:defRPr/>
            </a:pPr>
            <a:endParaRPr lang="ru-RU" sz="2800" b="1" dirty="0"/>
          </a:p>
        </p:txBody>
      </p:sp>
      <p:pic>
        <p:nvPicPr>
          <p:cNvPr id="4" name="Рисунок 3" descr="514ed2e0ed75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80112" y="3570426"/>
            <a:ext cx="2962218" cy="17307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1115616" y="476672"/>
            <a:ext cx="7940659" cy="610820"/>
          </a:xfrm>
        </p:spPr>
        <p:txBody>
          <a:bodyPr>
            <a:normAutofit/>
          </a:bodyPr>
          <a:lstStyle/>
          <a:p>
            <a:r>
              <a:rPr lang="ru-RU" altLang="ru-RU" sz="3200" b="1" dirty="0" smtClean="0">
                <a:solidFill>
                  <a:srgbClr val="002060"/>
                </a:solidFill>
              </a:rPr>
              <a:t>На кого распространяется указ</a:t>
            </a:r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>
          <a:xfrm>
            <a:off x="683568" y="1700808"/>
            <a:ext cx="8074787" cy="458114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altLang="ru-RU" sz="2000" b="1" dirty="0"/>
              <a:t>ш</a:t>
            </a:r>
            <a:r>
              <a:rPr lang="ru-RU" altLang="ru-RU" sz="2000" b="1" dirty="0" smtClean="0"/>
              <a:t>колы;</a:t>
            </a:r>
          </a:p>
          <a:p>
            <a:pPr marL="0" indent="0">
              <a:buNone/>
            </a:pPr>
            <a:r>
              <a:rPr lang="ru-RU" altLang="ru-RU" sz="2000" b="1" dirty="0" smtClean="0"/>
              <a:t>центры </a:t>
            </a:r>
            <a:r>
              <a:rPr lang="ru-RU" altLang="ru-RU" sz="2000" b="1" dirty="0" smtClean="0"/>
              <a:t>социальной помощи семье и детям;</a:t>
            </a:r>
            <a:br>
              <a:rPr lang="ru-RU" altLang="ru-RU" sz="2000" b="1" dirty="0" smtClean="0"/>
            </a:br>
            <a:r>
              <a:rPr lang="ru-RU" altLang="ru-RU" sz="2000" b="1" dirty="0" smtClean="0"/>
              <a:t>центры психолого-педагогической помощи населению;</a:t>
            </a:r>
            <a:br>
              <a:rPr lang="ru-RU" altLang="ru-RU" sz="2000" b="1" dirty="0" smtClean="0"/>
            </a:br>
            <a:r>
              <a:rPr lang="ru-RU" altLang="ru-RU" sz="2000" b="1" dirty="0" smtClean="0"/>
              <a:t>социально-реабилитационные центры для несовершеннолетних;</a:t>
            </a:r>
            <a:br>
              <a:rPr lang="ru-RU" altLang="ru-RU" sz="2000" b="1" dirty="0" smtClean="0"/>
            </a:br>
            <a:r>
              <a:rPr lang="ru-RU" altLang="ru-RU" sz="2000" b="1" dirty="0" smtClean="0"/>
              <a:t>социальные приюты для детей;</a:t>
            </a:r>
            <a:br>
              <a:rPr lang="ru-RU" altLang="ru-RU" sz="2000" b="1" dirty="0" smtClean="0"/>
            </a:br>
            <a:r>
              <a:rPr lang="ru-RU" altLang="ru-RU" sz="2000" b="1" dirty="0" smtClean="0"/>
              <a:t>центры помощи детям, оставшимся без попечения родителей;</a:t>
            </a:r>
            <a:br>
              <a:rPr lang="ru-RU" altLang="ru-RU" sz="2000" b="1" dirty="0" smtClean="0"/>
            </a:br>
            <a:r>
              <a:rPr lang="ru-RU" altLang="ru-RU" sz="2000" b="1" dirty="0" smtClean="0"/>
              <a:t>реабилитационные центры для детей и подростков с ограниченными возможностями;</a:t>
            </a:r>
            <a:br>
              <a:rPr lang="ru-RU" altLang="ru-RU" sz="2000" b="1" dirty="0" smtClean="0"/>
            </a:br>
            <a:r>
              <a:rPr lang="ru-RU" altLang="ru-RU" sz="2000" b="1" dirty="0" smtClean="0"/>
              <a:t>центры социального обслуживания населения;</a:t>
            </a:r>
            <a:br>
              <a:rPr lang="ru-RU" altLang="ru-RU" sz="2000" b="1" dirty="0" smtClean="0"/>
            </a:br>
            <a:r>
              <a:rPr lang="ru-RU" altLang="ru-RU" sz="2000" b="1" dirty="0" smtClean="0"/>
              <a:t>комплексные центры социального обслуживания населения;</a:t>
            </a:r>
            <a:br>
              <a:rPr lang="ru-RU" altLang="ru-RU" sz="2000" b="1" dirty="0" smtClean="0"/>
            </a:br>
            <a:r>
              <a:rPr lang="ru-RU" altLang="ru-RU" sz="2000" b="1" dirty="0" smtClean="0"/>
              <a:t>центры временного содержания для несовершеннолетних правонарушителей органов внутренних дел;</a:t>
            </a:r>
            <a:br>
              <a:rPr lang="ru-RU" altLang="ru-RU" sz="2000" b="1" dirty="0" smtClean="0"/>
            </a:br>
            <a:r>
              <a:rPr lang="ru-RU" altLang="ru-RU" sz="2000" b="1" dirty="0" smtClean="0"/>
              <a:t>специальные учебно-воспитательные образовательные организации для обучающихся с девиантным (общественно опасным) </a:t>
            </a:r>
            <a:r>
              <a:rPr lang="ru-RU" altLang="ru-RU" sz="2000" b="1" dirty="0" smtClean="0"/>
              <a:t>поведением</a:t>
            </a:r>
            <a:r>
              <a:rPr lang="ru-RU" altLang="ru-RU" sz="2400" b="1" dirty="0" smtClean="0"/>
              <a:t/>
            </a:r>
            <a:br>
              <a:rPr lang="ru-RU" altLang="ru-RU" sz="2400" b="1" dirty="0" smtClean="0"/>
            </a:br>
            <a:endParaRPr lang="ru-RU" alt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1741999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1781" y="404664"/>
            <a:ext cx="7940659" cy="610820"/>
          </a:xfrm>
          <a:solidFill>
            <a:schemeClr val="bg2">
              <a:lumMod val="90000"/>
            </a:schemeClr>
          </a:solidFill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СТРАТЕГИИ ВЕДЕНИЯ ПЕРЕГОВОРОВ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2060848"/>
            <a:ext cx="3384376" cy="1224136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Стратегия борьбы</a:t>
            </a:r>
            <a:endParaRPr lang="ru-RU" sz="2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15816" y="3429000"/>
            <a:ext cx="3672408" cy="1224136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Стратегия сотрудничества</a:t>
            </a:r>
            <a:endParaRPr lang="ru-RU" sz="2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148064" y="4869160"/>
            <a:ext cx="3384376" cy="1224136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Смешанная стратегия</a:t>
            </a:r>
            <a:endParaRPr lang="ru-RU" sz="28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3068" y="1189246"/>
            <a:ext cx="7713684" cy="223975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Примирительные технологии </a:t>
            </a:r>
            <a:r>
              <a:rPr lang="ru-RU" sz="3200" b="1" dirty="0" smtClean="0">
                <a:solidFill>
                  <a:srgbClr val="002060"/>
                </a:solidFill>
              </a:rPr>
              <a:t>– </a:t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это </a:t>
            </a:r>
            <a:r>
              <a:rPr lang="ru-RU" sz="3200" b="1" dirty="0" smtClean="0">
                <a:solidFill>
                  <a:srgbClr val="002060"/>
                </a:solidFill>
              </a:rPr>
              <a:t>способы альтернативного разрешения споров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3284984"/>
            <a:ext cx="7239000" cy="316961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>Медиация</a:t>
            </a:r>
          </a:p>
          <a:p>
            <a:r>
              <a:rPr lang="ru-RU" sz="2800" b="1" dirty="0" smtClean="0">
                <a:solidFill>
                  <a:srgbClr val="0070C0"/>
                </a:solidFill>
              </a:rPr>
              <a:t>Фасилитация</a:t>
            </a:r>
          </a:p>
          <a:p>
            <a:r>
              <a:rPr lang="ru-RU" sz="2800" b="1" dirty="0" err="1" smtClean="0">
                <a:solidFill>
                  <a:srgbClr val="0070C0"/>
                </a:solidFill>
              </a:rPr>
              <a:t>Консилиация</a:t>
            </a:r>
            <a:endParaRPr lang="ru-RU" sz="2800" b="1" dirty="0" smtClean="0">
              <a:solidFill>
                <a:srgbClr val="0070C0"/>
              </a:solidFill>
            </a:endParaRPr>
          </a:p>
          <a:p>
            <a:r>
              <a:rPr lang="ru-RU" sz="2800" b="1" dirty="0" smtClean="0">
                <a:solidFill>
                  <a:srgbClr val="0070C0"/>
                </a:solidFill>
              </a:rPr>
              <a:t>Негоциация</a:t>
            </a:r>
          </a:p>
          <a:p>
            <a:r>
              <a:rPr lang="ru-RU" sz="2800" b="1" dirty="0" smtClean="0">
                <a:solidFill>
                  <a:srgbClr val="0070C0"/>
                </a:solidFill>
              </a:rPr>
              <a:t>Третейский суд</a:t>
            </a:r>
          </a:p>
          <a:p>
            <a:r>
              <a:rPr lang="ru-RU" sz="2800" b="1" dirty="0" smtClean="0">
                <a:solidFill>
                  <a:srgbClr val="0070C0"/>
                </a:solidFill>
              </a:rPr>
              <a:t>КТС</a:t>
            </a:r>
          </a:p>
          <a:p>
            <a:endParaRPr lang="ru-RU" sz="2800" b="1" dirty="0">
              <a:solidFill>
                <a:srgbClr val="0070C0"/>
              </a:solidFill>
            </a:endParaRPr>
          </a:p>
        </p:txBody>
      </p:sp>
      <p:pic>
        <p:nvPicPr>
          <p:cNvPr id="4" name="Рисунок 3" descr="figures2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4008" y="3429000"/>
            <a:ext cx="3795457" cy="28465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0152665_666540166735779_1086685795_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790882" y="332656"/>
            <a:ext cx="3957582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1236008_572252596164537_2143971739_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7765" y="1628800"/>
            <a:ext cx="4532750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462135" y="5085184"/>
            <a:ext cx="40782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За время существования агентства было обучено более 1500 человек</a:t>
            </a:r>
            <a:endParaRPr lang="ru-RU" sz="20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5569" y="3501008"/>
            <a:ext cx="3964845" cy="29736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l="33187" t="31509" r="19349" b="21894"/>
          <a:stretch/>
        </p:blipFill>
        <p:spPr>
          <a:xfrm>
            <a:off x="3620689" y="3075588"/>
            <a:ext cx="5523311" cy="3795666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1032" name="Picture 8" descr="Картинки по запросу агентство стратегических инициатив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6412" y="5783368"/>
            <a:ext cx="1677589" cy="1081258"/>
          </a:xfrm>
          <a:prstGeom prst="rect">
            <a:avLst/>
          </a:prstGeom>
          <a:noFill/>
          <a:effectLst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Картинки по запросу атлас новых профессий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626"/>
            <a:ext cx="3620690" cy="6858000"/>
          </a:xfrm>
          <a:prstGeom prst="rect">
            <a:avLst/>
          </a:prstGeom>
          <a:noFill/>
          <a:effectLst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 cstate="print"/>
          <a:srcRect b="8696"/>
          <a:stretch/>
        </p:blipFill>
        <p:spPr>
          <a:xfrm>
            <a:off x="3620688" y="-1"/>
            <a:ext cx="5534529" cy="3068961"/>
          </a:xfrm>
          <a:prstGeom prst="rect">
            <a:avLst/>
          </a:prstGeom>
          <a:effectLst>
            <a:softEdge rad="12700"/>
          </a:effectLst>
        </p:spPr>
      </p:pic>
    </p:spTree>
    <p:extLst>
      <p:ext uri="{BB962C8B-B14F-4D97-AF65-F5344CB8AC3E}">
        <p14:creationId xmlns:p14="http://schemas.microsoft.com/office/powerpoint/2010/main" val="414706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23928" y="116632"/>
            <a:ext cx="5112568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Изданная литература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4" name="Содержимое 3" descr="image-29-05-15-08-35.jpe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t="6203" r="50988" b="2303"/>
          <a:stretch/>
        </p:blipFill>
        <p:spPr>
          <a:xfrm>
            <a:off x="395536" y="1763613"/>
            <a:ext cx="3292860" cy="36656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3848" y="3501008"/>
            <a:ext cx="2281452" cy="32592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Содержимое 3" descr="image-29-05-15-08-35.jpeg"/>
          <p:cNvPicPr>
            <a:picLocks noChangeAspect="1"/>
          </p:cNvPicPr>
          <p:nvPr/>
        </p:nvPicPr>
        <p:blipFill rotWithShape="1">
          <a:blip r:embed="rId2" cstate="print"/>
          <a:srcRect l="48904" t="6203" b="2303"/>
          <a:stretch/>
        </p:blipFill>
        <p:spPr>
          <a:xfrm>
            <a:off x="5485300" y="1753895"/>
            <a:ext cx="3441976" cy="36753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612783" y="332656"/>
            <a:ext cx="7940659" cy="610820"/>
          </a:xfrm>
        </p:spPr>
        <p:txBody>
          <a:bodyPr>
            <a:noAutofit/>
          </a:bodyPr>
          <a:lstStyle/>
          <a:p>
            <a:r>
              <a:rPr lang="ru-RU" altLang="ru-RU" sz="3600" b="1" dirty="0" smtClean="0">
                <a:solidFill>
                  <a:srgbClr val="002060"/>
                </a:solidFill>
              </a:rPr>
              <a:t>Что такое конфликт?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63591" y="2424090"/>
            <a:ext cx="7639042" cy="4032448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3600" dirty="0" smtClean="0"/>
              <a:t>	</a:t>
            </a:r>
            <a:r>
              <a:rPr lang="ru-RU" sz="3600" b="1" dirty="0" smtClean="0"/>
              <a:t>Спор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3600" b="1" dirty="0" smtClean="0"/>
              <a:t>                       Ссора     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3600" b="1" dirty="0" smtClean="0"/>
              <a:t>      Драка  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3600" b="1" dirty="0" smtClean="0"/>
              <a:t>                                Столкновение</a:t>
            </a:r>
          </a:p>
          <a:p>
            <a:pPr>
              <a:buNone/>
              <a:defRPr/>
            </a:pP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                                              </a:t>
            </a:r>
            <a:endParaRPr lang="ru-RU" sz="36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None/>
              <a:defRPr/>
            </a:pPr>
            <a:r>
              <a:rPr lang="ru-RU" altLang="ru-RU" sz="3600" b="1" i="1" dirty="0" smtClean="0"/>
              <a:t>Конфликт</a:t>
            </a:r>
            <a:r>
              <a:rPr lang="ru-RU" altLang="ru-RU" sz="3600" dirty="0" smtClean="0"/>
              <a:t> </a:t>
            </a:r>
            <a:r>
              <a:rPr lang="ru-RU" altLang="ru-RU" sz="3600" dirty="0"/>
              <a:t>– это состояние противоречия между двумя или более сторонами по какому-либо  вопросу</a:t>
            </a:r>
            <a:r>
              <a:rPr lang="ru-RU" altLang="ru-RU" sz="3600" dirty="0" smtClean="0"/>
              <a:t>.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  </a:t>
            </a:r>
            <a:endParaRPr lang="ru-RU" sz="36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6810" y="1194721"/>
            <a:ext cx="3985686" cy="2594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534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923139" y="261910"/>
            <a:ext cx="7940659" cy="610820"/>
          </a:xfrm>
        </p:spPr>
        <p:txBody>
          <a:bodyPr>
            <a:normAutofit fontScale="90000"/>
          </a:bodyPr>
          <a:lstStyle/>
          <a:p>
            <a:r>
              <a:rPr lang="ru-RU" altLang="ru-RU" sz="3600" b="1" dirty="0" smtClean="0">
                <a:solidFill>
                  <a:srgbClr val="002060"/>
                </a:solidFill>
              </a:rPr>
              <a:t>Какие бывают конфликты</a:t>
            </a:r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611560" y="1772816"/>
            <a:ext cx="7940661" cy="4581148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ru-RU" altLang="ru-RU" sz="3200" b="1" dirty="0" smtClean="0"/>
              <a:t>Межличностные</a:t>
            </a:r>
          </a:p>
          <a:p>
            <a:pPr>
              <a:buFont typeface="Arial" panose="020B0604020202020204" pitchFamily="34" charset="0"/>
              <a:buNone/>
            </a:pPr>
            <a:endParaRPr lang="ru-RU" altLang="ru-RU" sz="3200" b="1" dirty="0" smtClean="0"/>
          </a:p>
          <a:p>
            <a:pPr>
              <a:buFont typeface="Arial" panose="020B0604020202020204" pitchFamily="34" charset="0"/>
              <a:buNone/>
            </a:pPr>
            <a:r>
              <a:rPr lang="ru-RU" altLang="ru-RU" sz="3200" b="1" dirty="0" smtClean="0"/>
              <a:t>Личность и группа</a:t>
            </a:r>
          </a:p>
          <a:p>
            <a:pPr>
              <a:buFont typeface="Arial" panose="020B0604020202020204" pitchFamily="34" charset="0"/>
              <a:buNone/>
            </a:pPr>
            <a:endParaRPr lang="ru-RU" altLang="ru-RU" sz="3200" b="1" dirty="0" smtClean="0"/>
          </a:p>
          <a:p>
            <a:pPr>
              <a:buFont typeface="Arial" panose="020B0604020202020204" pitchFamily="34" charset="0"/>
              <a:buNone/>
            </a:pPr>
            <a:r>
              <a:rPr lang="ru-RU" altLang="ru-RU" sz="3200" b="1" dirty="0" smtClean="0"/>
              <a:t>Межгрупповые</a:t>
            </a:r>
          </a:p>
          <a:p>
            <a:pPr>
              <a:buFont typeface="Arial" panose="020B0604020202020204" pitchFamily="34" charset="0"/>
              <a:buNone/>
            </a:pPr>
            <a:endParaRPr lang="ru-RU" altLang="ru-RU" sz="3200" b="1" dirty="0" smtClean="0"/>
          </a:p>
          <a:p>
            <a:pPr>
              <a:buFont typeface="Arial" panose="020B0604020202020204" pitchFamily="34" charset="0"/>
              <a:buNone/>
            </a:pPr>
            <a:r>
              <a:rPr lang="ru-RU" altLang="ru-RU" sz="3200" b="1" dirty="0" err="1" smtClean="0"/>
              <a:t>Внутриличностные</a:t>
            </a:r>
            <a:r>
              <a:rPr lang="ru-RU" altLang="ru-RU" sz="3200" dirty="0" smtClean="0"/>
              <a:t> </a:t>
            </a:r>
          </a:p>
          <a:p>
            <a:pPr>
              <a:buFont typeface="Arial" panose="020B0604020202020204" pitchFamily="34" charset="0"/>
              <a:buNone/>
            </a:pPr>
            <a:endParaRPr lang="ru-RU" altLang="ru-RU" sz="3200" dirty="0" smtClean="0"/>
          </a:p>
          <a:p>
            <a:pPr>
              <a:buFont typeface="Arial" panose="020B0604020202020204" pitchFamily="34" charset="0"/>
              <a:buNone/>
            </a:pPr>
            <a:endParaRPr lang="ru-RU" altLang="ru-RU" sz="3200" dirty="0" smtClean="0"/>
          </a:p>
          <a:p>
            <a:pPr>
              <a:buFont typeface="Arial" panose="020B0604020202020204" pitchFamily="34" charset="0"/>
              <a:buNone/>
            </a:pPr>
            <a:endParaRPr lang="ru-RU" altLang="ru-RU" sz="3200" dirty="0" smtClean="0"/>
          </a:p>
          <a:p>
            <a:pPr>
              <a:buFont typeface="Arial" panose="020B0604020202020204" pitchFamily="34" charset="0"/>
              <a:buNone/>
            </a:pPr>
            <a:endParaRPr lang="ru-RU" altLang="ru-RU" sz="3200" dirty="0" smtClean="0"/>
          </a:p>
        </p:txBody>
      </p:sp>
      <p:pic>
        <p:nvPicPr>
          <p:cNvPr id="5124" name="Рисунок 3" descr="1443631586_85029160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7276" y="1415377"/>
            <a:ext cx="1143000" cy="1241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Рисунок 4" descr="demokratiya-i-demografiya51198082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4890" y="2814664"/>
            <a:ext cx="1307773" cy="951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Рисунок 6" descr="44192306.jpe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2015" y="3911488"/>
            <a:ext cx="1500188" cy="1125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Рисунок 7" descr="5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4890" y="5215745"/>
            <a:ext cx="121443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140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3528121" y="264963"/>
            <a:ext cx="5615879" cy="610820"/>
          </a:xfrm>
        </p:spPr>
        <p:txBody>
          <a:bodyPr>
            <a:noAutofit/>
          </a:bodyPr>
          <a:lstStyle/>
          <a:p>
            <a:r>
              <a:rPr lang="ru-RU" altLang="ru-RU" sz="3200" b="1" smtClean="0">
                <a:solidFill>
                  <a:srgbClr val="002060"/>
                </a:solidFill>
              </a:rPr>
              <a:t>Способы решения конфликта</a:t>
            </a: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755576" y="1680977"/>
            <a:ext cx="8229600" cy="4752553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b="1" dirty="0" smtClean="0"/>
              <a:t>Силовой</a:t>
            </a:r>
          </a:p>
          <a:p>
            <a:pPr fontAlgn="auto">
              <a:spcAft>
                <a:spcPts val="0"/>
              </a:spcAft>
              <a:defRPr/>
            </a:pPr>
            <a:endParaRPr lang="ru-RU" sz="2800" b="1" dirty="0" smtClean="0"/>
          </a:p>
          <a:p>
            <a:pPr fontAlgn="auto">
              <a:spcAft>
                <a:spcPts val="0"/>
              </a:spcAft>
              <a:defRPr/>
            </a:pPr>
            <a:endParaRPr lang="ru-RU" sz="2800" b="1" dirty="0" smtClean="0"/>
          </a:p>
          <a:p>
            <a:pPr fontAlgn="auto">
              <a:spcAft>
                <a:spcPts val="0"/>
              </a:spcAft>
              <a:defRPr/>
            </a:pPr>
            <a:endParaRPr lang="ru-RU" sz="2800" b="1" dirty="0" smtClean="0"/>
          </a:p>
          <a:p>
            <a:pPr fontAlgn="auto">
              <a:spcAft>
                <a:spcPts val="0"/>
              </a:spcAft>
              <a:defRPr/>
            </a:pPr>
            <a:r>
              <a:rPr lang="ru-RU" sz="2800" b="1" dirty="0" smtClean="0"/>
              <a:t>Судебный</a:t>
            </a:r>
          </a:p>
          <a:p>
            <a:pPr fontAlgn="auto">
              <a:spcAft>
                <a:spcPts val="0"/>
              </a:spcAft>
              <a:defRPr/>
            </a:pPr>
            <a:endParaRPr lang="ru-RU" sz="2800" b="1" dirty="0"/>
          </a:p>
          <a:p>
            <a:pPr fontAlgn="auto">
              <a:spcAft>
                <a:spcPts val="0"/>
              </a:spcAft>
              <a:defRPr/>
            </a:pPr>
            <a:endParaRPr lang="ru-RU" sz="2800" b="1" dirty="0" smtClean="0"/>
          </a:p>
          <a:p>
            <a:pPr fontAlgn="auto">
              <a:spcAft>
                <a:spcPts val="0"/>
              </a:spcAft>
              <a:defRPr/>
            </a:pPr>
            <a:endParaRPr lang="ru-RU" sz="2800" b="1" dirty="0" smtClean="0"/>
          </a:p>
          <a:p>
            <a:pPr fontAlgn="auto">
              <a:spcAft>
                <a:spcPts val="0"/>
              </a:spcAft>
              <a:defRPr/>
            </a:pPr>
            <a:r>
              <a:rPr lang="ru-RU" sz="2800" b="1" dirty="0" smtClean="0"/>
              <a:t>Переговоры</a:t>
            </a:r>
          </a:p>
          <a:p>
            <a:pPr fontAlgn="auto">
              <a:spcAft>
                <a:spcPts val="0"/>
              </a:spcAft>
              <a:buFont typeface="Arial" charset="0"/>
              <a:buNone/>
              <a:defRPr/>
            </a:pPr>
            <a:endParaRPr lang="ru-RU" sz="2800" b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7170" name="Picture 2" descr="Картинки по запросу драка схем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0088" y="1212826"/>
            <a:ext cx="2100324" cy="19001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Картинки по запросу переговор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0118" y="5096469"/>
            <a:ext cx="3460263" cy="17008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Картинки по запросу адвокат в судебном процесс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2097" y="3120070"/>
            <a:ext cx="2736304" cy="18743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2649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Тема1" id="{6D452C0E-6725-45C9-AE3F-0AA165CB314E}" vid="{BC181D59-67C4-40A3-9BA6-1274142EE9D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889</TotalTime>
  <Words>372</Words>
  <Application>Microsoft Office PowerPoint</Application>
  <PresentationFormat>Экран (4:3)</PresentationFormat>
  <Paragraphs>101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4" baseType="lpstr">
      <vt:lpstr>Arial</vt:lpstr>
      <vt:lpstr>Calibri</vt:lpstr>
      <vt:lpstr>Тема1</vt:lpstr>
      <vt:lpstr>Школьная медиация –     как инструмент правового просвещения учащихся</vt:lpstr>
      <vt:lpstr>Миссия агентства</vt:lpstr>
      <vt:lpstr>Примирительные технологии –  это способы альтернативного разрешения споров</vt:lpstr>
      <vt:lpstr>Презентация PowerPoint</vt:lpstr>
      <vt:lpstr>Презентация PowerPoint</vt:lpstr>
      <vt:lpstr>Изданная литература</vt:lpstr>
      <vt:lpstr>Что такое конфликт? </vt:lpstr>
      <vt:lpstr>Какие бывают конфликты</vt:lpstr>
      <vt:lpstr>Способы решения конфликта</vt:lpstr>
      <vt:lpstr>Презентация PowerPoint</vt:lpstr>
      <vt:lpstr>МЕДИАЦИЯ</vt:lpstr>
      <vt:lpstr>ПРИНЦИПЫ МЕДИАЦИИ</vt:lpstr>
      <vt:lpstr>МЕЖДУНАРОДНЫЕ АКТЫ</vt:lpstr>
      <vt:lpstr>Национальные акты РФ</vt:lpstr>
      <vt:lpstr>СОГЛАСИТЕЛЬНЫЙ РЕГЛАМЕНТ</vt:lpstr>
      <vt:lpstr>СОГЛАСИТЕЛЬНАЯ ПРОЦЕДУРА</vt:lpstr>
      <vt:lpstr>Требования к медиатору</vt:lpstr>
      <vt:lpstr>Медиативный подход</vt:lpstr>
      <vt:lpstr>Восстановительный подход</vt:lpstr>
      <vt:lpstr>На кого распространяется указ</vt:lpstr>
      <vt:lpstr>СТРАТЕГИИ ВЕДЕНИЯ ПЕРЕГОВОРОВ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Арсений</cp:lastModifiedBy>
  <cp:revision>78</cp:revision>
  <dcterms:created xsi:type="dcterms:W3CDTF">2014-11-30T10:50:59Z</dcterms:created>
  <dcterms:modified xsi:type="dcterms:W3CDTF">2016-11-03T18:14:01Z</dcterms:modified>
</cp:coreProperties>
</file>