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59" r:id="rId3"/>
    <p:sldId id="276" r:id="rId4"/>
    <p:sldId id="280" r:id="rId5"/>
    <p:sldId id="281" r:id="rId6"/>
    <p:sldId id="282" r:id="rId7"/>
    <p:sldId id="278" r:id="rId8"/>
    <p:sldId id="284" r:id="rId9"/>
    <p:sldId id="292" r:id="rId10"/>
    <p:sldId id="291" r:id="rId11"/>
    <p:sldId id="286" r:id="rId12"/>
    <p:sldId id="277" r:id="rId13"/>
    <p:sldId id="293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>
      <p:cViewPr varScale="1">
        <p:scale>
          <a:sx n="67" d="100"/>
          <a:sy n="67" d="100"/>
        </p:scale>
        <p:origin x="46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307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92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92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080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57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19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62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8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15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65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4C11E-D262-4AD0-B78A-43E88D91F677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9238F-DB66-4F17-B151-BB3CF0B4D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585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857364"/>
            <a:ext cx="8929718" cy="2748880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Проектная деятельность</a:t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как средство</a:t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системно-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</a:rPr>
              <a:t>деятельностного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 подхода</a:t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в образовательном процессе</a:t>
            </a:r>
            <a:br>
              <a:rPr lang="ru-RU" dirty="0"/>
            </a:br>
            <a:r>
              <a:rPr lang="ru-RU" b="1" dirty="0"/>
              <a:t> </a:t>
            </a:r>
            <a:br>
              <a:rPr lang="ru-RU" dirty="0"/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0289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928934"/>
            <a:ext cx="7429552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Проект, который исполняют ученики, должен вызывать в них энтузиазм, увлекать их, идти от сердца. Любое действие, выполняемое индивидуально или в группе, при поддержке учителя или других людей, дети должны самостоятельно спланировать,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</a:rPr>
              <a:t>выпол-нить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, проанализировать и оценить. Сообщая другим о себе и окружающем мире по-английски, учащиеся открывают для себя ценность английского языка как языка международного общения. 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071810"/>
            <a:ext cx="44871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i="1" dirty="0"/>
          </a:p>
          <a:p>
            <a:endParaRPr lang="ru-RU" sz="3200" i="1" dirty="0"/>
          </a:p>
          <a:p>
            <a:endParaRPr lang="ru-RU" sz="3200" i="1" dirty="0"/>
          </a:p>
          <a:p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7786742" cy="1143000"/>
          </a:xfrm>
        </p:spPr>
        <p:txBody>
          <a:bodyPr>
            <a:normAutofit fontScale="90000"/>
          </a:bodyPr>
          <a:lstStyle/>
          <a:p>
            <a:pPr algn="just"/>
            <a:br>
              <a:rPr lang="ru-RU" sz="3600" dirty="0"/>
            </a:b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/>
              <a:t>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928670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i="1" dirty="0"/>
          </a:p>
          <a:p>
            <a:endParaRPr lang="ru-RU" sz="3200" i="1" dirty="0"/>
          </a:p>
          <a:p>
            <a:endParaRPr lang="ru-RU" sz="3200" i="1" dirty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28596" y="428604"/>
            <a:ext cx="828680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Применение проектной методики на занятиях английского языка даже в рамках школьной программы показало, что учащиеся: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достигают хороших результатов в изучении иностранного языка,</a:t>
            </a:r>
            <a:endParaRPr kumimoji="0" lang="ru-RU" sz="3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имеют практическую возможность применить навыки,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полученные на уроках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информатики,</a:t>
            </a:r>
            <a:endParaRPr kumimoji="0" lang="ru-RU" sz="3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ГАЛИНА\ENGLISH\КОНКУРСЫ\учебный  метопроект 2021\фото проект\IMG-cc9bc17e9129b96228bc221a0880dae6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429000"/>
            <a:ext cx="3071834" cy="3204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85720" y="4857760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понимают необходимость </a:t>
            </a:r>
            <a:r>
              <a:rPr lang="ru-RU" sz="3200" i="1" dirty="0" err="1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мето-предметных</a:t>
            </a:r>
            <a:r>
              <a:rPr lang="ru-RU" sz="32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связей.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00438"/>
            <a:ext cx="857256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/>
              <a:t> </a:t>
            </a:r>
            <a:br>
              <a:rPr lang="ru-RU" sz="3600" b="1" i="1" dirty="0"/>
            </a:br>
            <a:br>
              <a:rPr lang="ru-RU" sz="3600" b="1" i="1" dirty="0"/>
            </a:b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Основными преимуществами являются:</a:t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/>
              <a:t>-</a:t>
            </a:r>
            <a:r>
              <a:rPr lang="ru-RU" sz="3600" i="1" dirty="0"/>
              <a:t>повышение мотивации учащихся при изучении английского языка,</a:t>
            </a:r>
            <a:br>
              <a:rPr lang="ru-RU" sz="3600" i="1" dirty="0"/>
            </a:br>
            <a:r>
              <a:rPr lang="ru-RU" sz="3600" i="1" dirty="0"/>
              <a:t>-наглядная интеграция</a:t>
            </a:r>
            <a:br>
              <a:rPr lang="ru-RU" sz="3600" i="1" dirty="0"/>
            </a:br>
            <a:r>
              <a:rPr lang="ru-RU" sz="3600" i="1" dirty="0"/>
              <a:t> знаний по различным</a:t>
            </a:r>
            <a:br>
              <a:rPr lang="ru-RU" sz="3600" i="1" dirty="0"/>
            </a:br>
            <a:r>
              <a:rPr lang="ru-RU" sz="3600" i="1" dirty="0"/>
              <a:t> предметам школьной </a:t>
            </a:r>
            <a:br>
              <a:rPr lang="ru-RU" sz="3600" i="1" dirty="0"/>
            </a:br>
            <a:r>
              <a:rPr lang="ru-RU" sz="3600" i="1" dirty="0"/>
              <a:t>программы,</a:t>
            </a:r>
            <a:br>
              <a:rPr lang="ru-RU" sz="3600" i="1" dirty="0"/>
            </a:br>
            <a:r>
              <a:rPr lang="ru-RU" sz="3600" i="1" dirty="0"/>
              <a:t>-простор для творческой и</a:t>
            </a:r>
            <a:br>
              <a:rPr lang="ru-RU" sz="3600" i="1" dirty="0"/>
            </a:br>
            <a:r>
              <a:rPr lang="ru-RU" sz="3600" i="1" dirty="0"/>
              <a:t> созидательной деятельности.</a:t>
            </a:r>
            <a:br>
              <a:rPr lang="ru-RU" sz="3600" dirty="0"/>
            </a:b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14290"/>
            <a:ext cx="73581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Метод проектов обладает рядом преимуществ перед традиционными методами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7" name="Picture 3" descr="C:\ГАЛИНА\ENGLISH\КОНКУРСЫ\учебный  метопроект 2021\фото проект\SAM_3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7225" y="2714620"/>
            <a:ext cx="3416775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143932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dirty="0"/>
              <a:t> 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Во время работы над проектом строятся новые отношения учителя и учащегося. Работа над проектом помогает детям проявить себя совершенно неожиданно. У них есть возможность показать свои организаторские способности, скрытые таланты, умение владения английским языком. </a:t>
            </a:r>
          </a:p>
        </p:txBody>
      </p:sp>
      <p:pic>
        <p:nvPicPr>
          <p:cNvPr id="4" name="Picture 3" descr="C:\ГАЛИНА\ENGLISH\КОНКУРСЫ\учебный  метопроект 2021\фото проект\SAM_33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786190"/>
            <a:ext cx="4392913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857364"/>
            <a:ext cx="7715304" cy="1143000"/>
          </a:xfrm>
        </p:spPr>
        <p:txBody>
          <a:bodyPr>
            <a:normAutofit fontScale="90000"/>
          </a:bodyPr>
          <a:lstStyle/>
          <a:p>
            <a:pPr algn="just"/>
            <a:br>
              <a:rPr lang="ru-RU" sz="3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/>
              <a:t>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Для того чтобы учение было эффективным, оно должно быть увлекательным не только для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учащихся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, но и для самого 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учителя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, который должен получать удовольствие от изучения своего предмета и от его преподавания.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600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8" name="Picture 4" descr="C:\ГАЛИНА\ФОТО\ЛИЧНЫЕ ФОТО\учебный проект 2021\IMG-7e5d223702978fdf067f0a1bd724a940-V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357562"/>
            <a:ext cx="5673608" cy="331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928934"/>
            <a:ext cx="7786742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</a:rPr>
              <a:t>Системно-деятельностный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 подход в образовании – это совокупность образовательных технологий, методов и приемов, которая дает возможность учителю творить, искать, становиться в содружестве с учащимися мастером своего дела, работать на высокие результаты, формировать у учеников универсальные учебные действия.</a:t>
            </a: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714752"/>
            <a:ext cx="7215238" cy="1143000"/>
          </a:xfrm>
        </p:spPr>
        <p:txBody>
          <a:bodyPr>
            <a:normAutofit fontScale="90000"/>
          </a:bodyPr>
          <a:lstStyle/>
          <a:p>
            <a:pPr algn="l"/>
            <a:br>
              <a:rPr lang="ru-RU" sz="3600" dirty="0"/>
            </a:br>
            <a:r>
              <a:rPr lang="ru-RU" sz="3600" i="1" dirty="0"/>
              <a:t>- воспитание и развитие качеств личности, отвечающих требованиям современного общества;</a:t>
            </a:r>
            <a:br>
              <a:rPr lang="ru-RU" sz="3600" i="1" dirty="0"/>
            </a:br>
            <a:r>
              <a:rPr lang="ru-RU" sz="3600" i="1" dirty="0"/>
              <a:t> - переход к стратегии социального проектирования и конструирования в системе образования;</a:t>
            </a:r>
            <a:br>
              <a:rPr lang="ru-RU" sz="3600" dirty="0"/>
            </a:b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1" y="214290"/>
            <a:ext cx="721523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</a:rPr>
              <a:t>Системно-деятельностный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подход, положенный в основу требований Федерального государственного </a:t>
            </a:r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</a:rPr>
              <a:t>обра-зовательного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стандарта, предполагает: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786190"/>
            <a:ext cx="8001056" cy="1143000"/>
          </a:xfrm>
        </p:spPr>
        <p:txBody>
          <a:bodyPr>
            <a:normAutofit fontScale="90000"/>
          </a:bodyPr>
          <a:lstStyle/>
          <a:p>
            <a:pPr algn="l"/>
            <a:br>
              <a:rPr lang="ru-RU" sz="3600" dirty="0"/>
            </a:br>
            <a:br>
              <a:rPr lang="ru-RU" sz="3600" dirty="0"/>
            </a:br>
            <a:r>
              <a:rPr lang="ru-RU" sz="3600" i="1" dirty="0"/>
              <a:t>-ориентацию на развитие личности обучающегося на основе усвоения универсальных учебных действий, познания и освоения мира;</a:t>
            </a:r>
            <a:br>
              <a:rPr lang="ru-RU" sz="3600" i="1" dirty="0"/>
            </a:br>
            <a:r>
              <a:rPr lang="ru-RU" sz="3600" i="1" dirty="0"/>
              <a:t>- признание решающей роли содержания образования и способов организации образовательной деятельности и учебного сотрудничества; </a:t>
            </a:r>
            <a:br>
              <a:rPr lang="ru-RU" sz="3600" dirty="0"/>
            </a:b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1" y="214290"/>
            <a:ext cx="721523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</a:rPr>
              <a:t>Системно-деятельностный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подход, положенный в основу требований Федерального государственного </a:t>
            </a:r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</a:rPr>
              <a:t>обра-зовательного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стандарта, предполагает: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14818"/>
            <a:ext cx="7643866" cy="1143000"/>
          </a:xfrm>
        </p:spPr>
        <p:txBody>
          <a:bodyPr>
            <a:normAutofit fontScale="90000"/>
          </a:bodyPr>
          <a:lstStyle/>
          <a:p>
            <a:pPr algn="l"/>
            <a:br>
              <a:rPr lang="ru-RU" sz="3600" dirty="0"/>
            </a:br>
            <a:r>
              <a:rPr lang="ru-RU" sz="3600" i="1" dirty="0"/>
              <a:t> </a:t>
            </a:r>
            <a:br>
              <a:rPr lang="ru-RU" sz="3600" dirty="0"/>
            </a:br>
            <a:r>
              <a:rPr lang="ru-RU" sz="3600" dirty="0"/>
              <a:t> - </a:t>
            </a:r>
            <a:r>
              <a:rPr lang="ru-RU" sz="3600" i="1" dirty="0"/>
              <a:t>учет индивидуальных возрастных, психологических и физиологических особенностей обучающихся;</a:t>
            </a:r>
            <a:br>
              <a:rPr lang="ru-RU" sz="3600" i="1" dirty="0"/>
            </a:br>
            <a:r>
              <a:rPr lang="ru-RU" sz="3600" i="1" dirty="0"/>
              <a:t>- обеспечение преемственности образования;</a:t>
            </a:r>
            <a:br>
              <a:rPr lang="ru-RU" sz="3600" i="1" dirty="0"/>
            </a:br>
            <a:r>
              <a:rPr lang="ru-RU" sz="3600" i="1" dirty="0"/>
              <a:t> - разнообразие индивидуальных образовательных траекторий и индивидуального развития каждого обучающегося.</a:t>
            </a:r>
            <a:br>
              <a:rPr lang="ru-RU" sz="3200" dirty="0"/>
            </a:br>
            <a:br>
              <a:rPr lang="ru-RU" sz="3600" dirty="0"/>
            </a:b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1" y="214290"/>
            <a:ext cx="721523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</a:rPr>
              <a:t>Системно-деятельностный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подход, положенный в основу требований Федерального государственного </a:t>
            </a:r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</a:rPr>
              <a:t>обра-зовательного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стандарта, предполагает: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214686"/>
            <a:ext cx="7572428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/>
              <a:t>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В связи с этим возникает необходимость подготовки учащихся  к такой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</a:rPr>
              <a:t>деятель-ности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, которая учит размышлять, прогнозировать и планировать свои действия, развивает познавательную и эмоционально – волевую сферу, создаёт условия для самостоятельной активности и сотрудничества и позволяет адекватно оценивать свою работу. Поэтому в настоящее время широкую популярность приобрели проектные и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</a:rPr>
              <a:t>исследователь-ские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методы и технологии обучения.</a:t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072494" cy="1143000"/>
          </a:xfrm>
        </p:spPr>
        <p:txBody>
          <a:bodyPr>
            <a:noAutofit/>
          </a:bodyPr>
          <a:lstStyle/>
          <a:p>
            <a:pPr algn="just"/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Применительно к уроку иностранного языка, 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проект – 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это специально организованный учителем и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</a:rPr>
              <a:t>само-стоятельно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 выполняемый учащимися комплекс действий, завершающихся созданием творческого продукта. 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890" y="3357562"/>
            <a:ext cx="4777781" cy="3333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143932" cy="1143000"/>
          </a:xfrm>
        </p:spPr>
        <p:txBody>
          <a:bodyPr>
            <a:normAutofit fontScale="90000"/>
          </a:bodyPr>
          <a:lstStyle/>
          <a:p>
            <a:pPr algn="just"/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/>
              <a:t>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В проектной методике используются все лучшие идеи, выработанные традиционной и современной методикой преподавания английского языка.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714620"/>
            <a:ext cx="335758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-Разнообразие</a:t>
            </a:r>
          </a:p>
          <a:p>
            <a:endParaRPr lang="ru-RU" sz="800" i="1" dirty="0"/>
          </a:p>
          <a:p>
            <a:r>
              <a:rPr lang="ru-RU" sz="3200" i="1" dirty="0"/>
              <a:t>-</a:t>
            </a:r>
            <a:r>
              <a:rPr lang="ru-RU" sz="3200" i="1" dirty="0" err="1"/>
              <a:t>Проблемность</a:t>
            </a:r>
            <a:r>
              <a:rPr lang="ru-RU" sz="3200" i="1" dirty="0"/>
              <a:t> </a:t>
            </a:r>
          </a:p>
          <a:p>
            <a:endParaRPr lang="ru-RU" sz="800" i="1" dirty="0"/>
          </a:p>
          <a:p>
            <a:r>
              <a:rPr lang="ru-RU" sz="3200" i="1" dirty="0"/>
              <a:t>-Учёба с удовольствием</a:t>
            </a:r>
          </a:p>
          <a:p>
            <a:endParaRPr lang="ru-RU" sz="800" i="1" dirty="0"/>
          </a:p>
          <a:p>
            <a:r>
              <a:rPr lang="ru-RU" sz="3200" i="1" dirty="0"/>
              <a:t>-</a:t>
            </a:r>
            <a:r>
              <a:rPr lang="ru-RU" sz="3200" i="1" dirty="0" err="1"/>
              <a:t>Эгофактор</a:t>
            </a:r>
            <a:endParaRPr lang="ru-RU" sz="3200" i="1" dirty="0"/>
          </a:p>
          <a:p>
            <a:endParaRPr lang="ru-RU" sz="3200" i="1" dirty="0"/>
          </a:p>
          <a:p>
            <a:endParaRPr lang="ru-RU" sz="3200" i="1" dirty="0"/>
          </a:p>
          <a:p>
            <a:endParaRPr lang="ru-RU" sz="3200" i="1" dirty="0"/>
          </a:p>
        </p:txBody>
      </p:sp>
      <p:pic>
        <p:nvPicPr>
          <p:cNvPr id="5" name="Picture 2" descr="C:\ГАЛИНА\ENGLISH\КОНКУРСЫ\учебный  метопроект 2021\фото проект\SAM_33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3775" y="2836069"/>
            <a:ext cx="5314505" cy="3307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15370" cy="1143000"/>
          </a:xfrm>
        </p:spPr>
        <p:txBody>
          <a:bodyPr>
            <a:normAutofit fontScale="90000"/>
          </a:bodyPr>
          <a:lstStyle/>
          <a:p>
            <a:pPr algn="just"/>
            <a:br>
              <a:rPr lang="ru-RU" sz="4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/>
              <a:t>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В проектной методике наряду с вербальными средствами учащиеся широко используют</a:t>
            </a:r>
            <a:r>
              <a:rPr lang="ru-RU" sz="3600" i="1" dirty="0"/>
              <a:t> </a:t>
            </a:r>
            <a:r>
              <a:rPr lang="ru-RU" sz="3600" i="1" dirty="0" err="1"/>
              <a:t>мультимедийные</a:t>
            </a:r>
            <a:r>
              <a:rPr lang="ru-RU" sz="3600" i="1" dirty="0"/>
              <a:t> презентации, рисунки, коллажи, картинки, планы, карты, схемы, анкетные таблицы, графики и диаграммы.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071810"/>
            <a:ext cx="44871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i="1" dirty="0"/>
          </a:p>
          <a:p>
            <a:endParaRPr lang="ru-RU" sz="3200" i="1" dirty="0"/>
          </a:p>
          <a:p>
            <a:endParaRPr lang="ru-RU" sz="3200" i="1" dirty="0"/>
          </a:p>
          <a:p>
            <a:endParaRPr lang="ru-RU" sz="3200" i="1" dirty="0"/>
          </a:p>
        </p:txBody>
      </p:sp>
      <p:pic>
        <p:nvPicPr>
          <p:cNvPr id="3074" name="Picture 2" descr="C:\ГАЛИНА\ENGLISH\КОНКУРСЫ\учебный  метопроект 2021\фото проект\IMG-2796fac3c8c9b1f7f0827038c651eaef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3896451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14810" y="3214686"/>
            <a:ext cx="47148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Таким образом, развитие коммуникативных навыков подкрепляется многообразием средств, передающих ту или иную информацию.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054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630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Проектная деятельность  как средство системно- деятельностного  подхода  в образовательном процессе   </vt:lpstr>
      <vt:lpstr>Системно-деятельностный подход в образовании – это совокупность образовательных технологий, методов и приемов, которая дает возможность учителю творить, искать, становиться в содружестве с учащимися мастером своего дела, работать на высокие результаты, формировать у учеников универсальные учебные действия. </vt:lpstr>
      <vt:lpstr> - воспитание и развитие качеств личности, отвечающих требованиям современного общества;  - переход к стратегии социального проектирования и конструирования в системе образования;  </vt:lpstr>
      <vt:lpstr>  -ориентацию на развитие личности обучающегося на основе усвоения универсальных учебных действий, познания и освоения мира; - признание решающей роли содержания образования и способов организации образовательной деятельности и учебного сотрудничества;   </vt:lpstr>
      <vt:lpstr>    - учет индивидуальных возрастных, психологических и физиологических особенностей обучающихся; - обеспечение преемственности образования;  - разнообразие индивидуальных образовательных траекторий и индивидуального развития каждого обучающегося.   </vt:lpstr>
      <vt:lpstr> В связи с этим возникает необходимость подготовки учащихся  к такой деятель-ности, которая учит размышлять, прогнозировать и планировать свои действия, развивает познавательную и эмоционально – волевую сферу, создаёт условия для самостоятельной активности и сотрудничества и позволяет адекватно оценивать свою работу. Поэтому в настоящее время широкую популярность приобрели проектные и исследователь-ские методы и технологии обучения.  </vt:lpstr>
      <vt:lpstr>Применительно к уроку иностранного языка, проект – это специально организованный учителем и само-стоятельно выполняемый учащимися комплекс действий, завершающихся созданием творческого продукта.     </vt:lpstr>
      <vt:lpstr>  В проектной методике используются все лучшие идеи, выработанные традиционной и современной методикой преподавания английского языка. </vt:lpstr>
      <vt:lpstr>  В проектной методике наряду с вербальными средствами учащиеся широко используют мультимедийные презентации, рисунки, коллажи, картинки, планы, карты, схемы, анкетные таблицы, графики и диаграммы. </vt:lpstr>
      <vt:lpstr>Проект, который исполняют ученики, должен вызывать в них энтузиазм, увлекать их, идти от сердца. Любое действие, выполняемое индивидуально или в группе, при поддержке учителя или других людей, дети должны самостоятельно спланировать, выпол-нить, проанализировать и оценить. Сообщая другим о себе и окружающем мире по-английски, учащиеся открывают для себя ценность английского языка как языка международного общения.   </vt:lpstr>
      <vt:lpstr>   </vt:lpstr>
      <vt:lpstr>   Основными преимуществами являются: -повышение мотивации учащихся при изучении английского языка, -наглядная интеграция  знаний по различным  предметам школьной  программы, -простор для творческой и  созидательной деятельности.  </vt:lpstr>
      <vt:lpstr> Во время работы над проектом строятся новые отношения учителя и учащегося. Работа над проектом помогает детям проявить себя совершенно неожиданно. У них есть возможность показать свои организаторские способности, скрытые таланты, умение владения английским языком. </vt:lpstr>
      <vt:lpstr>  Для того чтобы учение было эффективным, оно должно быть увлекательным не только для учащихся, но и для самого учителя, который должен получать удовольствие от изучения своего предмета и от его преподавания. 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 Windows</cp:lastModifiedBy>
  <cp:revision>42</cp:revision>
  <dcterms:created xsi:type="dcterms:W3CDTF">2016-04-22T12:44:19Z</dcterms:created>
  <dcterms:modified xsi:type="dcterms:W3CDTF">2023-11-02T09:56:57Z</dcterms:modified>
</cp:coreProperties>
</file>