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60" r:id="rId4"/>
    <p:sldId id="259" r:id="rId5"/>
    <p:sldId id="262" r:id="rId6"/>
    <p:sldId id="263" r:id="rId7"/>
    <p:sldId id="257" r:id="rId8"/>
    <p:sldId id="264" r:id="rId9"/>
    <p:sldId id="267" r:id="rId10"/>
    <p:sldId id="276" r:id="rId11"/>
    <p:sldId id="277" r:id="rId12"/>
    <p:sldId id="269" r:id="rId13"/>
    <p:sldId id="271" r:id="rId14"/>
    <p:sldId id="270" r:id="rId15"/>
    <p:sldId id="268" r:id="rId16"/>
    <p:sldId id="278" r:id="rId17"/>
    <p:sldId id="279" r:id="rId18"/>
    <p:sldId id="280" r:id="rId19"/>
    <p:sldId id="281" r:id="rId20"/>
    <p:sldId id="261" r:id="rId2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1272D"/>
    <a:srgbClr val="E3CF84"/>
    <a:srgbClr val="D6BD75"/>
    <a:srgbClr val="493B1F"/>
    <a:srgbClr val="AD8B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7292A2E-F333-43FB-9621-5CBBE7FDCDCB}" styleName="Светлый стиль 2 — акцент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E269D01E-BC32-4049-B463-5C60D7B0CCD2}" styleName="Стиль из темы 2 - акцент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C4B1156A-380E-4F78-BDF5-A606A8083BF9}" styleName="Средний стиль 4 —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1E171933-4619-4E11-9A3F-F7608DF75F80}" styleName="Средний стиль 1 —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616DA210-FB5B-4158-B5E0-FEB733F419BA}" styleName="Светлый стиль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8512" autoAdjust="0"/>
    <p:restoredTop sz="94660"/>
  </p:normalViewPr>
  <p:slideViewPr>
    <p:cSldViewPr snapToGrid="0">
      <p:cViewPr varScale="1">
        <p:scale>
          <a:sx n="60" d="100"/>
          <a:sy n="60" d="100"/>
        </p:scale>
        <p:origin x="62" y="4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D9EEDA2-72E3-4515-8D09-94F6D52E10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43900F4-54AA-4DDB-8522-97568D7364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C26F178-9630-4DD5-9426-25D25F47CE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67184-E94A-44A2-B5FC-5619F1611BC8}" type="datetimeFigureOut">
              <a:rPr lang="ru-RU" smtClean="0"/>
              <a:t>22.06.2023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7C3A9E7-CC36-4DE7-8431-D0FEF59E9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A403409-EF8C-4FE1-9038-2E545DF496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81045C-3AA7-47DA-AAB6-72A120CA0E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59870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88F6BC-BF99-47AA-BFBE-B798117A05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778844D-6455-4120-8957-A2BD276405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D79E43E-6317-4469-8261-1271E4CEBB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67184-E94A-44A2-B5FC-5619F1611BC8}" type="datetimeFigureOut">
              <a:rPr lang="ru-RU" smtClean="0"/>
              <a:t>22.06.2023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D567966-CB08-44AD-81DA-9899782CB5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7D73FCB-81A7-426B-9FD4-A1EC6778BA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81045C-3AA7-47DA-AAB6-72A120CA0E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04975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D0665171-A18E-4D32-B9EE-DC3FB11751D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F87C2E0-335C-4B09-AFB7-0734E1D623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3FBED0D-0284-47D9-9480-7B6701020F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67184-E94A-44A2-B5FC-5619F1611BC8}" type="datetimeFigureOut">
              <a:rPr lang="ru-RU" smtClean="0"/>
              <a:t>22.06.2023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686C641-7DF7-4784-B5C6-7CB38E97CD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E0C1EEA-A664-4872-ADB0-3213A0F58D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81045C-3AA7-47DA-AAB6-72A120CA0E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08438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B5E178-F218-4210-9A15-37AEF04344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E8DB264-2D4E-4FB1-AC6F-689DE3A9F0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808723E-DAD2-4365-818D-479E60680C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67184-E94A-44A2-B5FC-5619F1611BC8}" type="datetimeFigureOut">
              <a:rPr lang="ru-RU" smtClean="0"/>
              <a:t>22.06.2023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F567D0D-136E-4C36-944A-F911D6A595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840AA2E-7087-4F4E-9EBB-EB04D497BC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81045C-3AA7-47DA-AAB6-72A120CA0E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28361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CA16AA-919C-40E5-B491-BCDBF68874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1F3319B-5CE7-409F-AD76-452E4FA342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B69A2CE-DF00-4DCC-9100-FF4A7F9DFB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67184-E94A-44A2-B5FC-5619F1611BC8}" type="datetimeFigureOut">
              <a:rPr lang="ru-RU" smtClean="0"/>
              <a:t>22.06.2023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8AD53CD-DCF5-4B2F-A7FF-0078CC6CBB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23715D-9771-4A3F-B967-1564E62C1D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81045C-3AA7-47DA-AAB6-72A120CA0E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49085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83ABED-3843-4FF7-89D1-3EFD442F75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412E312-579F-432C-8E4C-A86ACC27BB1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4A65B28-9667-4AD7-B7B1-F7AE5FAF78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09ECD66-5B69-427A-8578-44CBB48192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67184-E94A-44A2-B5FC-5619F1611BC8}" type="datetimeFigureOut">
              <a:rPr lang="ru-RU" smtClean="0"/>
              <a:t>22.06.2023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4842952-FABA-4FA6-B10A-8AB889D8BA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58350B0-A869-4CEB-B1E6-83E58EC88B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81045C-3AA7-47DA-AAB6-72A120CA0E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37559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CAB0ED-49AC-4F48-8E23-B6DED5F1E5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8862545-E2D0-4094-9872-0A83D86B06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35D6800-C6F0-4A9F-B2E7-34B67D4627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B14CE72-7BFC-4170-9DFA-BB133AA84A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2E5B6DA-9E6A-4599-B4C5-16D6BCED18C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71156225-51CC-47D2-B03A-D9DB4E7755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67184-E94A-44A2-B5FC-5619F1611BC8}" type="datetimeFigureOut">
              <a:rPr lang="ru-RU" smtClean="0"/>
              <a:t>22.06.2023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EB0DE3C3-1C61-4750-913D-D6E6B7F8CB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398BC93E-0B02-4CFB-994F-F100D073C3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81045C-3AA7-47DA-AAB6-72A120CA0E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55142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FA5DFA-E044-4152-BC9C-167B9BDB36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A1AC6407-9074-4040-A783-8A6683972A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67184-E94A-44A2-B5FC-5619F1611BC8}" type="datetimeFigureOut">
              <a:rPr lang="ru-RU" smtClean="0"/>
              <a:t>22.06.2023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88F48AFB-18BD-4F9A-9C35-F58A5FBCBF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FF01CA8-5599-4C79-9F3E-97F6D8EE70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81045C-3AA7-47DA-AAB6-72A120CA0E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88482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1600F5BB-B147-453D-A33E-7D4C1CA6EC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67184-E94A-44A2-B5FC-5619F1611BC8}" type="datetimeFigureOut">
              <a:rPr lang="ru-RU" smtClean="0"/>
              <a:t>22.06.2023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AFD1F4B-E248-483C-A767-61474F5A8A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C6367DB-4554-4458-BDC2-D25125F0F3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81045C-3AA7-47DA-AAB6-72A120CA0E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34867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1BE92E-0746-47C5-8A7E-E67EBEF3B5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3396B0C-42FC-424E-9411-374CF7440C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E31772E-49E2-4B52-BC49-A7DB19AA36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C4FDF7E-AE2C-48FE-9E7D-8FC87ADD14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67184-E94A-44A2-B5FC-5619F1611BC8}" type="datetimeFigureOut">
              <a:rPr lang="ru-RU" smtClean="0"/>
              <a:t>22.06.2023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D4EB11A-EE70-4035-ADFF-AE39A08614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DA4B364-595F-4533-AC1C-3C3DB794E0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81045C-3AA7-47DA-AAB6-72A120CA0E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48409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0486CC-4318-41AD-BD6A-2F12A4E979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6B284DA-B0CF-491A-B490-98F6AE7C8EA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2FB6315-C4E2-43D1-9C0C-D05D8C57D7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5B6D777-99AD-493B-8099-433377EB32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67184-E94A-44A2-B5FC-5619F1611BC8}" type="datetimeFigureOut">
              <a:rPr lang="ru-RU" smtClean="0"/>
              <a:t>22.06.2023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0323418-F955-4D8F-BF39-E6D85B240C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A374287-3839-4DEB-881D-3774E9D968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81045C-3AA7-47DA-AAB6-72A120CA0E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75192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EE83661-1F2D-46E1-BDFE-7E1B47A35D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EFB6549-9D44-4F32-8FBE-69350329D4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AEB9089-3BE6-4433-98B3-D5CE30FE922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E67184-E94A-44A2-B5FC-5619F1611BC8}" type="datetimeFigureOut">
              <a:rPr lang="ru-RU" smtClean="0"/>
              <a:t>22.06.2023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DE91EF6-97E3-4BD4-BE5D-B2FE468DBA4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B5DDFC7-EFF7-4BEC-96BE-0E43B96BB1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81045C-3AA7-47DA-AAB6-72A120CA0E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1824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0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5.png"/><Relationship Id="rId7" Type="http://schemas.openxmlformats.org/officeDocument/2006/relationships/image" Target="../media/image2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6.png"/><Relationship Id="rId9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5.png"/><Relationship Id="rId7" Type="http://schemas.openxmlformats.org/officeDocument/2006/relationships/image" Target="../media/image3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3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5.png"/><Relationship Id="rId7" Type="http://schemas.openxmlformats.org/officeDocument/2006/relationships/image" Target="../media/image3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5.png"/><Relationship Id="rId7" Type="http://schemas.openxmlformats.org/officeDocument/2006/relationships/image" Target="../media/image4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6.png"/><Relationship Id="rId9" Type="http://schemas.openxmlformats.org/officeDocument/2006/relationships/image" Target="../media/image44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5.png"/><Relationship Id="rId7" Type="http://schemas.openxmlformats.org/officeDocument/2006/relationships/image" Target="../media/image4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6.png"/><Relationship Id="rId9" Type="http://schemas.openxmlformats.org/officeDocument/2006/relationships/image" Target="../media/image4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5.png"/><Relationship Id="rId7" Type="http://schemas.openxmlformats.org/officeDocument/2006/relationships/image" Target="../media/image5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6.png"/><Relationship Id="rId9" Type="http://schemas.openxmlformats.org/officeDocument/2006/relationships/image" Target="../media/image5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2.png"/><Relationship Id="rId4" Type="http://schemas.openxmlformats.org/officeDocument/2006/relationships/hyperlink" Target="https://fgosreestr.ru/?ysclid=lj342nny4i695255033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ject 2">
            <a:extLst>
              <a:ext uri="{FF2B5EF4-FFF2-40B4-BE49-F238E27FC236}">
                <a16:creationId xmlns:a16="http://schemas.microsoft.com/office/drawing/2014/main" id="{EAE27A4E-CE46-4FBA-B1AC-B3E0593964CA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" y="1"/>
            <a:ext cx="12192000" cy="6858000"/>
          </a:xfrm>
          <a:prstGeom prst="rect">
            <a:avLst/>
          </a:prstGeom>
        </p:spPr>
      </p:pic>
      <p:pic>
        <p:nvPicPr>
          <p:cNvPr id="5" name="object 4">
            <a:extLst>
              <a:ext uri="{FF2B5EF4-FFF2-40B4-BE49-F238E27FC236}">
                <a16:creationId xmlns:a16="http://schemas.microsoft.com/office/drawing/2014/main" id="{46606E07-0037-4CA5-B029-41ED7AE5161E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26533" y="331327"/>
            <a:ext cx="2264892" cy="1200081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19AD0E58-0CB3-4718-AE40-856838113F47}"/>
              </a:ext>
            </a:extLst>
          </p:cNvPr>
          <p:cNvSpPr/>
          <p:nvPr/>
        </p:nvSpPr>
        <p:spPr>
          <a:xfrm>
            <a:off x="1426219" y="1971489"/>
            <a:ext cx="9339564" cy="3847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844083"/>
            <a:r>
              <a:rPr lang="ru-RU" sz="3600" b="1" cap="all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Выстраивание эффективной  системы воспитательной работы школы через разработку Рабочей программы воспитания в контексте обновленных ФГОС</a:t>
            </a:r>
          </a:p>
          <a:p>
            <a:pPr algn="r" defTabSz="844083"/>
            <a:r>
              <a:rPr lang="ru-RU" sz="3200" b="1" cap="all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ru-RU" sz="3200" b="1" cap="all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ru-RU" sz="3200" b="1" cap="all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207657" y="5689803"/>
            <a:ext cx="87230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err="1" smtClean="0"/>
              <a:t>Каплицкая</a:t>
            </a:r>
            <a:r>
              <a:rPr lang="ru-RU" sz="2000" b="1" dirty="0" smtClean="0"/>
              <a:t> Ирина Васильевна-</a:t>
            </a:r>
          </a:p>
          <a:p>
            <a:r>
              <a:rPr lang="ru-RU" sz="2000" b="1" dirty="0"/>
              <a:t>з</a:t>
            </a:r>
            <a:r>
              <a:rPr lang="ru-RU" sz="2000" b="1" dirty="0" smtClean="0"/>
              <a:t>аместитель директора по ВР  МОУ-СОШ №4 </a:t>
            </a:r>
            <a:r>
              <a:rPr lang="ru-RU" sz="2000" b="1" dirty="0" err="1" smtClean="0"/>
              <a:t>г.Унеча</a:t>
            </a:r>
            <a:r>
              <a:rPr lang="ru-RU" sz="2000" b="1" dirty="0" smtClean="0"/>
              <a:t> Брянской области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1963435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ject 7">
            <a:extLst>
              <a:ext uri="{FF2B5EF4-FFF2-40B4-BE49-F238E27FC236}">
                <a16:creationId xmlns:a16="http://schemas.microsoft.com/office/drawing/2014/main" id="{8506961D-EEC1-43A2-80EE-6E1117A40E91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260957" y="171451"/>
            <a:ext cx="2226193" cy="928072"/>
          </a:xfrm>
          <a:prstGeom prst="rect">
            <a:avLst/>
          </a:prstGeom>
        </p:spPr>
      </p:pic>
      <p:pic>
        <p:nvPicPr>
          <p:cNvPr id="13" name="object 2">
            <a:extLst>
              <a:ext uri="{FF2B5EF4-FFF2-40B4-BE49-F238E27FC236}">
                <a16:creationId xmlns:a16="http://schemas.microsoft.com/office/drawing/2014/main" id="{72521AE9-3992-47AF-BC19-05FBBE3324C2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6067468"/>
            <a:ext cx="6096000" cy="795911"/>
          </a:xfrm>
          <a:prstGeom prst="rect">
            <a:avLst/>
          </a:prstGeom>
        </p:spPr>
      </p:pic>
      <p:pic>
        <p:nvPicPr>
          <p:cNvPr id="14" name="object 3">
            <a:extLst>
              <a:ext uri="{FF2B5EF4-FFF2-40B4-BE49-F238E27FC236}">
                <a16:creationId xmlns:a16="http://schemas.microsoft.com/office/drawing/2014/main" id="{9D617657-286D-4075-B8FD-39BEBA861AA8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096000" y="5993038"/>
            <a:ext cx="6095995" cy="79591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448888" y="615142"/>
            <a:ext cx="3674225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Модуль «Дополнительное образование». </a:t>
            </a:r>
          </a:p>
          <a:p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марта 2023 года вступает в силу новый Порядок организации и осуществления образовательной деятельности по дополнительным общеобразовательным программам для детей с ОВЗ (отразить в программе дополнительного образования).</a:t>
            </a:r>
          </a:p>
          <a:p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работе с категориями обучающихся, имеющими особые образовательные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потребности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 создать особые условия инклюзии.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4372495" y="457200"/>
            <a:ext cx="33427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Модуль «Профориентация»</a:t>
            </a:r>
            <a:endParaRPr lang="ru-RU" b="1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1" t="2560" r="7108" b="3689"/>
          <a:stretch/>
        </p:blipFill>
        <p:spPr>
          <a:xfrm>
            <a:off x="4239492" y="1211313"/>
            <a:ext cx="2736170" cy="342719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7" t="11636" r="11514" b="1091"/>
          <a:stretch/>
        </p:blipFill>
        <p:spPr>
          <a:xfrm>
            <a:off x="6928881" y="1505795"/>
            <a:ext cx="2558263" cy="365327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00" r="6080"/>
          <a:stretch/>
        </p:blipFill>
        <p:spPr>
          <a:xfrm>
            <a:off x="9665051" y="2166820"/>
            <a:ext cx="2404573" cy="3528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224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ject 7">
            <a:extLst>
              <a:ext uri="{FF2B5EF4-FFF2-40B4-BE49-F238E27FC236}">
                <a16:creationId xmlns:a16="http://schemas.microsoft.com/office/drawing/2014/main" id="{8506961D-EEC1-43A2-80EE-6E1117A40E91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813407" y="209551"/>
            <a:ext cx="2130943" cy="1085850"/>
          </a:xfrm>
          <a:prstGeom prst="rect">
            <a:avLst/>
          </a:prstGeom>
        </p:spPr>
      </p:pic>
      <p:pic>
        <p:nvPicPr>
          <p:cNvPr id="13" name="object 2">
            <a:extLst>
              <a:ext uri="{FF2B5EF4-FFF2-40B4-BE49-F238E27FC236}">
                <a16:creationId xmlns:a16="http://schemas.microsoft.com/office/drawing/2014/main" id="{72521AE9-3992-47AF-BC19-05FBBE3324C2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6067468"/>
            <a:ext cx="6096000" cy="795911"/>
          </a:xfrm>
          <a:prstGeom prst="rect">
            <a:avLst/>
          </a:prstGeom>
        </p:spPr>
      </p:pic>
      <p:pic>
        <p:nvPicPr>
          <p:cNvPr id="14" name="object 3">
            <a:extLst>
              <a:ext uri="{FF2B5EF4-FFF2-40B4-BE49-F238E27FC236}">
                <a16:creationId xmlns:a16="http://schemas.microsoft.com/office/drawing/2014/main" id="{9D617657-286D-4075-B8FD-39BEBA861AA8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096000" y="6062091"/>
            <a:ext cx="6095995" cy="79591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55680" y="2103800"/>
            <a:ext cx="4373970" cy="291790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53405" y="3747745"/>
            <a:ext cx="4038590" cy="282450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58" y="209551"/>
            <a:ext cx="4254222" cy="3189483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4991100" y="457201"/>
            <a:ext cx="499109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cap="all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Традиции в области воспитания школы</a:t>
            </a:r>
            <a:endParaRPr lang="ru-RU" dirty="0">
              <a:solidFill>
                <a:schemeClr val="accent4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3660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ject 7">
            <a:extLst>
              <a:ext uri="{FF2B5EF4-FFF2-40B4-BE49-F238E27FC236}">
                <a16:creationId xmlns:a16="http://schemas.microsoft.com/office/drawing/2014/main" id="{8506961D-EEC1-43A2-80EE-6E1117A40E91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201150" y="480355"/>
            <a:ext cx="2800350" cy="1424645"/>
          </a:xfrm>
          <a:prstGeom prst="rect">
            <a:avLst/>
          </a:prstGeom>
        </p:spPr>
      </p:pic>
      <p:pic>
        <p:nvPicPr>
          <p:cNvPr id="13" name="object 2">
            <a:extLst>
              <a:ext uri="{FF2B5EF4-FFF2-40B4-BE49-F238E27FC236}">
                <a16:creationId xmlns:a16="http://schemas.microsoft.com/office/drawing/2014/main" id="{72521AE9-3992-47AF-BC19-05FBBE3324C2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6067468"/>
            <a:ext cx="6096000" cy="795911"/>
          </a:xfrm>
          <a:prstGeom prst="rect">
            <a:avLst/>
          </a:prstGeom>
        </p:spPr>
      </p:pic>
      <p:pic>
        <p:nvPicPr>
          <p:cNvPr id="14" name="object 3">
            <a:extLst>
              <a:ext uri="{FF2B5EF4-FFF2-40B4-BE49-F238E27FC236}">
                <a16:creationId xmlns:a16="http://schemas.microsoft.com/office/drawing/2014/main" id="{9D617657-286D-4075-B8FD-39BEBA861AA8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096000" y="6062091"/>
            <a:ext cx="6095995" cy="79591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7270" y="92433"/>
            <a:ext cx="4403379" cy="278411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127523"/>
            <a:ext cx="4062826" cy="281275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3518" y="92433"/>
            <a:ext cx="4176176" cy="278411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8"/>
          <a:srcRect t="11759" r="-642"/>
          <a:stretch/>
        </p:blipFill>
        <p:spPr>
          <a:xfrm>
            <a:off x="4193842" y="3143249"/>
            <a:ext cx="4038345" cy="27813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389"/>
          <a:stretch/>
        </p:blipFill>
        <p:spPr>
          <a:xfrm>
            <a:off x="8327436" y="3127523"/>
            <a:ext cx="3828791" cy="278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991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ject 7">
            <a:extLst>
              <a:ext uri="{FF2B5EF4-FFF2-40B4-BE49-F238E27FC236}">
                <a16:creationId xmlns:a16="http://schemas.microsoft.com/office/drawing/2014/main" id="{8506961D-EEC1-43A2-80EE-6E1117A40E91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260957" y="480355"/>
            <a:ext cx="1900355" cy="1009562"/>
          </a:xfrm>
          <a:prstGeom prst="rect">
            <a:avLst/>
          </a:prstGeom>
        </p:spPr>
      </p:pic>
      <p:pic>
        <p:nvPicPr>
          <p:cNvPr id="13" name="object 2">
            <a:extLst>
              <a:ext uri="{FF2B5EF4-FFF2-40B4-BE49-F238E27FC236}">
                <a16:creationId xmlns:a16="http://schemas.microsoft.com/office/drawing/2014/main" id="{72521AE9-3992-47AF-BC19-05FBBE3324C2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6067468"/>
            <a:ext cx="6096000" cy="795911"/>
          </a:xfrm>
          <a:prstGeom prst="rect">
            <a:avLst/>
          </a:prstGeom>
        </p:spPr>
      </p:pic>
      <p:pic>
        <p:nvPicPr>
          <p:cNvPr id="14" name="object 3">
            <a:extLst>
              <a:ext uri="{FF2B5EF4-FFF2-40B4-BE49-F238E27FC236}">
                <a16:creationId xmlns:a16="http://schemas.microsoft.com/office/drawing/2014/main" id="{9D617657-286D-4075-B8FD-39BEBA861AA8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096000" y="6062091"/>
            <a:ext cx="6095995" cy="79591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/>
          <a:srcRect r="3473" b="2881"/>
          <a:stretch/>
        </p:blipFill>
        <p:spPr>
          <a:xfrm>
            <a:off x="-1" y="121296"/>
            <a:ext cx="5704389" cy="307935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45207" y="177798"/>
            <a:ext cx="3127725" cy="309197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39855" y="3361246"/>
            <a:ext cx="3133077" cy="30988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07064" y="4095449"/>
            <a:ext cx="39433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err="1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Бобунов</a:t>
            </a:r>
            <a:r>
              <a:rPr lang="ru-RU" sz="1600" b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Андрей Анатольевич – тренер, педагог дополнительного образования  шахматного клуба города </a:t>
            </a:r>
            <a:r>
              <a:rPr lang="ru-RU" sz="1600" b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Унеча со своими воспитанниками.</a:t>
            </a:r>
            <a:endParaRPr lang="ru-RU" sz="1600" b="1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820" b="3704"/>
          <a:stretch/>
        </p:blipFill>
        <p:spPr>
          <a:xfrm>
            <a:off x="9113750" y="1723787"/>
            <a:ext cx="2757538" cy="4095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560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ject 7">
            <a:extLst>
              <a:ext uri="{FF2B5EF4-FFF2-40B4-BE49-F238E27FC236}">
                <a16:creationId xmlns:a16="http://schemas.microsoft.com/office/drawing/2014/main" id="{8506961D-EEC1-43A2-80EE-6E1117A40E91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260957" y="480355"/>
            <a:ext cx="1900355" cy="1009562"/>
          </a:xfrm>
          <a:prstGeom prst="rect">
            <a:avLst/>
          </a:prstGeom>
        </p:spPr>
      </p:pic>
      <p:pic>
        <p:nvPicPr>
          <p:cNvPr id="13" name="object 2">
            <a:extLst>
              <a:ext uri="{FF2B5EF4-FFF2-40B4-BE49-F238E27FC236}">
                <a16:creationId xmlns:a16="http://schemas.microsoft.com/office/drawing/2014/main" id="{72521AE9-3992-47AF-BC19-05FBBE3324C2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6062089"/>
            <a:ext cx="6096000" cy="795911"/>
          </a:xfrm>
          <a:prstGeom prst="rect">
            <a:avLst/>
          </a:prstGeom>
        </p:spPr>
      </p:pic>
      <p:pic>
        <p:nvPicPr>
          <p:cNvPr id="14" name="object 3">
            <a:extLst>
              <a:ext uri="{FF2B5EF4-FFF2-40B4-BE49-F238E27FC236}">
                <a16:creationId xmlns:a16="http://schemas.microsoft.com/office/drawing/2014/main" id="{9D617657-286D-4075-B8FD-39BEBA861AA8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096000" y="6062091"/>
            <a:ext cx="6095995" cy="79591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676" y="156627"/>
            <a:ext cx="4652724" cy="328343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15958" y="4065791"/>
            <a:ext cx="4676037" cy="279221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04009" y="1850904"/>
            <a:ext cx="3444995" cy="3444995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09131" y="4276919"/>
            <a:ext cx="415742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Театральный коллектив «Мы».</a:t>
            </a:r>
          </a:p>
          <a:p>
            <a:r>
              <a:rPr lang="ru-RU" sz="16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Вокальная группа «Ровесники»</a:t>
            </a:r>
          </a:p>
          <a:p>
            <a:r>
              <a:rPr lang="ru-RU" sz="16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Руководитель : педагог дополнительного образования Шлык Е.А.</a:t>
            </a:r>
          </a:p>
        </p:txBody>
      </p:sp>
    </p:spTree>
    <p:extLst>
      <p:ext uri="{BB962C8B-B14F-4D97-AF65-F5344CB8AC3E}">
        <p14:creationId xmlns:p14="http://schemas.microsoft.com/office/powerpoint/2010/main" val="2353366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ject 7">
            <a:extLst>
              <a:ext uri="{FF2B5EF4-FFF2-40B4-BE49-F238E27FC236}">
                <a16:creationId xmlns:a16="http://schemas.microsoft.com/office/drawing/2014/main" id="{8506961D-EEC1-43A2-80EE-6E1117A40E91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525000" y="1"/>
            <a:ext cx="2540000" cy="1206500"/>
          </a:xfrm>
          <a:prstGeom prst="rect">
            <a:avLst/>
          </a:prstGeom>
        </p:spPr>
      </p:pic>
      <p:pic>
        <p:nvPicPr>
          <p:cNvPr id="13" name="object 2">
            <a:extLst>
              <a:ext uri="{FF2B5EF4-FFF2-40B4-BE49-F238E27FC236}">
                <a16:creationId xmlns:a16="http://schemas.microsoft.com/office/drawing/2014/main" id="{72521AE9-3992-47AF-BC19-05FBBE3324C2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6067468"/>
            <a:ext cx="6096000" cy="795911"/>
          </a:xfrm>
          <a:prstGeom prst="rect">
            <a:avLst/>
          </a:prstGeom>
        </p:spPr>
      </p:pic>
      <p:pic>
        <p:nvPicPr>
          <p:cNvPr id="14" name="object 3">
            <a:extLst>
              <a:ext uri="{FF2B5EF4-FFF2-40B4-BE49-F238E27FC236}">
                <a16:creationId xmlns:a16="http://schemas.microsoft.com/office/drawing/2014/main" id="{9D617657-286D-4075-B8FD-39BEBA861AA8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096000" y="6062091"/>
            <a:ext cx="6095995" cy="79591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0799" y="99267"/>
            <a:ext cx="4175286" cy="27813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13542" y="174955"/>
            <a:ext cx="4009174" cy="267278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4800" y="3810172"/>
            <a:ext cx="4822354" cy="280652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05500" y="3800069"/>
            <a:ext cx="4095750" cy="2816630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304800" y="3244335"/>
            <a:ext cx="347852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Новикова 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А.В. – педагог ДШИ</a:t>
            </a:r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b="1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334000" y="3244333"/>
            <a:ext cx="46672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Открытые 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уроки </a:t>
            </a:r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творчества  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ДХШ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8788400" y="1562101"/>
            <a:ext cx="29845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accent4">
                    <a:lumMod val="50000"/>
                  </a:schemeClr>
                </a:solidFill>
              </a:rPr>
              <a:t>Головнев М.М. Дмитроченко А.В.  – тренеры ДЮСШ «Электрон»</a:t>
            </a:r>
          </a:p>
        </p:txBody>
      </p:sp>
    </p:spTree>
    <p:extLst>
      <p:ext uri="{BB962C8B-B14F-4D97-AF65-F5344CB8AC3E}">
        <p14:creationId xmlns:p14="http://schemas.microsoft.com/office/powerpoint/2010/main" val="3368114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ject 7">
            <a:extLst>
              <a:ext uri="{FF2B5EF4-FFF2-40B4-BE49-F238E27FC236}">
                <a16:creationId xmlns:a16="http://schemas.microsoft.com/office/drawing/2014/main" id="{8506961D-EEC1-43A2-80EE-6E1117A40E91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626599" y="127001"/>
            <a:ext cx="2424511" cy="965199"/>
          </a:xfrm>
          <a:prstGeom prst="rect">
            <a:avLst/>
          </a:prstGeom>
        </p:spPr>
      </p:pic>
      <p:pic>
        <p:nvPicPr>
          <p:cNvPr id="13" name="object 2">
            <a:extLst>
              <a:ext uri="{FF2B5EF4-FFF2-40B4-BE49-F238E27FC236}">
                <a16:creationId xmlns:a16="http://schemas.microsoft.com/office/drawing/2014/main" id="{72521AE9-3992-47AF-BC19-05FBBE3324C2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6067468"/>
            <a:ext cx="6096000" cy="795911"/>
          </a:xfrm>
          <a:prstGeom prst="rect">
            <a:avLst/>
          </a:prstGeom>
        </p:spPr>
      </p:pic>
      <p:pic>
        <p:nvPicPr>
          <p:cNvPr id="14" name="object 3">
            <a:extLst>
              <a:ext uri="{FF2B5EF4-FFF2-40B4-BE49-F238E27FC236}">
                <a16:creationId xmlns:a16="http://schemas.microsoft.com/office/drawing/2014/main" id="{9D617657-286D-4075-B8FD-39BEBA861AA8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096000" y="6062091"/>
            <a:ext cx="6095995" cy="79591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8027" y="268095"/>
            <a:ext cx="4310246" cy="296900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86050" y="268095"/>
            <a:ext cx="3987130" cy="293852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" y="3458543"/>
            <a:ext cx="4114365" cy="283845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8"/>
          <a:srcRect l="11707" t="9916" r="3196" b="-3485"/>
          <a:stretch/>
        </p:blipFill>
        <p:spPr>
          <a:xfrm>
            <a:off x="4274299" y="3458543"/>
            <a:ext cx="3600451" cy="292707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4684" y="3458543"/>
            <a:ext cx="4016427" cy="283845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9260957" y="1460500"/>
            <a:ext cx="279015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гостях у социальных партнеров.</a:t>
            </a:r>
          </a:p>
          <a:p>
            <a:endParaRPr lang="ru-RU" b="1" dirty="0" smtClean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выездных экскурсий «Я познаю Россию. Прогулки по стране»</a:t>
            </a:r>
            <a:endParaRPr lang="ru-RU" b="1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5351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ject 7">
            <a:extLst>
              <a:ext uri="{FF2B5EF4-FFF2-40B4-BE49-F238E27FC236}">
                <a16:creationId xmlns:a16="http://schemas.microsoft.com/office/drawing/2014/main" id="{8506961D-EEC1-43A2-80EE-6E1117A40E91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576499" y="670380"/>
            <a:ext cx="1900355" cy="1009562"/>
          </a:xfrm>
          <a:prstGeom prst="rect">
            <a:avLst/>
          </a:prstGeom>
        </p:spPr>
      </p:pic>
      <p:pic>
        <p:nvPicPr>
          <p:cNvPr id="13" name="object 2">
            <a:extLst>
              <a:ext uri="{FF2B5EF4-FFF2-40B4-BE49-F238E27FC236}">
                <a16:creationId xmlns:a16="http://schemas.microsoft.com/office/drawing/2014/main" id="{72521AE9-3992-47AF-BC19-05FBBE3324C2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6067468"/>
            <a:ext cx="6096000" cy="795911"/>
          </a:xfrm>
          <a:prstGeom prst="rect">
            <a:avLst/>
          </a:prstGeom>
        </p:spPr>
      </p:pic>
      <p:pic>
        <p:nvPicPr>
          <p:cNvPr id="14" name="object 3">
            <a:extLst>
              <a:ext uri="{FF2B5EF4-FFF2-40B4-BE49-F238E27FC236}">
                <a16:creationId xmlns:a16="http://schemas.microsoft.com/office/drawing/2014/main" id="{9D617657-286D-4075-B8FD-39BEBA861AA8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096000" y="6062091"/>
            <a:ext cx="6095995" cy="79591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4029" y="3266639"/>
            <a:ext cx="4170701" cy="279814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2629" y="320416"/>
            <a:ext cx="4316342" cy="271905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7"/>
          <a:srcRect t="14888"/>
          <a:stretch/>
        </p:blipFill>
        <p:spPr>
          <a:xfrm>
            <a:off x="5290991" y="320416"/>
            <a:ext cx="3853006" cy="271905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8"/>
          <a:srcRect t="6918"/>
          <a:stretch/>
        </p:blipFill>
        <p:spPr>
          <a:xfrm>
            <a:off x="4578759" y="3266639"/>
            <a:ext cx="3688941" cy="241775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9"/>
          <a:srcRect l="6948"/>
          <a:stretch/>
        </p:blipFill>
        <p:spPr>
          <a:xfrm>
            <a:off x="8353469" y="3189998"/>
            <a:ext cx="3838526" cy="2571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853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ject 7">
            <a:extLst>
              <a:ext uri="{FF2B5EF4-FFF2-40B4-BE49-F238E27FC236}">
                <a16:creationId xmlns:a16="http://schemas.microsoft.com/office/drawing/2014/main" id="{8506961D-EEC1-43A2-80EE-6E1117A40E91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260957" y="480355"/>
            <a:ext cx="1900355" cy="1009562"/>
          </a:xfrm>
          <a:prstGeom prst="rect">
            <a:avLst/>
          </a:prstGeom>
        </p:spPr>
      </p:pic>
      <p:pic>
        <p:nvPicPr>
          <p:cNvPr id="13" name="object 2">
            <a:extLst>
              <a:ext uri="{FF2B5EF4-FFF2-40B4-BE49-F238E27FC236}">
                <a16:creationId xmlns:a16="http://schemas.microsoft.com/office/drawing/2014/main" id="{72521AE9-3992-47AF-BC19-05FBBE3324C2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6067468"/>
            <a:ext cx="6096000" cy="795911"/>
          </a:xfrm>
          <a:prstGeom prst="rect">
            <a:avLst/>
          </a:prstGeom>
        </p:spPr>
      </p:pic>
      <p:pic>
        <p:nvPicPr>
          <p:cNvPr id="14" name="object 3">
            <a:extLst>
              <a:ext uri="{FF2B5EF4-FFF2-40B4-BE49-F238E27FC236}">
                <a16:creationId xmlns:a16="http://schemas.microsoft.com/office/drawing/2014/main" id="{9D617657-286D-4075-B8FD-39BEBA861AA8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096000" y="6062091"/>
            <a:ext cx="6095995" cy="79591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12457" y="131602"/>
            <a:ext cx="4101595" cy="278200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/>
          <a:srcRect t="5386"/>
          <a:stretch/>
        </p:blipFill>
        <p:spPr>
          <a:xfrm>
            <a:off x="133490" y="3171227"/>
            <a:ext cx="3932797" cy="271336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96" b="5710"/>
          <a:stretch/>
        </p:blipFill>
        <p:spPr>
          <a:xfrm>
            <a:off x="133490" y="131602"/>
            <a:ext cx="3976264" cy="284019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16755" y="1967405"/>
            <a:ext cx="3705041" cy="326219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9"/>
          <a:srcRect l="2877" t="1207"/>
          <a:stretch/>
        </p:blipFill>
        <p:spPr>
          <a:xfrm>
            <a:off x="4322812" y="3142133"/>
            <a:ext cx="3887738" cy="2742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814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ject 2">
            <a:extLst>
              <a:ext uri="{FF2B5EF4-FFF2-40B4-BE49-F238E27FC236}">
                <a16:creationId xmlns:a16="http://schemas.microsoft.com/office/drawing/2014/main" id="{EAE27A4E-CE46-4FBA-B1AC-B3E0593964CA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" y="1"/>
            <a:ext cx="12192000" cy="6858000"/>
          </a:xfrm>
          <a:prstGeom prst="rect">
            <a:avLst/>
          </a:prstGeom>
        </p:spPr>
      </p:pic>
      <p:pic>
        <p:nvPicPr>
          <p:cNvPr id="5" name="object 4">
            <a:extLst>
              <a:ext uri="{FF2B5EF4-FFF2-40B4-BE49-F238E27FC236}">
                <a16:creationId xmlns:a16="http://schemas.microsoft.com/office/drawing/2014/main" id="{46606E07-0037-4CA5-B029-41ED7AE5161E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26533" y="331327"/>
            <a:ext cx="2264892" cy="1200081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19AD0E58-0CB3-4718-AE40-856838113F47}"/>
              </a:ext>
            </a:extLst>
          </p:cNvPr>
          <p:cNvSpPr/>
          <p:nvPr/>
        </p:nvSpPr>
        <p:spPr>
          <a:xfrm>
            <a:off x="1426219" y="1971489"/>
            <a:ext cx="9339564" cy="3847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844083"/>
            <a:r>
              <a:rPr lang="ru-RU" sz="3600" b="1" cap="all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Выстраивание эффективной  системы воспитательной работы школы через разработку Рабочей программы воспитания в контексте обновленных ФГОС</a:t>
            </a:r>
          </a:p>
          <a:p>
            <a:pPr algn="r" defTabSz="844083"/>
            <a:r>
              <a:rPr lang="ru-RU" sz="3200" b="1" cap="all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ru-RU" sz="3200" b="1" cap="all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ru-RU" sz="3200" b="1" cap="all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207657" y="5689803"/>
            <a:ext cx="87230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err="1" smtClean="0"/>
              <a:t>Каплицкая</a:t>
            </a:r>
            <a:r>
              <a:rPr lang="ru-RU" sz="2000" b="1" dirty="0" smtClean="0"/>
              <a:t> Ирина Васильевна-</a:t>
            </a:r>
          </a:p>
          <a:p>
            <a:r>
              <a:rPr lang="ru-RU" sz="2000" b="1" dirty="0"/>
              <a:t>з</a:t>
            </a:r>
            <a:r>
              <a:rPr lang="ru-RU" sz="2000" b="1" dirty="0" smtClean="0"/>
              <a:t>аместитель директора по ВР  МОУ-СОШ №4 </a:t>
            </a:r>
            <a:r>
              <a:rPr lang="ru-RU" sz="2000" b="1" dirty="0" err="1" smtClean="0"/>
              <a:t>г.Унеча</a:t>
            </a:r>
            <a:r>
              <a:rPr lang="ru-RU" sz="2000" b="1" dirty="0" smtClean="0"/>
              <a:t> Брянской области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1683530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2971" t="3269" r="6225" b="6573"/>
          <a:stretch/>
        </p:blipFill>
        <p:spPr>
          <a:xfrm>
            <a:off x="1625600" y="246743"/>
            <a:ext cx="8853714" cy="6313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571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ject 2">
            <a:extLst>
              <a:ext uri="{FF2B5EF4-FFF2-40B4-BE49-F238E27FC236}">
                <a16:creationId xmlns:a16="http://schemas.microsoft.com/office/drawing/2014/main" id="{EAE27A4E-CE46-4FBA-B1AC-B3E0593964CA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" y="1"/>
            <a:ext cx="12192000" cy="6858000"/>
          </a:xfrm>
          <a:prstGeom prst="rect">
            <a:avLst/>
          </a:prstGeom>
        </p:spPr>
      </p:pic>
      <p:pic>
        <p:nvPicPr>
          <p:cNvPr id="5" name="object 4">
            <a:extLst>
              <a:ext uri="{FF2B5EF4-FFF2-40B4-BE49-F238E27FC236}">
                <a16:creationId xmlns:a16="http://schemas.microsoft.com/office/drawing/2014/main" id="{46606E07-0037-4CA5-B029-41ED7AE5161E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26533" y="331327"/>
            <a:ext cx="2264892" cy="1200081"/>
          </a:xfrm>
          <a:prstGeom prst="rect">
            <a:avLst/>
          </a:prstGeom>
        </p:spPr>
      </p:pic>
      <p:sp>
        <p:nvSpPr>
          <p:cNvPr id="8" name="Подзаголовок 2">
            <a:extLst>
              <a:ext uri="{FF2B5EF4-FFF2-40B4-BE49-F238E27FC236}">
                <a16:creationId xmlns:a16="http://schemas.microsoft.com/office/drawing/2014/main" id="{E5EB0C6A-6505-4122-88C4-A877F78C2639}"/>
              </a:ext>
            </a:extLst>
          </p:cNvPr>
          <p:cNvSpPr txBox="1">
            <a:spLocks/>
          </p:cNvSpPr>
          <p:nvPr/>
        </p:nvSpPr>
        <p:spPr>
          <a:xfrm>
            <a:off x="228600" y="1862734"/>
            <a:ext cx="11696700" cy="44269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ru-RU" b="1" dirty="0">
                <a:solidFill>
                  <a:schemeClr val="bg1"/>
                </a:solidFill>
              </a:rPr>
              <a:t>Контактная </a:t>
            </a:r>
            <a:r>
              <a:rPr lang="ru-RU" b="1" dirty="0" smtClean="0">
                <a:solidFill>
                  <a:schemeClr val="bg1"/>
                </a:solidFill>
              </a:rPr>
              <a:t>информация: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ru-RU" b="1" u="sng" dirty="0" smtClean="0">
                <a:solidFill>
                  <a:schemeClr val="bg1"/>
                </a:solidFill>
              </a:rPr>
              <a:t>Адрес</a:t>
            </a:r>
            <a:r>
              <a:rPr lang="ru-RU" b="1" dirty="0" smtClean="0">
                <a:solidFill>
                  <a:schemeClr val="bg1"/>
                </a:solidFill>
              </a:rPr>
              <a:t>: 203302 Брянская область, г. Унеча, ул. Комсомольская д.10</a:t>
            </a:r>
            <a:endParaRPr lang="ru-RU" b="1" dirty="0">
              <a:solidFill>
                <a:schemeClr val="bg1"/>
              </a:solidFill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ru-RU" b="1" u="sng" dirty="0">
                <a:solidFill>
                  <a:schemeClr val="bg1"/>
                </a:solidFill>
              </a:rPr>
              <a:t>Тел</a:t>
            </a:r>
            <a:r>
              <a:rPr lang="ru-RU" b="1" dirty="0">
                <a:solidFill>
                  <a:schemeClr val="bg1"/>
                </a:solidFill>
              </a:rPr>
              <a:t>.: </a:t>
            </a:r>
            <a:r>
              <a:rPr lang="ru-RU" b="1" dirty="0" smtClean="0">
                <a:solidFill>
                  <a:schemeClr val="bg1"/>
                </a:solidFill>
              </a:rPr>
              <a:t>848 (351) 28368</a:t>
            </a:r>
            <a:endParaRPr lang="ru-RU" b="1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ru-RU" b="1" u="sng" dirty="0">
                <a:solidFill>
                  <a:schemeClr val="bg1"/>
                </a:solidFill>
              </a:rPr>
              <a:t>Сайт:</a:t>
            </a:r>
            <a:r>
              <a:rPr lang="ru-RU" b="1" dirty="0">
                <a:solidFill>
                  <a:schemeClr val="bg1"/>
                </a:solidFill>
              </a:rPr>
              <a:t> </a:t>
            </a:r>
            <a:r>
              <a:rPr lang="ru-RU" b="1" dirty="0" smtClean="0">
                <a:solidFill>
                  <a:schemeClr val="bg1"/>
                </a:solidFill>
              </a:rPr>
              <a:t> </a:t>
            </a:r>
            <a:r>
              <a:rPr lang="en-US" b="1" dirty="0">
                <a:solidFill>
                  <a:schemeClr val="bg1"/>
                </a:solidFill>
              </a:rPr>
              <a:t>http://school4u32.com.ru</a:t>
            </a:r>
            <a:endParaRPr lang="ru-RU" b="1" dirty="0">
              <a:solidFill>
                <a:schemeClr val="bg1"/>
              </a:solidFill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ru-RU" b="1" u="sng" dirty="0">
                <a:solidFill>
                  <a:schemeClr val="bg1"/>
                </a:solidFill>
              </a:rPr>
              <a:t>E-</a:t>
            </a:r>
            <a:r>
              <a:rPr lang="ru-RU" b="1" u="sng" dirty="0" err="1">
                <a:solidFill>
                  <a:schemeClr val="bg1"/>
                </a:solidFill>
              </a:rPr>
              <a:t>mail</a:t>
            </a:r>
            <a:r>
              <a:rPr lang="ru-RU" b="1" dirty="0" smtClean="0">
                <a:solidFill>
                  <a:schemeClr val="bg1"/>
                </a:solidFill>
              </a:rPr>
              <a:t>: </a:t>
            </a:r>
            <a:r>
              <a:rPr lang="en-US" b="1" dirty="0" smtClean="0">
                <a:solidFill>
                  <a:schemeClr val="bg1"/>
                </a:solidFill>
              </a:rPr>
              <a:t>un4sch@mail.ru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82EF4899-B849-461C-84C8-5B64889808B0}"/>
              </a:ext>
            </a:extLst>
          </p:cNvPr>
          <p:cNvSpPr txBox="1">
            <a:spLocks/>
          </p:cNvSpPr>
          <p:nvPr/>
        </p:nvSpPr>
        <p:spPr>
          <a:xfrm>
            <a:off x="2891424" y="666750"/>
            <a:ext cx="7357475" cy="15049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5400" b="1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Спасибо</a:t>
            </a:r>
            <a:r>
              <a:rPr lang="ru-RU" sz="5400" dirty="0">
                <a:solidFill>
                  <a:schemeClr val="bg1"/>
                </a:solidFill>
              </a:rPr>
              <a:t> </a:t>
            </a:r>
            <a:r>
              <a:rPr lang="ru-RU" sz="5400" b="1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за внимание!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3625" y="4451666"/>
            <a:ext cx="5781675" cy="2406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639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73D5EF0C-ADE8-4C4C-8075-4003151D0844}"/>
              </a:ext>
            </a:extLst>
          </p:cNvPr>
          <p:cNvSpPr/>
          <p:nvPr/>
        </p:nvSpPr>
        <p:spPr>
          <a:xfrm>
            <a:off x="638629" y="628267"/>
            <a:ext cx="764413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/>
            <a:r>
              <a:rPr lang="ru-RU" sz="2400" b="1" dirty="0">
                <a:solidFill>
                  <a:srgbClr val="493B1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Нормативно-правовая база разработки РПВ</a:t>
            </a:r>
            <a:endParaRPr lang="ru-RU" sz="2800" b="1" cap="all" dirty="0">
              <a:solidFill>
                <a:srgbClr val="493B1F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object 7">
            <a:extLst>
              <a:ext uri="{FF2B5EF4-FFF2-40B4-BE49-F238E27FC236}">
                <a16:creationId xmlns:a16="http://schemas.microsoft.com/office/drawing/2014/main" id="{8506961D-EEC1-43A2-80EE-6E1117A40E91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260957" y="480355"/>
            <a:ext cx="1900355" cy="1009562"/>
          </a:xfrm>
          <a:prstGeom prst="rect">
            <a:avLst/>
          </a:prstGeom>
        </p:spPr>
      </p:pic>
      <p:pic>
        <p:nvPicPr>
          <p:cNvPr id="13" name="object 2">
            <a:extLst>
              <a:ext uri="{FF2B5EF4-FFF2-40B4-BE49-F238E27FC236}">
                <a16:creationId xmlns:a16="http://schemas.microsoft.com/office/drawing/2014/main" id="{72521AE9-3992-47AF-BC19-05FBBE3324C2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6067468"/>
            <a:ext cx="6096000" cy="795911"/>
          </a:xfrm>
          <a:prstGeom prst="rect">
            <a:avLst/>
          </a:prstGeom>
        </p:spPr>
      </p:pic>
      <p:pic>
        <p:nvPicPr>
          <p:cNvPr id="14" name="object 3">
            <a:extLst>
              <a:ext uri="{FF2B5EF4-FFF2-40B4-BE49-F238E27FC236}">
                <a16:creationId xmlns:a16="http://schemas.microsoft.com/office/drawing/2014/main" id="{9D617657-286D-4075-B8FD-39BEBA861AA8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096000" y="6062091"/>
            <a:ext cx="6095995" cy="79591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04800" y="1349829"/>
            <a:ext cx="11263085" cy="49880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lvl="0" indent="-171450"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 год.</a:t>
            </a:r>
          </a:p>
          <a:p>
            <a:pPr lvl="0" defTabSz="685800">
              <a:lnSpc>
                <a:spcPct val="90000"/>
              </a:lnSpc>
              <a:spcBef>
                <a:spcPts val="750"/>
              </a:spcBef>
            </a:pPr>
            <a:r>
              <a:rPr lang="ru-RU" sz="16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Внесены изменения в Федеральный Закон «Об образовании в Российской Федерации» по вопросам воспитания  (ФЗ № 304-ФЗ от 31 июля 2020 </a:t>
            </a:r>
            <a:r>
              <a:rPr lang="ru-RU" sz="1600" b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г) . Одобрена примерная рабочая </a:t>
            </a:r>
            <a:r>
              <a:rPr lang="ru-RU" sz="16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воспитания </a:t>
            </a:r>
            <a:r>
              <a:rPr lang="ru-RU" sz="1600" b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(разработана Институтом </a:t>
            </a:r>
            <a:r>
              <a:rPr lang="ru-RU" sz="16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стратегии развития образования РАО)</a:t>
            </a:r>
          </a:p>
          <a:p>
            <a:pPr lvl="0" defTabSz="685800">
              <a:lnSpc>
                <a:spcPct val="90000"/>
              </a:lnSpc>
              <a:spcBef>
                <a:spcPts val="750"/>
              </a:spcBef>
            </a:pPr>
            <a:r>
              <a:rPr lang="ru-RU" sz="16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Внесены изменения в ФГОС НОО, ООО СОО по вопросам воспитания (Приказ </a:t>
            </a:r>
            <a:r>
              <a:rPr lang="ru-RU" sz="16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Минпросвещения</a:t>
            </a:r>
            <a:r>
              <a:rPr lang="ru-RU" sz="16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России от 11.12.2020 N 712)</a:t>
            </a:r>
          </a:p>
          <a:p>
            <a:pPr marL="171450" lvl="0" indent="-171450"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 год</a:t>
            </a:r>
          </a:p>
          <a:p>
            <a:pPr lvl="0" defTabSz="685800">
              <a:lnSpc>
                <a:spcPct val="90000"/>
              </a:lnSpc>
              <a:spcBef>
                <a:spcPts val="750"/>
              </a:spcBef>
            </a:pPr>
            <a:r>
              <a:rPr lang="ru-RU" sz="16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1 сентября утверждаются Рабочие программы воспитания</a:t>
            </a:r>
          </a:p>
          <a:p>
            <a:pPr lvl="0" defTabSz="685800">
              <a:lnSpc>
                <a:spcPct val="90000"/>
              </a:lnSpc>
              <a:spcBef>
                <a:spcPts val="750"/>
              </a:spcBef>
            </a:pPr>
            <a:r>
              <a:rPr lang="ru-RU" sz="16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Май 2021 года -- вводятся обновленные ФГОС  (Приказы Министерства просвещения Российской Федерации об утверждении федеральных  государственных образовательных стандартов</a:t>
            </a:r>
          </a:p>
          <a:p>
            <a:pPr lvl="0" defTabSz="685800">
              <a:lnSpc>
                <a:spcPct val="90000"/>
              </a:lnSpc>
              <a:spcBef>
                <a:spcPts val="750"/>
              </a:spcBef>
            </a:pPr>
            <a:r>
              <a:rPr lang="ru-RU" sz="16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 286 (НОО), №287(ООО),№ 413(СОО)</a:t>
            </a:r>
          </a:p>
          <a:p>
            <a:pPr marL="171450" lvl="0" indent="-171450"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 год</a:t>
            </a:r>
          </a:p>
          <a:p>
            <a:pPr lvl="0" defTabSz="685800">
              <a:lnSpc>
                <a:spcPct val="90000"/>
              </a:lnSpc>
              <a:spcBef>
                <a:spcPts val="750"/>
              </a:spcBef>
            </a:pPr>
            <a:r>
              <a:rPr lang="ru-RU" sz="16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Вводятся Федеральные основные образовательные программ (ФООП) (ФЗ № 371 от 4.09.2022года)</a:t>
            </a:r>
          </a:p>
          <a:p>
            <a:pPr lvl="0" defTabSz="685800">
              <a:lnSpc>
                <a:spcPct val="90000"/>
              </a:lnSpc>
              <a:spcBef>
                <a:spcPts val="750"/>
              </a:spcBef>
            </a:pPr>
            <a:r>
              <a:rPr lang="ru-RU" sz="16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Актуализированная программа одобрена решением Федерального учебно-методического объединения по общему образованию (протокол № 3/22 от 23 июня 2022 г.) и размещена в Реестре примерных основных общеобразовательных программ на портале </a:t>
            </a:r>
            <a:r>
              <a:rPr lang="ru-RU" sz="1600" b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Утвержден </a:t>
            </a:r>
            <a:r>
              <a:rPr lang="ru-RU" sz="16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Федеральный календарный план воспитательной </a:t>
            </a:r>
            <a:r>
              <a:rPr lang="ru-RU" sz="1600" b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работы</a:t>
            </a:r>
          </a:p>
          <a:p>
            <a:pPr lvl="0" defTabSz="685800">
              <a:lnSpc>
                <a:spcPct val="90000"/>
              </a:lnSpc>
              <a:spcBef>
                <a:spcPts val="750"/>
              </a:spcBef>
            </a:pPr>
            <a:endParaRPr lang="ru-RU" sz="1600" b="1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6192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3">
            <a:extLst>
              <a:ext uri="{FF2B5EF4-FFF2-40B4-BE49-F238E27FC236}">
                <a16:creationId xmlns:a16="http://schemas.microsoft.com/office/drawing/2014/main" id="{DCD2456D-C91B-44FC-8D08-4DD85BE9DB21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object 5">
            <a:extLst>
              <a:ext uri="{FF2B5EF4-FFF2-40B4-BE49-F238E27FC236}">
                <a16:creationId xmlns:a16="http://schemas.microsoft.com/office/drawing/2014/main" id="{EDE1966D-ED54-4884-9310-D47AA9E40705}"/>
              </a:ext>
            </a:extLst>
          </p:cNvPr>
          <p:cNvPicPr/>
          <p:nvPr/>
        </p:nvPicPr>
        <p:blipFill rotWithShape="1">
          <a:blip r:embed="rId3" cstate="print">
            <a:alphaModFix amt="20000"/>
          </a:blip>
          <a:srcRect t="49007"/>
          <a:stretch/>
        </p:blipFill>
        <p:spPr>
          <a:xfrm>
            <a:off x="2699657" y="712910"/>
            <a:ext cx="9332686" cy="6145090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8346D21A-A0FA-4194-AF42-F0DA8B56B129}"/>
              </a:ext>
            </a:extLst>
          </p:cNvPr>
          <p:cNvSpPr/>
          <p:nvPr/>
        </p:nvSpPr>
        <p:spPr>
          <a:xfrm>
            <a:off x="624114" y="343578"/>
            <a:ext cx="7653613" cy="461665"/>
          </a:xfrm>
          <a:prstGeom prst="rect">
            <a:avLst/>
          </a:prstGeom>
          <a:gradFill flip="none" rotWithShape="1">
            <a:gsLst>
              <a:gs pos="0">
                <a:srgbClr val="E3CF84"/>
              </a:gs>
              <a:gs pos="100000">
                <a:srgbClr val="D6BD75">
                  <a:alpha val="0"/>
                </a:srgbClr>
              </a:gs>
            </a:gsLst>
            <a:lin ang="0" scaled="1"/>
            <a:tileRect/>
          </a:gradFill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493B1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История разработки </a:t>
            </a:r>
            <a:r>
              <a:rPr lang="ru-RU" sz="2400" b="1" dirty="0" smtClean="0">
                <a:solidFill>
                  <a:srgbClr val="493B1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Рабочей </a:t>
            </a:r>
            <a:r>
              <a:rPr lang="ru-RU" sz="2400" b="1" dirty="0">
                <a:solidFill>
                  <a:srgbClr val="493B1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программы воспитания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C97DD5F-8AE5-4D16-8D31-15CA41D7811E}"/>
              </a:ext>
            </a:extLst>
          </p:cNvPr>
          <p:cNvSpPr txBox="1"/>
          <p:nvPr/>
        </p:nvSpPr>
        <p:spPr>
          <a:xfrm>
            <a:off x="203200" y="882317"/>
            <a:ext cx="9550400" cy="1169551"/>
          </a:xfrm>
          <a:prstGeom prst="rect">
            <a:avLst/>
          </a:prstGeom>
          <a:gradFill>
            <a:gsLst>
              <a:gs pos="0">
                <a:srgbClr val="E3CF84"/>
              </a:gs>
              <a:gs pos="100000">
                <a:srgbClr val="D6BD75">
                  <a:alpha val="0"/>
                </a:srgbClr>
              </a:gs>
            </a:gsLst>
            <a:lin ang="0" scaled="1"/>
          </a:gradFill>
        </p:spPr>
        <p:txBody>
          <a:bodyPr wrap="square" rtlCol="0">
            <a:spAutoFit/>
          </a:bodyPr>
          <a:lstStyle/>
          <a:p>
            <a:pPr>
              <a:lnSpc>
                <a:spcPts val="2100"/>
              </a:lnSpc>
            </a:pPr>
            <a:r>
              <a:rPr lang="ru-RU" sz="1600" b="1" dirty="0">
                <a:solidFill>
                  <a:srgbClr val="493B1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1. Примерная программа воспитания  </a:t>
            </a:r>
            <a:r>
              <a:rPr lang="ru-RU" sz="1600" dirty="0">
                <a:solidFill>
                  <a:srgbClr val="493B1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Разработчики: ФГБНУ «Институт стратегии развития образования РАО» Разработка и апробация 2019 - 2020 </a:t>
            </a:r>
            <a:r>
              <a:rPr lang="ru-RU" sz="1600" dirty="0" err="1">
                <a:solidFill>
                  <a:srgbClr val="493B1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г.г</a:t>
            </a:r>
            <a:r>
              <a:rPr lang="ru-RU" sz="1600" dirty="0" smtClean="0">
                <a:solidFill>
                  <a:srgbClr val="493B1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.(</a:t>
            </a:r>
            <a:r>
              <a:rPr lang="ru-RU" sz="1600" dirty="0">
                <a:solidFill>
                  <a:srgbClr val="493B1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Одобрена решением ФУМО Протокол № 2/20 от 02.06.2020. Внесена в реестр примерных основных общеобразовательных программ, № гос. регистрации АААА-Г19- 619070900024-2 от 15.08.2019) Ссылка: http://</a:t>
            </a:r>
            <a:r>
              <a:rPr lang="ru-RU" sz="1600" dirty="0" smtClean="0">
                <a:solidFill>
                  <a:srgbClr val="493B1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form.instrao.ru</a:t>
            </a:r>
            <a:endParaRPr lang="ru-RU" sz="1600" dirty="0">
              <a:solidFill>
                <a:srgbClr val="493B1F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1175B12-D3B4-47B2-9FAD-DD81B82946A7}"/>
              </a:ext>
            </a:extLst>
          </p:cNvPr>
          <p:cNvSpPr txBox="1"/>
          <p:nvPr/>
        </p:nvSpPr>
        <p:spPr>
          <a:xfrm>
            <a:off x="101600" y="2221276"/>
            <a:ext cx="6502396" cy="4308872"/>
          </a:xfrm>
          <a:prstGeom prst="rect">
            <a:avLst/>
          </a:prstGeom>
          <a:gradFill>
            <a:gsLst>
              <a:gs pos="0">
                <a:srgbClr val="E3CF84"/>
              </a:gs>
              <a:gs pos="100000">
                <a:srgbClr val="D6BD75">
                  <a:alpha val="0"/>
                </a:srgbClr>
              </a:gs>
            </a:gsLst>
            <a:lin ang="0" scaled="1"/>
          </a:gradFill>
        </p:spPr>
        <p:txBody>
          <a:bodyPr wrap="square" rtlCol="0">
            <a:spAutoFit/>
          </a:bodyPr>
          <a:lstStyle/>
          <a:p>
            <a:pPr lvl="0"/>
            <a:endPara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Федеральный закон от 31.07.2020 г. № 304-ФЗ  О внесении изменений в Федеральный закон «Об образовании в Российской Федерации» по вопросам воспитания обучающихся</a:t>
            </a:r>
          </a:p>
          <a:p>
            <a:pPr lvl="0"/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Воспитание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ru-RU" sz="1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деятельность, направленная на развитие личности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создание условий для самоопределения и социализации обучающихся на основе социокультурных, духовно-нравственных ценностей и принятых в российском обществе правил и норм поведения в интересах человека, семьи, общества и государства, </a:t>
            </a:r>
            <a:r>
              <a:rPr lang="ru-RU" sz="1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у обучающихся чувства патриотизма, гражданственности, уважения к памяти защитников Отечества и подвигам Героев Отечества, закону и правопорядку, человеку труда и старшему поколению, взаимного уважения, бережного отношения к культурному наследию и традициям многонационального народа Российской Федерации, природе и окружающей среде;</a:t>
            </a:r>
          </a:p>
          <a:p>
            <a:pPr lvl="0"/>
            <a:endParaRPr lang="ru-RU" sz="14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1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07.10.2021  ФГБНУ «Институт изучения детства, семьи и воспитания Российской академии образования»    разработал ПРОЕКТ  ПРИМЕРНОЙ ПРОГРАММЫ  ВОСПИТАНИЯ для общеобразовательных </a:t>
            </a:r>
            <a:r>
              <a:rPr lang="ru-RU" sz="12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организаций</a:t>
            </a:r>
            <a:endParaRPr lang="ru-RU" sz="12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object 4">
            <a:extLst>
              <a:ext uri="{FF2B5EF4-FFF2-40B4-BE49-F238E27FC236}">
                <a16:creationId xmlns:a16="http://schemas.microsoft.com/office/drawing/2014/main" id="{872DBCFB-093E-4963-81DD-8ED0BC2611AD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318170" y="343578"/>
            <a:ext cx="2784407" cy="144167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57143" y="1939799"/>
            <a:ext cx="4775200" cy="239314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23094" y="4458377"/>
            <a:ext cx="4804233" cy="2274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427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3">
            <a:extLst>
              <a:ext uri="{FF2B5EF4-FFF2-40B4-BE49-F238E27FC236}">
                <a16:creationId xmlns:a16="http://schemas.microsoft.com/office/drawing/2014/main" id="{DCD2456D-C91B-44FC-8D08-4DD85BE9DB21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object 5">
            <a:extLst>
              <a:ext uri="{FF2B5EF4-FFF2-40B4-BE49-F238E27FC236}">
                <a16:creationId xmlns:a16="http://schemas.microsoft.com/office/drawing/2014/main" id="{EDE1966D-ED54-4884-9310-D47AA9E40705}"/>
              </a:ext>
            </a:extLst>
          </p:cNvPr>
          <p:cNvPicPr/>
          <p:nvPr/>
        </p:nvPicPr>
        <p:blipFill rotWithShape="1">
          <a:blip r:embed="rId3" cstate="print">
            <a:alphaModFix amt="20000"/>
          </a:blip>
          <a:srcRect t="49007"/>
          <a:stretch/>
        </p:blipFill>
        <p:spPr>
          <a:xfrm>
            <a:off x="2699657" y="712910"/>
            <a:ext cx="9332686" cy="6145090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8346D21A-A0FA-4194-AF42-F0DA8B56B129}"/>
              </a:ext>
            </a:extLst>
          </p:cNvPr>
          <p:cNvSpPr/>
          <p:nvPr/>
        </p:nvSpPr>
        <p:spPr>
          <a:xfrm>
            <a:off x="624114" y="343578"/>
            <a:ext cx="7653613" cy="461665"/>
          </a:xfrm>
          <a:prstGeom prst="rect">
            <a:avLst/>
          </a:prstGeom>
          <a:gradFill flip="none" rotWithShape="1">
            <a:gsLst>
              <a:gs pos="0">
                <a:srgbClr val="E3CF84"/>
              </a:gs>
              <a:gs pos="100000">
                <a:srgbClr val="D6BD75">
                  <a:alpha val="0"/>
                </a:srgbClr>
              </a:gs>
            </a:gsLst>
            <a:lin ang="0" scaled="1"/>
            <a:tileRect/>
          </a:gradFill>
        </p:spPr>
        <p:txBody>
          <a:bodyPr wrap="square">
            <a:spAutoFit/>
          </a:bodyPr>
          <a:lstStyle/>
          <a:p>
            <a:r>
              <a:rPr lang="ru-RU" sz="2400" b="1">
                <a:solidFill>
                  <a:srgbClr val="493B1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История разработки Рабочей программы воспитания</a:t>
            </a:r>
            <a:endParaRPr lang="ru-RU" sz="2400" b="1" dirty="0">
              <a:solidFill>
                <a:srgbClr val="493B1F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1175B12-D3B4-47B2-9FAD-DD81B82946A7}"/>
              </a:ext>
            </a:extLst>
          </p:cNvPr>
          <p:cNvSpPr txBox="1"/>
          <p:nvPr/>
        </p:nvSpPr>
        <p:spPr>
          <a:xfrm>
            <a:off x="234525" y="1174575"/>
            <a:ext cx="6676571" cy="5201424"/>
          </a:xfrm>
          <a:prstGeom prst="rect">
            <a:avLst/>
          </a:prstGeom>
          <a:gradFill>
            <a:gsLst>
              <a:gs pos="0">
                <a:srgbClr val="E3CF84"/>
              </a:gs>
              <a:gs pos="100000">
                <a:srgbClr val="D6BD75">
                  <a:alpha val="0"/>
                </a:srgbClr>
              </a:gs>
            </a:gsLst>
            <a:lin ang="0" scaled="1"/>
          </a:gradFill>
        </p:spPr>
        <p:txBody>
          <a:bodyPr wrap="square" rtlCol="0">
            <a:spAutoFit/>
          </a:bodyPr>
          <a:lstStyle/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Примерная рабочая программа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воспитания </a:t>
            </a:r>
            <a:r>
              <a:rPr lang="ru-RU" sz="16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актуализирована</a:t>
            </a:r>
            <a:endParaRPr lang="ru-RU" sz="16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Разработчики : ФГБНУ «Институт изучения детства, семьи и воспитания Российской академии образования»   (Одобрена решением Федерального учебно-методическим объединения по общему образованию)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(протокол №3/22 от 23 июня 2022г.) и размещена в Реестре примерных общеобразовательных  программ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.)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https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://fgosreestr.ru/?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ysclid=lj342nny4i695255033</a:t>
            </a: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Федеральная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рабочая программа воспитания – основа для разработки Рабочей программы воспитания образовательной организации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ФЗ № 371 от 4 сентября 2022года – о введении Федеральных основных  образовательные программ (ФООП). - Приказы № 992 , 993 от 16 ноября 2022 г. и №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1014 от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23.11.2022 об утверждении федеральных образовательных программ НОО, ООО, СОО (Включают «Федеральную рабочую программу воспитания» и соответственно «Федеральный календарный план воспитательной работы»).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сентября 2023 год  - дата  обязательного  введение Рабочей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программы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воспитания</a:t>
            </a:r>
          </a:p>
          <a:p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object 4">
            <a:extLst>
              <a:ext uri="{FF2B5EF4-FFF2-40B4-BE49-F238E27FC236}">
                <a16:creationId xmlns:a16="http://schemas.microsoft.com/office/drawing/2014/main" id="{872DBCFB-093E-4963-81DD-8ED0BC2611AD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9247936" y="162497"/>
            <a:ext cx="2784407" cy="144167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06924" y="4212289"/>
            <a:ext cx="3779848" cy="243992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11096" y="1731242"/>
            <a:ext cx="3817559" cy="2275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072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ject 2">
            <a:extLst>
              <a:ext uri="{FF2B5EF4-FFF2-40B4-BE49-F238E27FC236}">
                <a16:creationId xmlns:a16="http://schemas.microsoft.com/office/drawing/2014/main" id="{72521AE9-3992-47AF-BC19-05FBBE3324C2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6067468"/>
            <a:ext cx="6096000" cy="795911"/>
          </a:xfrm>
          <a:prstGeom prst="rect">
            <a:avLst/>
          </a:prstGeom>
        </p:spPr>
      </p:pic>
      <p:pic>
        <p:nvPicPr>
          <p:cNvPr id="14" name="object 3">
            <a:extLst>
              <a:ext uri="{FF2B5EF4-FFF2-40B4-BE49-F238E27FC236}">
                <a16:creationId xmlns:a16="http://schemas.microsoft.com/office/drawing/2014/main" id="{9D617657-286D-4075-B8FD-39BEBA861AA8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096000" y="6062091"/>
            <a:ext cx="6095995" cy="795910"/>
          </a:xfrm>
          <a:prstGeom prst="rect">
            <a:avLst/>
          </a:prstGeom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9198209"/>
              </p:ext>
            </p:extLst>
          </p:nvPr>
        </p:nvGraphicFramePr>
        <p:xfrm>
          <a:off x="304799" y="296686"/>
          <a:ext cx="11580052" cy="5581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87045">
                  <a:extLst>
                    <a:ext uri="{9D8B030D-6E8A-4147-A177-3AD203B41FA5}">
                      <a16:colId xmlns:a16="http://schemas.microsoft.com/office/drawing/2014/main" val="763651587"/>
                    </a:ext>
                  </a:extLst>
                </a:gridCol>
                <a:gridCol w="3222764">
                  <a:extLst>
                    <a:ext uri="{9D8B030D-6E8A-4147-A177-3AD203B41FA5}">
                      <a16:colId xmlns:a16="http://schemas.microsoft.com/office/drawing/2014/main" val="1847398553"/>
                    </a:ext>
                  </a:extLst>
                </a:gridCol>
                <a:gridCol w="5470243">
                  <a:extLst>
                    <a:ext uri="{9D8B030D-6E8A-4147-A177-3AD203B41FA5}">
                      <a16:colId xmlns:a16="http://schemas.microsoft.com/office/drawing/2014/main" val="646636571"/>
                    </a:ext>
                  </a:extLst>
                </a:gridCol>
              </a:tblGrid>
              <a:tr h="608997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Структура РПВ с 1.09.2021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Структура РПВ с 1.09.2022</a:t>
                      </a:r>
                    </a:p>
                    <a:p>
                      <a:pPr algn="ctr"/>
                      <a:endParaRPr lang="ru-RU" sz="1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Структура РПВ с 1.09.2023</a:t>
                      </a:r>
                    </a:p>
                    <a:p>
                      <a:pPr algn="ctr"/>
                      <a:endParaRPr lang="ru-RU" sz="1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CF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603470"/>
                  </a:ext>
                </a:extLst>
              </a:tr>
              <a:tr h="950461">
                <a:tc>
                  <a:txBody>
                    <a:bodyPr/>
                    <a:lstStyle/>
                    <a:p>
                      <a:r>
                        <a:rPr lang="ru-RU" sz="13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Описание особенностей воспитательного процесса</a:t>
                      </a:r>
                      <a:endParaRPr lang="ru-RU" sz="13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3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Анализ воспитательного процесса в организации</a:t>
                      </a:r>
                      <a:endParaRPr lang="ru-RU" sz="13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rowSpan="4">
                  <a:txBody>
                    <a:bodyPr/>
                    <a:lstStyle/>
                    <a:p>
                      <a:r>
                        <a:rPr lang="ru-RU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Раздел 1. Целевой</a:t>
                      </a:r>
                    </a:p>
                    <a:p>
                      <a:pPr latinLnBrk="0"/>
                      <a:r>
                        <a:rPr lang="ru-RU" sz="1400" b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1.1. Цель и задачи воспитания обучающихся</a:t>
                      </a:r>
                    </a:p>
                    <a:p>
                      <a:pPr latinLnBrk="0"/>
                      <a:r>
                        <a:rPr lang="ru-RU" sz="1400" b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1.2 Направления воспитания </a:t>
                      </a:r>
                    </a:p>
                    <a:p>
                      <a:pPr latinLnBrk="1"/>
                      <a:r>
                        <a:rPr lang="ru-RU" sz="1400" b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1.3 Целевые ориентиры результатов воспитания </a:t>
                      </a:r>
                    </a:p>
                    <a:p>
                      <a:endParaRPr lang="ru-RU" sz="14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ru-RU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Раздел 2. Содержательный</a:t>
                      </a:r>
                    </a:p>
                    <a:p>
                      <a:r>
                        <a:rPr lang="ru-RU" sz="14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2.1. Уклад образовательной организации</a:t>
                      </a:r>
                    </a:p>
                    <a:p>
                      <a:r>
                        <a:rPr lang="ru-RU" sz="14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2.2 Виды, формы и содержание воспитательной деятельности</a:t>
                      </a:r>
                    </a:p>
                    <a:p>
                      <a:pPr latinLnBrk="0"/>
                      <a:endParaRPr lang="ru-RU" sz="1400" b="1" kern="1200" dirty="0" smtClean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latinLnBrk="0"/>
                      <a:r>
                        <a:rPr lang="ru-RU" sz="1400" b="1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Раздел 3 Организационный</a:t>
                      </a:r>
                    </a:p>
                    <a:p>
                      <a:pPr latinLnBrk="0"/>
                      <a:r>
                        <a:rPr lang="ru-RU" sz="1400" b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 3.1. Кадровое обеспечение</a:t>
                      </a:r>
                    </a:p>
                    <a:p>
                      <a:r>
                        <a:rPr lang="ru-RU" sz="1400" b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3.2.  Нормативно-методическое обеспечение</a:t>
                      </a:r>
                    </a:p>
                    <a:p>
                      <a:pPr latinLnBrk="1"/>
                      <a:r>
                        <a:rPr lang="ru-RU" sz="1400" b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3.3 Требования к условиям работы с обучающимися с особыми образовательными потребностями</a:t>
                      </a:r>
                    </a:p>
                    <a:p>
                      <a:pPr latinLnBrk="1"/>
                      <a:r>
                        <a:rPr lang="ru-RU" sz="1400" b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3.4 Система поощрения социальной успешности и проявлений</a:t>
                      </a:r>
                    </a:p>
                    <a:p>
                      <a:pPr latinLnBrk="1"/>
                      <a:r>
                        <a:rPr lang="ru-RU" sz="1400" b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активной жизненной позиции обучающихся</a:t>
                      </a:r>
                    </a:p>
                    <a:p>
                      <a:pPr latinLnBrk="0"/>
                      <a:r>
                        <a:rPr lang="ru-RU" sz="1400" b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3.5. Анализ воспитательного процесса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CF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8887142"/>
                  </a:ext>
                </a:extLst>
              </a:tr>
              <a:tr h="721180">
                <a:tc>
                  <a:txBody>
                    <a:bodyPr/>
                    <a:lstStyle/>
                    <a:p>
                      <a:r>
                        <a:rPr lang="ru-RU" sz="13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2.Цель и задачи воспитания обучающихся</a:t>
                      </a:r>
                      <a:endParaRPr lang="ru-RU" sz="13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2.Цель и задачи воспитания обучающихся</a:t>
                      </a:r>
                    </a:p>
                    <a:p>
                      <a:r>
                        <a:rPr lang="ru-RU" sz="13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3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 sz="1300" b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CF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130047"/>
                  </a:ext>
                </a:extLst>
              </a:tr>
              <a:tr h="1617338">
                <a:tc>
                  <a:txBody>
                    <a:bodyPr/>
                    <a:lstStyle/>
                    <a:p>
                      <a:r>
                        <a:rPr lang="ru-RU" sz="13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 Виды, формы и содержание совместной деятельности педагогических работников, обучающихся и социальных партнеров организации, осуществляющей образовательную деятельность</a:t>
                      </a:r>
                      <a:endParaRPr lang="ru-RU" sz="13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3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 Виды, формы и содержание</a:t>
                      </a:r>
                      <a:r>
                        <a:rPr lang="ru-RU" sz="1300" b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воспитательной деятельности с учетом специфики организации, интересов субъекта воспитания, тематики учебных модулей</a:t>
                      </a:r>
                      <a:endParaRPr lang="ru-RU" sz="13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0"/>
                      <a:endParaRPr lang="ru-RU" sz="1300" b="0" kern="1200" dirty="0" smtClean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CF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0502901"/>
                  </a:ext>
                </a:extLst>
              </a:tr>
              <a:tr h="736585">
                <a:tc>
                  <a:txBody>
                    <a:bodyPr/>
                    <a:lstStyle/>
                    <a:p>
                      <a:r>
                        <a:rPr lang="ru-RU" sz="13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 Основные  направления самоанализа воспитательной работы</a:t>
                      </a:r>
                      <a:endParaRPr lang="ru-RU" sz="13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3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4.Система поощрения социальной успешности</a:t>
                      </a:r>
                      <a:r>
                        <a:rPr lang="ru-RU" sz="1300" b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 появление активной жизненной позиции обучающихся</a:t>
                      </a:r>
                      <a:endParaRPr lang="ru-RU" sz="13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 sz="13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CF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2868677"/>
                  </a:ext>
                </a:extLst>
              </a:tr>
              <a:tr h="947039">
                <a:tc>
                  <a:txBody>
                    <a:bodyPr/>
                    <a:lstStyle/>
                    <a:p>
                      <a:r>
                        <a:rPr lang="ru-RU" sz="13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304-ФЗ от 31.07.2020</a:t>
                      </a:r>
                    </a:p>
                    <a:p>
                      <a:r>
                        <a:rPr lang="ru-RU" sz="13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Примерная программа воспитания (протокол ФУМО № 2 /20 от 02.06.2020)</a:t>
                      </a:r>
                      <a:endParaRPr lang="ru-RU" sz="13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3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Приказы </a:t>
                      </a:r>
                      <a:r>
                        <a:rPr lang="ru-RU" sz="1300" b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Минпросвещения</a:t>
                      </a:r>
                      <a:r>
                        <a:rPr lang="ru-RU" sz="13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РФ от 31 мая 2021 г. №286</a:t>
                      </a:r>
                      <a:r>
                        <a:rPr lang="ru-RU" sz="1300" b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 №287 </a:t>
                      </a:r>
                    </a:p>
                    <a:p>
                      <a:r>
                        <a:rPr lang="ru-RU" sz="1300" b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Примерная программа воспитания (протокол №3/22 от 23.06.2022г)</a:t>
                      </a:r>
                      <a:endParaRPr lang="ru-RU" sz="13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3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ФООП</a:t>
                      </a:r>
                      <a:r>
                        <a:rPr lang="ru-RU" sz="1300" b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(ФЗ от 04.09.2022 г)</a:t>
                      </a:r>
                      <a:endParaRPr lang="ru-RU" sz="13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CF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4594638"/>
                  </a:ext>
                </a:extLst>
              </a:tr>
            </a:tbl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82734" y="524781"/>
            <a:ext cx="1902117" cy="1005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258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>
            <a:extLst>
              <a:ext uri="{FF2B5EF4-FFF2-40B4-BE49-F238E27FC236}">
                <a16:creationId xmlns:a16="http://schemas.microsoft.com/office/drawing/2014/main" id="{9ED083E1-4641-40B6-A765-065E98F17A58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78374"/>
            <a:ext cx="10130971" cy="6498197"/>
          </a:xfrm>
          <a:prstGeom prst="rect">
            <a:avLst/>
          </a:prstGeom>
        </p:spPr>
      </p:pic>
      <p:pic>
        <p:nvPicPr>
          <p:cNvPr id="3" name="object 6">
            <a:extLst>
              <a:ext uri="{FF2B5EF4-FFF2-40B4-BE49-F238E27FC236}">
                <a16:creationId xmlns:a16="http://schemas.microsoft.com/office/drawing/2014/main" id="{2EA98722-1680-4EBA-9638-B7E0A1CA9643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471403" y="120317"/>
            <a:ext cx="2334297" cy="1240094"/>
          </a:xfrm>
          <a:prstGeom prst="rect">
            <a:avLst/>
          </a:prstGeom>
        </p:spPr>
      </p:pic>
      <p:pic>
        <p:nvPicPr>
          <p:cNvPr id="4" name="object 5">
            <a:extLst>
              <a:ext uri="{FF2B5EF4-FFF2-40B4-BE49-F238E27FC236}">
                <a16:creationId xmlns:a16="http://schemas.microsoft.com/office/drawing/2014/main" id="{8D78804A-1673-4226-9EA4-21C2FBA00386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829800" y="3533865"/>
            <a:ext cx="2362200" cy="331934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F962266-38A8-4290-827C-7C488D2DC63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53" t="19115" r="13816" b="18609"/>
          <a:stretch/>
        </p:blipFill>
        <p:spPr>
          <a:xfrm>
            <a:off x="8935505" y="1766541"/>
            <a:ext cx="2870195" cy="696010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C4F4174E-79C2-4EE1-A148-80B4A24FC6C9}"/>
              </a:ext>
            </a:extLst>
          </p:cNvPr>
          <p:cNvSpPr/>
          <p:nvPr/>
        </p:nvSpPr>
        <p:spPr>
          <a:xfrm>
            <a:off x="217715" y="319314"/>
            <a:ext cx="9143999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В </a:t>
            </a:r>
            <a:r>
              <a:rPr lang="ru-RU" sz="2400" b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тексте </a:t>
            </a:r>
            <a:r>
              <a:rPr lang="ru-RU" sz="24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новой программы воспитания </a:t>
            </a:r>
            <a:r>
              <a:rPr lang="ru-RU" sz="2400" b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определены</a:t>
            </a:r>
          </a:p>
          <a:p>
            <a:r>
              <a:rPr lang="ru-RU" sz="2400" b="1" dirty="0" smtClean="0">
                <a:solidFill>
                  <a:srgbClr val="C1272D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направления </a:t>
            </a:r>
            <a:endParaRPr lang="ru-RU" sz="2400" b="1" dirty="0">
              <a:solidFill>
                <a:srgbClr val="C1272D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endParaRPr lang="ru-RU" sz="2400" b="1" dirty="0" smtClean="0">
              <a:solidFill>
                <a:srgbClr val="C1272D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endParaRPr lang="ru-RU" sz="2400" b="1" dirty="0">
              <a:solidFill>
                <a:srgbClr val="C1272D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endParaRPr lang="ru-RU" sz="2400" b="1" dirty="0" smtClean="0">
              <a:solidFill>
                <a:srgbClr val="C1272D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endParaRPr lang="ru-RU" sz="2400" b="1" dirty="0">
              <a:solidFill>
                <a:srgbClr val="C1272D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endParaRPr lang="ru-RU" sz="2400" b="1" dirty="0" smtClean="0">
              <a:solidFill>
                <a:srgbClr val="C1272D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r>
              <a:rPr lang="ru-RU" sz="2400" b="1" dirty="0" smtClean="0">
                <a:solidFill>
                  <a:srgbClr val="C1272D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и </a:t>
            </a:r>
            <a:r>
              <a:rPr lang="ru-RU" sz="2400" b="1" dirty="0" smtClean="0">
                <a:solidFill>
                  <a:srgbClr val="C1272D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модули</a:t>
            </a:r>
            <a:r>
              <a:rPr lang="ru-RU" sz="2400" b="1" dirty="0">
                <a:solidFill>
                  <a:srgbClr val="C1272D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: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1438587"/>
              </p:ext>
            </p:extLst>
          </p:nvPr>
        </p:nvGraphicFramePr>
        <p:xfrm>
          <a:off x="217715" y="3409895"/>
          <a:ext cx="9797142" cy="3324733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5461195">
                  <a:extLst>
                    <a:ext uri="{9D8B030D-6E8A-4147-A177-3AD203B41FA5}">
                      <a16:colId xmlns:a16="http://schemas.microsoft.com/office/drawing/2014/main" val="4180098600"/>
                    </a:ext>
                  </a:extLst>
                </a:gridCol>
                <a:gridCol w="4335947">
                  <a:extLst>
                    <a:ext uri="{9D8B030D-6E8A-4147-A177-3AD203B41FA5}">
                      <a16:colId xmlns:a16="http://schemas.microsoft.com/office/drawing/2014/main" val="3224434634"/>
                    </a:ext>
                  </a:extLst>
                </a:gridCol>
              </a:tblGrid>
              <a:tr h="500134"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Инвари</a:t>
                      </a:r>
                      <a:r>
                        <a:rPr lang="ru-RU" sz="1600" b="1" kern="1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антные</a:t>
                      </a:r>
                      <a:r>
                        <a:rPr lang="en-US" sz="1600" b="1" kern="1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600" b="1" kern="1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(обязательные)</a:t>
                      </a:r>
                      <a:endParaRPr lang="ru-RU" sz="1600" b="1" i="1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10" marR="73025" marT="31750" marB="0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Вариативные</a:t>
                      </a:r>
                      <a:r>
                        <a:rPr lang="ru-RU" sz="1600" b="1" kern="1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(если такая деятельность</a:t>
                      </a:r>
                    </a:p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реализуется)</a:t>
                      </a:r>
                      <a:endParaRPr lang="ru-RU" sz="1600" b="1" i="1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10" marR="73025" marT="31750" marB="0"/>
                </a:tc>
                <a:extLst>
                  <a:ext uri="{0D108BD9-81ED-4DB2-BD59-A6C34878D82A}">
                    <a16:rowId xmlns:a16="http://schemas.microsoft.com/office/drawing/2014/main" val="23566029"/>
                  </a:ext>
                </a:extLst>
              </a:tr>
              <a:tr h="2752568">
                <a:tc>
                  <a:txBody>
                    <a:bodyPr/>
                    <a:lstStyle/>
                    <a:p>
                      <a:pPr algn="just" latinLnBrk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«Основные школьные дела», </a:t>
                      </a:r>
                    </a:p>
                    <a:p>
                      <a:pPr algn="just" latinLnBrk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«Классное руководство», </a:t>
                      </a:r>
                    </a:p>
                    <a:p>
                      <a:pPr algn="just" latinLnBrk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«Урочная деятельность», </a:t>
                      </a:r>
                    </a:p>
                    <a:p>
                      <a:pPr algn="just" latinLnBrk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«Внеурочная деятельность»,</a:t>
                      </a:r>
                    </a:p>
                    <a:p>
                      <a:pPr algn="just" latinLnBrk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«Внешкольные мероприятия», </a:t>
                      </a:r>
                    </a:p>
                    <a:p>
                      <a:pPr algn="just" latinLnBrk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«Организация предметно-пространственной среды», </a:t>
                      </a:r>
                    </a:p>
                    <a:p>
                      <a:pPr algn="just" latinLnBrk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«Взаимодействие с родителями (законными представителями)», </a:t>
                      </a:r>
                    </a:p>
                    <a:p>
                      <a:pPr algn="just" latinLnBrk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«Самоуправление», </a:t>
                      </a:r>
                    </a:p>
                    <a:p>
                      <a:pPr algn="just" latinLnBrk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«Профилактика и безопасность»,</a:t>
                      </a:r>
                    </a:p>
                    <a:p>
                      <a:pPr algn="just" latinLnBrk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«Социальное партнерство»,</a:t>
                      </a:r>
                    </a:p>
                    <a:p>
                      <a:pPr algn="just" latinLnBrk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«Профориентация» (на уровнях основного общего и среднего общего образования).</a:t>
                      </a:r>
                      <a:endParaRPr lang="ru-RU" sz="1400" b="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10" marR="73025" marT="31750" marB="0"/>
                </a:tc>
                <a:tc>
                  <a:txBody>
                    <a:bodyPr/>
                    <a:lstStyle/>
                    <a:p>
                      <a:pPr marL="342900" lvl="0" indent="-342900" algn="just" fontAlgn="base" latinLnBrk="0">
                        <a:lnSpc>
                          <a:spcPct val="107000"/>
                        </a:lnSpc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Symbol" panose="05050102010706020507" pitchFamily="18" charset="2"/>
                        <a:buChar char="-"/>
                      </a:pPr>
                      <a:r>
                        <a:rPr lang="ru-RU" sz="1400" u="none" strike="noStrike" kern="1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«Школьные медиа», </a:t>
                      </a:r>
                    </a:p>
                    <a:p>
                      <a:pPr marL="342900" lvl="0" indent="-342900" algn="just" fontAlgn="base" latinLnBrk="0">
                        <a:lnSpc>
                          <a:spcPct val="107000"/>
                        </a:lnSpc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Symbol" panose="05050102010706020507" pitchFamily="18" charset="2"/>
                        <a:buChar char="-"/>
                      </a:pPr>
                      <a:r>
                        <a:rPr lang="ru-RU" sz="1400" u="none" strike="noStrike" kern="1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«Детские общественные объединения»,</a:t>
                      </a:r>
                    </a:p>
                    <a:p>
                      <a:pPr marL="342900" lvl="0" indent="-342900" algn="just" fontAlgn="base" latinLnBrk="0">
                        <a:lnSpc>
                          <a:spcPct val="107000"/>
                        </a:lnSpc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Symbol" panose="05050102010706020507" pitchFamily="18" charset="2"/>
                        <a:buChar char="-"/>
                      </a:pPr>
                      <a:r>
                        <a:rPr lang="ru-RU" sz="1400" u="none" strike="noStrike" kern="1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«Добровольческая деятельность», </a:t>
                      </a:r>
                    </a:p>
                    <a:p>
                      <a:pPr marL="342900" lvl="0" indent="-342900" algn="just" fontAlgn="base" latinLnBrk="0">
                        <a:lnSpc>
                          <a:spcPct val="107000"/>
                        </a:lnSpc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Symbol" panose="05050102010706020507" pitchFamily="18" charset="2"/>
                        <a:buChar char="-"/>
                      </a:pPr>
                      <a:r>
                        <a:rPr lang="ru-RU" sz="1400" u="none" strike="noStrike" kern="1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«Дополнительное образование</a:t>
                      </a:r>
                      <a:r>
                        <a:rPr lang="ru-RU" sz="1400" u="none" strike="noStrike" kern="100" dirty="0" smtClean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</a:t>
                      </a:r>
                      <a:r>
                        <a:rPr lang="ru-RU" sz="1400" u="none" strike="noStrike" kern="1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endParaRPr lang="ru-RU" sz="1400" u="none" strike="noStrike" kern="100" dirty="0"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 algn="just" fontAlgn="base" latinLnBrk="0">
                        <a:lnSpc>
                          <a:spcPct val="107000"/>
                        </a:lnSpc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Symbol" panose="05050102010706020507" pitchFamily="18" charset="2"/>
                        <a:buChar char="-"/>
                      </a:pPr>
                      <a:r>
                        <a:rPr lang="ru-RU" sz="1400" u="none" strike="noStrike" kern="1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«Школьные театры</a:t>
                      </a:r>
                      <a:r>
                        <a:rPr lang="ru-RU" sz="1400" u="none" strike="noStrike" kern="100" dirty="0" smtClean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»,</a:t>
                      </a:r>
                      <a:endParaRPr lang="ru-RU" sz="1400" u="none" strike="noStrike" kern="100" dirty="0"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 algn="just" fontAlgn="base" latinLnBrk="0">
                        <a:lnSpc>
                          <a:spcPct val="107000"/>
                        </a:lnSpc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Symbol" panose="05050102010706020507" pitchFamily="18" charset="2"/>
                        <a:buChar char="-"/>
                      </a:pPr>
                      <a:r>
                        <a:rPr lang="ru-RU" sz="1400" u="none" strike="noStrike" kern="1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«Школьный музей</a:t>
                      </a:r>
                      <a:r>
                        <a:rPr lang="ru-RU" sz="1400" u="none" strike="noStrike" kern="100" dirty="0" smtClean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»,</a:t>
                      </a:r>
                    </a:p>
                    <a:p>
                      <a:pPr marL="342900" lvl="0" indent="-342900" algn="just" fontAlgn="base" latinLnBrk="0">
                        <a:lnSpc>
                          <a:spcPct val="107000"/>
                        </a:lnSpc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Symbol" panose="05050102010706020507" pitchFamily="18" charset="2"/>
                        <a:buChar char="-"/>
                      </a:pPr>
                      <a:r>
                        <a:rPr lang="ru-RU" sz="1400" u="none" strike="noStrike" kern="100" dirty="0" smtClean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u="none" strike="noStrike" kern="1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«Наставничество</a:t>
                      </a:r>
                      <a:r>
                        <a:rPr lang="ru-RU" sz="1400" u="none" strike="noStrike" kern="100" dirty="0" smtClean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»,</a:t>
                      </a:r>
                      <a:endParaRPr lang="ru-RU" sz="1400" u="none" strike="noStrike" kern="100" dirty="0"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 algn="just" fontAlgn="base" latinLnBrk="0">
                        <a:lnSpc>
                          <a:spcPct val="107000"/>
                        </a:lnSpc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Symbol" panose="05050102010706020507" pitchFamily="18" charset="2"/>
                        <a:buChar char="-"/>
                      </a:pPr>
                      <a:r>
                        <a:rPr lang="ru-RU" sz="1400" u="none" strike="noStrike" kern="1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«Школьные спортивные клубы», </a:t>
                      </a:r>
                      <a:endParaRPr lang="ru-RU" sz="1400" u="none" strike="noStrike" kern="100" dirty="0" smtClean="0"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285750" lvl="0" indent="-285750" algn="just" fontAlgn="base" latinLnBrk="0">
                        <a:lnSpc>
                          <a:spcPct val="107000"/>
                        </a:lnSpc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Tx/>
                        <a:buChar char="-"/>
                      </a:pPr>
                      <a:r>
                        <a:rPr lang="ru-RU" sz="1400" u="none" strike="noStrike" kern="100" baseline="0" dirty="0" smtClean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</a:t>
                      </a:r>
                      <a:r>
                        <a:rPr lang="ru-RU" sz="1400" u="none" strike="noStrike" kern="100" dirty="0" smtClean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ные модули, разработанные</a:t>
                      </a:r>
                    </a:p>
                    <a:p>
                      <a:pPr marL="0" lvl="0" indent="0" algn="just" fontAlgn="base" latinLnBrk="0">
                        <a:lnSpc>
                          <a:spcPct val="107000"/>
                        </a:lnSpc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Tx/>
                        <a:buNone/>
                      </a:pPr>
                      <a:r>
                        <a:rPr lang="ru-RU" sz="1400" u="none" strike="noStrike" kern="100" baseline="0" dirty="0" smtClean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u="none" strike="noStrike" kern="100" dirty="0" smtClean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самой общеобразовательной организацией.</a:t>
                      </a:r>
                      <a:endParaRPr lang="ru-RU" sz="1400" b="0" u="none" strike="noStrike" kern="100" dirty="0"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10" marR="73025" marT="31750" marB="0"/>
                </a:tc>
                <a:extLst>
                  <a:ext uri="{0D108BD9-81ED-4DB2-BD59-A6C34878D82A}">
                    <a16:rowId xmlns:a16="http://schemas.microsoft.com/office/drawing/2014/main" val="3178359910"/>
                  </a:ext>
                </a:extLst>
              </a:tr>
            </a:tbl>
          </a:graphicData>
        </a:graphic>
      </p:graphicFrame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36639" y="825070"/>
            <a:ext cx="4658276" cy="2134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365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73D5EF0C-ADE8-4C4C-8075-4003151D0844}"/>
              </a:ext>
            </a:extLst>
          </p:cNvPr>
          <p:cNvSpPr/>
          <p:nvPr/>
        </p:nvSpPr>
        <p:spPr>
          <a:xfrm>
            <a:off x="281354" y="253219"/>
            <a:ext cx="1088738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Что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еще  необходимо  учесть 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реализации рабочей программы воспитания?</a:t>
            </a:r>
            <a:endParaRPr lang="ru-RU" sz="2800" b="1" cap="all" dirty="0">
              <a:solidFill>
                <a:srgbClr val="493B1F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object 7">
            <a:extLst>
              <a:ext uri="{FF2B5EF4-FFF2-40B4-BE49-F238E27FC236}">
                <a16:creationId xmlns:a16="http://schemas.microsoft.com/office/drawing/2014/main" id="{8506961D-EEC1-43A2-80EE-6E1117A40E91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565757" y="247842"/>
            <a:ext cx="2169043" cy="1183696"/>
          </a:xfrm>
          <a:prstGeom prst="rect">
            <a:avLst/>
          </a:prstGeom>
        </p:spPr>
      </p:pic>
      <p:pic>
        <p:nvPicPr>
          <p:cNvPr id="13" name="object 2">
            <a:extLst>
              <a:ext uri="{FF2B5EF4-FFF2-40B4-BE49-F238E27FC236}">
                <a16:creationId xmlns:a16="http://schemas.microsoft.com/office/drawing/2014/main" id="{72521AE9-3992-47AF-BC19-05FBBE3324C2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6067468"/>
            <a:ext cx="6096000" cy="795911"/>
          </a:xfrm>
          <a:prstGeom prst="rect">
            <a:avLst/>
          </a:prstGeom>
        </p:spPr>
      </p:pic>
      <p:pic>
        <p:nvPicPr>
          <p:cNvPr id="14" name="object 3">
            <a:extLst>
              <a:ext uri="{FF2B5EF4-FFF2-40B4-BE49-F238E27FC236}">
                <a16:creationId xmlns:a16="http://schemas.microsoft.com/office/drawing/2014/main" id="{9D617657-286D-4075-B8FD-39BEBA861AA8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096000" y="6062091"/>
            <a:ext cx="6095995" cy="795910"/>
          </a:xfrm>
          <a:prstGeom prst="rect">
            <a:avLst/>
          </a:prstGeom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9329199"/>
              </p:ext>
            </p:extLst>
          </p:nvPr>
        </p:nvGraphicFramePr>
        <p:xfrm>
          <a:off x="5769033" y="1969064"/>
          <a:ext cx="5070763" cy="3745705"/>
        </p:xfrm>
        <a:graphic>
          <a:graphicData uri="http://schemas.openxmlformats.org/drawingml/2006/table">
            <a:tbl>
              <a:tblPr firstRow="1" firstCol="1" bandRow="1">
                <a:tableStyleId>{1E171933-4619-4E11-9A3F-F7608DF75F80}</a:tableStyleId>
              </a:tblPr>
              <a:tblGrid>
                <a:gridCol w="2535136">
                  <a:extLst>
                    <a:ext uri="{9D8B030D-6E8A-4147-A177-3AD203B41FA5}">
                      <a16:colId xmlns:a16="http://schemas.microsoft.com/office/drawing/2014/main" val="1650530705"/>
                    </a:ext>
                  </a:extLst>
                </a:gridCol>
                <a:gridCol w="2535627">
                  <a:extLst>
                    <a:ext uri="{9D8B030D-6E8A-4147-A177-3AD203B41FA5}">
                      <a16:colId xmlns:a16="http://schemas.microsoft.com/office/drawing/2014/main" val="1941763511"/>
                    </a:ext>
                  </a:extLst>
                </a:gridCol>
              </a:tblGrid>
              <a:tr h="76878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Новое 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Что сделать?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29315096"/>
                  </a:ext>
                </a:extLst>
              </a:tr>
              <a:tr h="297691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kern="12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Готовность </a:t>
                      </a:r>
                      <a:r>
                        <a:rPr lang="ru-RU" sz="14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 выбору профессии </a:t>
                      </a:r>
                      <a:r>
                        <a:rPr lang="ru-RU" sz="14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зафиксировать</a:t>
                      </a:r>
                      <a:r>
                        <a:rPr lang="ru-RU" sz="1400" b="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как предметный результат (ранее выбор профессии был выделен только в составе личностных результатов</a:t>
                      </a:r>
                      <a:r>
                        <a:rPr lang="ru-RU" sz="14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b="1" kern="12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Усилить воспитательный потенциал</a:t>
                      </a:r>
                      <a:r>
                        <a:rPr lang="ru-RU" sz="1400" b="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урока, а также </a:t>
                      </a:r>
                      <a:r>
                        <a:rPr lang="ru-RU" sz="14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ответственность учителей-предметников за « связь  с программой воспитания»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11940516"/>
                  </a:ext>
                </a:extLst>
              </a:tr>
            </a:tbl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281354" y="1084216"/>
            <a:ext cx="9860173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Модуль «Классное  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руководство» </a:t>
            </a:r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Модуль «Урочная  деятельность»</a:t>
            </a:r>
          </a:p>
          <a:p>
            <a:r>
              <a:rPr lang="ru-RU" sz="2000" b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000" b="1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5512" y="1579418"/>
            <a:ext cx="3857105" cy="4482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636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ject 7">
            <a:extLst>
              <a:ext uri="{FF2B5EF4-FFF2-40B4-BE49-F238E27FC236}">
                <a16:creationId xmlns:a16="http://schemas.microsoft.com/office/drawing/2014/main" id="{8506961D-EEC1-43A2-80EE-6E1117A40E91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260957" y="480355"/>
            <a:ext cx="1900355" cy="1009562"/>
          </a:xfrm>
          <a:prstGeom prst="rect">
            <a:avLst/>
          </a:prstGeom>
        </p:spPr>
      </p:pic>
      <p:pic>
        <p:nvPicPr>
          <p:cNvPr id="13" name="object 2">
            <a:extLst>
              <a:ext uri="{FF2B5EF4-FFF2-40B4-BE49-F238E27FC236}">
                <a16:creationId xmlns:a16="http://schemas.microsoft.com/office/drawing/2014/main" id="{72521AE9-3992-47AF-BC19-05FBBE3324C2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6067468"/>
            <a:ext cx="6096000" cy="795911"/>
          </a:xfrm>
          <a:prstGeom prst="rect">
            <a:avLst/>
          </a:prstGeom>
        </p:spPr>
      </p:pic>
      <p:pic>
        <p:nvPicPr>
          <p:cNvPr id="14" name="object 3">
            <a:extLst>
              <a:ext uri="{FF2B5EF4-FFF2-40B4-BE49-F238E27FC236}">
                <a16:creationId xmlns:a16="http://schemas.microsoft.com/office/drawing/2014/main" id="{9D617657-286D-4075-B8FD-39BEBA861AA8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096000" y="6062091"/>
            <a:ext cx="6095995" cy="79591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97186" y="-51228"/>
            <a:ext cx="11894814" cy="66171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ru-RU" b="1" dirty="0" smtClean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Модуль «Внеурочная деятельность». </a:t>
            </a:r>
          </a:p>
          <a:p>
            <a:pPr lvl="0"/>
            <a:r>
              <a:rPr lang="ru-RU" b="1" dirty="0" smtClean="0">
                <a:solidFill>
                  <a:srgbClr val="C127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Внеурочная  </a:t>
            </a:r>
            <a:r>
              <a:rPr lang="ru-RU" b="1" dirty="0" smtClean="0">
                <a:solidFill>
                  <a:srgbClr val="C127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деятельность - неотъемлемая </a:t>
            </a:r>
            <a:r>
              <a:rPr lang="ru-RU" b="1" dirty="0">
                <a:solidFill>
                  <a:srgbClr val="C127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обязательная часть РПВ. </a:t>
            </a:r>
            <a:endParaRPr lang="ru-RU" b="1" dirty="0" smtClean="0">
              <a:solidFill>
                <a:srgbClr val="C1272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братить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внимание на :</a:t>
            </a:r>
          </a:p>
          <a:p>
            <a:pPr lvl="0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циклы занятий «Разговоры о важном»,</a:t>
            </a:r>
          </a:p>
          <a:p>
            <a:pPr lvl="0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-программу внеурочной деятельности для обучающихся 1–4 классов,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которая разработана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рамках федерального проекта «Патриотическое воспитание граждан Российской Федерации» «Орлята России», </a:t>
            </a:r>
          </a:p>
          <a:p>
            <a:pPr lvl="0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-просветительский проект «Я-ТЫ-ОН-ОНА — вместе целая страна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(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является логическим продолжением программы «Орлята России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»),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и др.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 smtClean="0">
                <a:solidFill>
                  <a:srgbClr val="C127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Важно!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Рекомендуется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обновить  тематику курсов внеурочной деятельности </a:t>
            </a: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ВД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образовательная деятельность, направленная на достижение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планируемых результатов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освоения ООП (предметных,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метапредметных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личностных).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Может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предусматриваться использование ресурсов других организаций 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Часы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ВД рекомендуется использовать на социальное, творческое,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интеллектуальное, общекультурное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физическое, гражданско-патриотическое развитие обучающихся.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 одной̆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 трех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моделей̆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планов: с преобладанием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учебно-познавательной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деятельности; с преобладанием педагогической</a:t>
            </a:r>
          </a:p>
          <a:p>
            <a:pPr lvl="0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поддержки обучающихся; с преобладанием деятельности уч. сообществ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воспитательных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мероприятий.</a:t>
            </a:r>
          </a:p>
          <a:p>
            <a:pPr lvl="0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формировании Плана ВД целесообразно предусмотреть часть,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рекомендуемую для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всех обучающихся:</a:t>
            </a:r>
          </a:p>
          <a:p>
            <a:pPr lvl="0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- 1 час в неделю – на занятия «Разговоры о важном»</a:t>
            </a:r>
          </a:p>
          <a:p>
            <a:pPr lvl="0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- 1 час в неделю – на занятия по формированию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функциональной̆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грамотности</a:t>
            </a:r>
          </a:p>
          <a:p>
            <a:pPr lvl="0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- 1 час в неделю – на занятия, направленные на удовлетворение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профориентационных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интересов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потребностей̆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ФОП НОО – 1 час (+ функциональная грамотность в коммуникативном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направлении). ФОП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ООО – 1 час (+ система ВД может включать в себя… внеурочную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деятельность  по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функциональной грамотности (один из разделов Плана ВД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);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профориентационые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мероприятия - в разделе Плана ВД по развитию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личности)  .ФОП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СОО – 1 час (+ профориентация через профили)</a:t>
            </a:r>
          </a:p>
          <a:p>
            <a:pPr lvl="0"/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ru-RU" sz="14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ru-RU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4661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659</TotalTime>
  <Words>1369</Words>
  <Application>Microsoft Office PowerPoint</Application>
  <PresentationFormat>Широкоэкранный</PresentationFormat>
  <Paragraphs>158</Paragraphs>
  <Slides>20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7" baseType="lpstr">
      <vt:lpstr>Arial</vt:lpstr>
      <vt:lpstr>Calibri</vt:lpstr>
      <vt:lpstr>Calibri Light</vt:lpstr>
      <vt:lpstr>Symbol</vt:lpstr>
      <vt:lpstr>Tahoma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ЦОС</cp:lastModifiedBy>
  <cp:revision>73</cp:revision>
  <dcterms:created xsi:type="dcterms:W3CDTF">2023-06-19T06:07:09Z</dcterms:created>
  <dcterms:modified xsi:type="dcterms:W3CDTF">2023-06-22T07:32:00Z</dcterms:modified>
</cp:coreProperties>
</file>