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80" r:id="rId7"/>
    <p:sldId id="267" r:id="rId8"/>
    <p:sldId id="265" r:id="rId9"/>
    <p:sldId id="266" r:id="rId10"/>
    <p:sldId id="268" r:id="rId11"/>
    <p:sldId id="269" r:id="rId12"/>
    <p:sldId id="276" r:id="rId13"/>
    <p:sldId id="270" r:id="rId14"/>
    <p:sldId id="271" r:id="rId15"/>
    <p:sldId id="272" r:id="rId16"/>
    <p:sldId id="283" r:id="rId17"/>
    <p:sldId id="273" r:id="rId18"/>
    <p:sldId id="275" r:id="rId19"/>
    <p:sldId id="274" r:id="rId20"/>
    <p:sldId id="277" r:id="rId21"/>
    <p:sldId id="278" r:id="rId22"/>
    <p:sldId id="281" r:id="rId23"/>
    <p:sldId id="282" r:id="rId24"/>
    <p:sldId id="279" r:id="rId25"/>
    <p:sldId id="26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3B1F"/>
    <a:srgbClr val="AD8B49"/>
    <a:srgbClr val="E3CF84"/>
    <a:srgbClr val="D6BD75"/>
    <a:srgbClr val="C12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9EEDA2-72E3-4515-8D09-94F6D52E1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3900F4-54AA-4DDB-8522-97568D736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6F178-9630-4DD5-9426-25D25F47C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7184-E94A-44A2-B5FC-5619F1611BC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C3A9E7-CC36-4DE7-8431-D0FEF59E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403409-EF8C-4FE1-9038-2E545DF49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87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88F6BC-BF99-47AA-BFBE-B798117A0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78844D-6455-4120-8957-A2BD27640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79E43E-6317-4469-8261-1271E4CEB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7184-E94A-44A2-B5FC-5619F1611BC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567966-CB08-44AD-81DA-9899782CB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D73FCB-81A7-426B-9FD4-A1EC6778B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49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665171-A18E-4D32-B9EE-DC3FB1175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87C2E0-335C-4B09-AFB7-0734E1D62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FBED0D-0284-47D9-9480-7B6701020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7184-E94A-44A2-B5FC-5619F1611BC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86C641-7DF7-4784-B5C6-7CB38E97C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0C1EEA-A664-4872-ADB0-3213A0F58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43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5E178-F218-4210-9A15-37AEF0434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8DB264-2D4E-4FB1-AC6F-689DE3A9F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8723E-DAD2-4365-818D-479E60680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7184-E94A-44A2-B5FC-5619F1611BC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567D0D-136E-4C36-944A-F911D6A59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40AA2E-7087-4F4E-9EBB-EB04D497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83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A16AA-919C-40E5-B491-BCDBF688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F3319B-5CE7-409F-AD76-452E4FA34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69A2CE-DF00-4DCC-9100-FF4A7F9DF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7184-E94A-44A2-B5FC-5619F1611BC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AD53CD-DCF5-4B2F-A7FF-0078CC6CB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23715D-9771-4A3F-B967-1564E62C1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08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3ABED-3843-4FF7-89D1-3EFD442F7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12E312-579F-432C-8E4C-A86ACC27B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A65B28-9667-4AD7-B7B1-F7AE5FAF7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9ECD66-5B69-427A-8578-44CBB4819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7184-E94A-44A2-B5FC-5619F1611BC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842952-FABA-4FA6-B10A-8AB889D8B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8350B0-A869-4CEB-B1E6-83E58EC8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75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AB0ED-49AC-4F48-8E23-B6DED5F1E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862545-E2D0-4094-9872-0A83D86B0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5D6800-C6F0-4A9F-B2E7-34B67D462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B14CE72-7BFC-4170-9DFA-BB133AA84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E5B6DA-9E6A-4599-B4C5-16D6BCED1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1156225-51CC-47D2-B03A-D9DB4E775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7184-E94A-44A2-B5FC-5619F1611BC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0DE3C3-1C61-4750-913D-D6E6B7F8C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98BC93E-0B02-4CFB-994F-F100D073C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51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A5DFA-E044-4152-BC9C-167B9BDB3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AC6407-9074-4040-A783-8A6683972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7184-E94A-44A2-B5FC-5619F1611BC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8F48AFB-18BD-4F9A-9C35-F58A5FBCB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F01CA8-5599-4C79-9F3E-97F6D8EE7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848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600F5BB-B147-453D-A33E-7D4C1CA6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7184-E94A-44A2-B5FC-5619F1611BC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FD1F4B-E248-483C-A767-61474F5A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6367DB-4554-4458-BDC2-D25125F0F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486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BE92E-0746-47C5-8A7E-E67EBEF3B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396B0C-42FC-424E-9411-374CF7440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31772E-49E2-4B52-BC49-A7DB19AA3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4FDF7E-AE2C-48FE-9E7D-8FC87ADD1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7184-E94A-44A2-B5FC-5619F1611BC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EB11A-EE70-4035-ADFF-AE39A0861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A4B364-595F-4533-AC1C-3C3DB794E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84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486CC-4318-41AD-BD6A-2F12A4E9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B284DA-B0CF-491A-B490-98F6AE7C8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FB6315-C4E2-43D1-9C0C-D05D8C57D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B6D777-99AD-493B-8099-433377EB3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7184-E94A-44A2-B5FC-5619F1611BC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323418-F955-4D8F-BF39-E6D85B240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374287-3839-4DEB-881D-3774E9D96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519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83661-1F2D-46E1-BDFE-7E1B47A35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FB6549-9D44-4F32-8FBE-69350329D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EB9089-3BE6-4433-98B3-D5CE30FE9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67184-E94A-44A2-B5FC-5619F1611BC8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E91EF6-97E3-4BD4-BE5D-B2FE468DB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5DDFC7-EFF7-4BEC-96BE-0E43B96BB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1045C-3AA7-47DA-AAB6-72A120CA0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82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0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8.png"/><Relationship Id="rId7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4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69.png"/><Relationship Id="rId7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0.png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08.png"/><Relationship Id="rId4" Type="http://schemas.openxmlformats.org/officeDocument/2006/relationships/image" Target="../media/image112.png"/><Relationship Id="rId9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3.png"/><Relationship Id="rId7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EAE27A4E-CE46-4FBA-B1AC-B3E0593964C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46606E07-0037-4CA5-B029-41ED7AE5161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6533" y="331327"/>
            <a:ext cx="2264892" cy="12000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AD0E58-0CB3-4718-AE40-856838113F47}"/>
              </a:ext>
            </a:extLst>
          </p:cNvPr>
          <p:cNvSpPr/>
          <p:nvPr/>
        </p:nvSpPr>
        <p:spPr>
          <a:xfrm>
            <a:off x="1367869" y="1721397"/>
            <a:ext cx="933956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844083"/>
            <a:r>
              <a:rPr lang="ru-RU" sz="4000" b="1" cap="al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 И СОПРОВОЖДЕНИЕ ВОСПИТАТЕЛЬНОЙ РАБОТЫ В УСЛОВИЯХ РЕАЛИЗАЦИИ ОБНОВЛЕННЫХ </a:t>
            </a:r>
            <a:r>
              <a:rPr lang="ru-RU" sz="4000" b="1" cap="all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фгос</a:t>
            </a:r>
            <a:r>
              <a:rPr lang="ru-RU" sz="4000" b="1" cap="al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А ТАКЖЕ в </a:t>
            </a:r>
            <a:r>
              <a:rPr lang="ru-RU" sz="4000" b="1" cap="all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связи с ВВЕДЕНИЕМ </a:t>
            </a:r>
            <a:r>
              <a:rPr lang="ru-RU" sz="4000" b="1" cap="all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фооп</a:t>
            </a:r>
            <a:br>
              <a:rPr lang="ru-RU" sz="3200" b="1" cap="al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3200" b="1" cap="all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6577170-4842-4DCF-80E3-EB73BCB8B3E8}"/>
              </a:ext>
            </a:extLst>
          </p:cNvPr>
          <p:cNvSpPr/>
          <p:nvPr/>
        </p:nvSpPr>
        <p:spPr>
          <a:xfrm>
            <a:off x="2434220" y="5351249"/>
            <a:ext cx="83513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844083"/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Кузнецова Наталья Петровна,</a:t>
            </a:r>
          </a:p>
          <a:p>
            <a:pPr algn="r" defTabSz="844083"/>
            <a:r>
              <a:rPr lang="ru-RU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заместитель начальника Жуковского управления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963435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7369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219" y="0"/>
            <a:ext cx="233521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014" y="1260040"/>
            <a:ext cx="23352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88" y="3810000"/>
            <a:ext cx="186531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346D21A-A0FA-4194-AF42-F0DA8B56B129}"/>
              </a:ext>
            </a:extLst>
          </p:cNvPr>
          <p:cNvSpPr/>
          <p:nvPr/>
        </p:nvSpPr>
        <p:spPr>
          <a:xfrm>
            <a:off x="170804" y="231541"/>
            <a:ext cx="7347798" cy="369332"/>
          </a:xfrm>
          <a:prstGeom prst="rect">
            <a:avLst/>
          </a:prstGeom>
          <a:gradFill flip="none" rotWithShape="1">
            <a:gsLst>
              <a:gs pos="0">
                <a:srgbClr val="E3CF84"/>
              </a:gs>
              <a:gs pos="100000">
                <a:srgbClr val="D6BD75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93B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КОНКУРСЫ ПРОФЕССИОНАЛЬНОГО МАСТЕРСТВА</a:t>
            </a:r>
            <a:endParaRPr lang="ru-RU" sz="2000" b="1" cap="all" dirty="0">
              <a:solidFill>
                <a:srgbClr val="493B1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357" y="2648310"/>
            <a:ext cx="5103199" cy="3830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106" y="1871932"/>
            <a:ext cx="3608466" cy="481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223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1887"/>
            <a:ext cx="5937250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2" y="403644"/>
            <a:ext cx="73945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713" y="31375"/>
            <a:ext cx="233521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713" y="1332122"/>
            <a:ext cx="23352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88" y="3810000"/>
            <a:ext cx="186531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1271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1832185"/>
            <a:ext cx="50768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842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6765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312" y="0"/>
            <a:ext cx="233521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788" y="1306243"/>
            <a:ext cx="23352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212" y="3810000"/>
            <a:ext cx="186531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4" y="308753"/>
            <a:ext cx="73945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5" y="3528204"/>
            <a:ext cx="4398009" cy="324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532" y="2026122"/>
            <a:ext cx="5112680" cy="280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291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7" y="2943763"/>
            <a:ext cx="3914237" cy="391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277" y="0"/>
            <a:ext cx="233521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713" y="1332122"/>
            <a:ext cx="23352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7973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88" y="3810000"/>
            <a:ext cx="186531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346D21A-A0FA-4194-AF42-F0DA8B56B129}"/>
              </a:ext>
            </a:extLst>
          </p:cNvPr>
          <p:cNvSpPr/>
          <p:nvPr/>
        </p:nvSpPr>
        <p:spPr>
          <a:xfrm>
            <a:off x="265695" y="382177"/>
            <a:ext cx="7347798" cy="646331"/>
          </a:xfrm>
          <a:prstGeom prst="rect">
            <a:avLst/>
          </a:prstGeom>
          <a:gradFill flip="none" rotWithShape="1">
            <a:gsLst>
              <a:gs pos="0">
                <a:srgbClr val="E3CF84"/>
              </a:gs>
              <a:gs pos="100000">
                <a:srgbClr val="D6BD75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93B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ДИСКУССИОННАЯ ПЛОЩАДКА </a:t>
            </a:r>
          </a:p>
          <a:p>
            <a:r>
              <a:rPr lang="ru-RU" b="1" dirty="0">
                <a:solidFill>
                  <a:srgbClr val="493B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«Образование вчера, сегодня, завтра»</a:t>
            </a:r>
            <a:endParaRPr lang="ru-RU" sz="2000" b="1" cap="all" dirty="0">
              <a:solidFill>
                <a:srgbClr val="493B1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594" y="2603694"/>
            <a:ext cx="4336928" cy="325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602" y="1895383"/>
            <a:ext cx="3900398" cy="2925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839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650"/>
            <a:ext cx="38100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46D21A-A0FA-4194-AF42-F0DA8B56B129}"/>
              </a:ext>
            </a:extLst>
          </p:cNvPr>
          <p:cNvSpPr/>
          <p:nvPr/>
        </p:nvSpPr>
        <p:spPr>
          <a:xfrm>
            <a:off x="300201" y="304541"/>
            <a:ext cx="7347798" cy="369332"/>
          </a:xfrm>
          <a:prstGeom prst="rect">
            <a:avLst/>
          </a:prstGeom>
          <a:gradFill flip="none" rotWithShape="1">
            <a:gsLst>
              <a:gs pos="0">
                <a:srgbClr val="E3CF84"/>
              </a:gs>
              <a:gs pos="100000">
                <a:srgbClr val="D6BD75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93B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ФЕСТИВАЛЬ ПЕДАГОГИЧЕСКИХ ИДЕЙ</a:t>
            </a:r>
            <a:endParaRPr lang="ru-RU" sz="2000" b="1" cap="all" dirty="0">
              <a:solidFill>
                <a:srgbClr val="493B1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88" y="3810000"/>
            <a:ext cx="186531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926" y="54748"/>
            <a:ext cx="233521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054" y="1297615"/>
            <a:ext cx="23352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680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2501033"/>
            <a:ext cx="3393057" cy="400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057" y="1797678"/>
            <a:ext cx="3111096" cy="415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352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9498"/>
            <a:ext cx="59372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88" y="3810000"/>
            <a:ext cx="186531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058" y="109808"/>
            <a:ext cx="233521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058" y="1377456"/>
            <a:ext cx="23352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6599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25"/>
            <a:ext cx="2941608" cy="149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761" y="1877519"/>
            <a:ext cx="5308652" cy="298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058" y="1348058"/>
            <a:ext cx="23352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432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6558"/>
            <a:ext cx="3899423" cy="269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88" y="3810000"/>
            <a:ext cx="186531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311" y="0"/>
            <a:ext cx="233521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311" y="1238250"/>
            <a:ext cx="23352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1752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578" y="3105735"/>
            <a:ext cx="3987283" cy="281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77" y="1921452"/>
            <a:ext cx="3720577" cy="259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346D21A-A0FA-4194-AF42-F0DA8B56B129}"/>
              </a:ext>
            </a:extLst>
          </p:cNvPr>
          <p:cNvSpPr/>
          <p:nvPr/>
        </p:nvSpPr>
        <p:spPr>
          <a:xfrm>
            <a:off x="170804" y="231541"/>
            <a:ext cx="7347798" cy="369332"/>
          </a:xfrm>
          <a:prstGeom prst="rect">
            <a:avLst/>
          </a:prstGeom>
          <a:gradFill flip="none" rotWithShape="1">
            <a:gsLst>
              <a:gs pos="0">
                <a:srgbClr val="E3CF84"/>
              </a:gs>
              <a:gs pos="100000">
                <a:srgbClr val="D6BD75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93B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РЕЙТИНГ ОО</a:t>
            </a:r>
            <a:endParaRPr lang="ru-RU" sz="2000" b="1" cap="all" dirty="0">
              <a:solidFill>
                <a:srgbClr val="493B1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133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544" y="3810001"/>
            <a:ext cx="6031156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88" y="3810000"/>
            <a:ext cx="186531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355" y="109807"/>
            <a:ext cx="233521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788" y="1348057"/>
            <a:ext cx="23352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121" y="0"/>
            <a:ext cx="11406143" cy="641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46D21A-A0FA-4194-AF42-F0DA8B56B129}"/>
              </a:ext>
            </a:extLst>
          </p:cNvPr>
          <p:cNvSpPr/>
          <p:nvPr/>
        </p:nvSpPr>
        <p:spPr>
          <a:xfrm>
            <a:off x="178439" y="359600"/>
            <a:ext cx="7347798" cy="369332"/>
          </a:xfrm>
          <a:prstGeom prst="rect">
            <a:avLst/>
          </a:prstGeom>
          <a:gradFill flip="none" rotWithShape="1">
            <a:gsLst>
              <a:gs pos="0">
                <a:srgbClr val="E3CF84"/>
              </a:gs>
              <a:gs pos="100000">
                <a:srgbClr val="D6BD75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93B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ЗВЕЗДНАЯ ДОРОЖКА</a:t>
            </a:r>
            <a:endParaRPr lang="ru-RU" sz="2000" b="1" cap="all" dirty="0">
              <a:solidFill>
                <a:srgbClr val="493B1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55" y="3837990"/>
            <a:ext cx="4282904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64" y="1509623"/>
            <a:ext cx="2767214" cy="230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634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88" y="3810000"/>
            <a:ext cx="186531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300" y="0"/>
            <a:ext cx="233521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311" y="1401134"/>
            <a:ext cx="23352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346D21A-A0FA-4194-AF42-F0DA8B56B129}"/>
              </a:ext>
            </a:extLst>
          </p:cNvPr>
          <p:cNvSpPr/>
          <p:nvPr/>
        </p:nvSpPr>
        <p:spPr>
          <a:xfrm>
            <a:off x="483869" y="249793"/>
            <a:ext cx="7347798" cy="369332"/>
          </a:xfrm>
          <a:prstGeom prst="rect">
            <a:avLst/>
          </a:prstGeom>
          <a:gradFill flip="none" rotWithShape="1">
            <a:gsLst>
              <a:gs pos="0">
                <a:srgbClr val="E3CF84"/>
              </a:gs>
              <a:gs pos="100000">
                <a:srgbClr val="D6BD75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93B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ДВИЖЕНИЕ ПЕРВЫХ</a:t>
            </a:r>
            <a:endParaRPr lang="ru-RU" sz="2000" b="1" cap="all" dirty="0">
              <a:solidFill>
                <a:srgbClr val="493B1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768" y="2969065"/>
            <a:ext cx="4122835" cy="310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989" y="1778519"/>
            <a:ext cx="3931011" cy="294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5326" y="45898"/>
            <a:ext cx="11406188" cy="641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63814"/>
            <a:ext cx="4157767" cy="297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89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695" y="390525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993" y="1492630"/>
            <a:ext cx="3618931" cy="241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830" y="390525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346D21A-A0FA-4194-AF42-F0DA8B56B129}"/>
              </a:ext>
            </a:extLst>
          </p:cNvPr>
          <p:cNvSpPr/>
          <p:nvPr/>
        </p:nvSpPr>
        <p:spPr>
          <a:xfrm>
            <a:off x="929929" y="554707"/>
            <a:ext cx="7347798" cy="369332"/>
          </a:xfrm>
          <a:prstGeom prst="rect">
            <a:avLst/>
          </a:prstGeom>
          <a:gradFill flip="none" rotWithShape="1">
            <a:gsLst>
              <a:gs pos="0">
                <a:srgbClr val="E3CF84"/>
              </a:gs>
              <a:gs pos="100000">
                <a:srgbClr val="D6BD75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93B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В КОНКУРСАХ </a:t>
            </a:r>
            <a:endParaRPr lang="ru-RU" sz="2000" b="1" cap="all" dirty="0">
              <a:solidFill>
                <a:srgbClr val="493B1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271" y="0"/>
            <a:ext cx="233521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271" y="1238250"/>
            <a:ext cx="23352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210" y="3810000"/>
            <a:ext cx="186531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2917" y="0"/>
            <a:ext cx="11406188" cy="641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557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9ED083E1-4641-40B6-A765-065E98F17A5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720597" y="-12692"/>
            <a:ext cx="12192000" cy="6858000"/>
          </a:xfrm>
          <a:prstGeom prst="rect">
            <a:avLst/>
          </a:prstGeom>
        </p:spPr>
      </p:pic>
      <p:pic>
        <p:nvPicPr>
          <p:cNvPr id="3" name="object 6">
            <a:extLst>
              <a:ext uri="{FF2B5EF4-FFF2-40B4-BE49-F238E27FC236}">
                <a16:creationId xmlns:a16="http://schemas.microsoft.com/office/drawing/2014/main" id="{2EA98722-1680-4EBA-9638-B7E0A1CA964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71403" y="120317"/>
            <a:ext cx="2334297" cy="1240094"/>
          </a:xfrm>
          <a:prstGeom prst="rect">
            <a:avLst/>
          </a:prstGeom>
        </p:spPr>
      </p:pic>
      <p:pic>
        <p:nvPicPr>
          <p:cNvPr id="4" name="object 5">
            <a:extLst>
              <a:ext uri="{FF2B5EF4-FFF2-40B4-BE49-F238E27FC236}">
                <a16:creationId xmlns:a16="http://schemas.microsoft.com/office/drawing/2014/main" id="{8D78804A-1673-4226-9EA4-21C2FBA0038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35126" y="3796852"/>
            <a:ext cx="1863730" cy="30484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962266-38A8-4290-827C-7C488D2DC6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3" t="19115" r="13816" b="18609"/>
          <a:stretch/>
        </p:blipFill>
        <p:spPr>
          <a:xfrm>
            <a:off x="9471403" y="1694173"/>
            <a:ext cx="2334297" cy="5033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35014" y="2053829"/>
            <a:ext cx="83702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Приоритетная задача образования Российской Федерации –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новых поколений, обладающих знаниями и умениями, которые отвечают требованиям XXI века, разделяющих традиционные нравственные ценности, готовых к мирному созиданию и защите Родины. </a:t>
            </a:r>
          </a:p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Ключевым инструментом решения этой задачи является воспитание детей. </a:t>
            </a:r>
          </a:p>
        </p:txBody>
      </p:sp>
    </p:spTree>
    <p:extLst>
      <p:ext uri="{BB962C8B-B14F-4D97-AF65-F5344CB8AC3E}">
        <p14:creationId xmlns:p14="http://schemas.microsoft.com/office/powerpoint/2010/main" val="962365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788" y="0"/>
            <a:ext cx="233521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805" y="1314870"/>
            <a:ext cx="23352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88" y="3810000"/>
            <a:ext cx="186531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346D21A-A0FA-4194-AF42-F0DA8B56B129}"/>
              </a:ext>
            </a:extLst>
          </p:cNvPr>
          <p:cNvSpPr/>
          <p:nvPr/>
        </p:nvSpPr>
        <p:spPr>
          <a:xfrm>
            <a:off x="929929" y="554707"/>
            <a:ext cx="7347798" cy="369332"/>
          </a:xfrm>
          <a:prstGeom prst="rect">
            <a:avLst/>
          </a:prstGeom>
          <a:gradFill flip="none" rotWithShape="1">
            <a:gsLst>
              <a:gs pos="0">
                <a:srgbClr val="E3CF84"/>
              </a:gs>
              <a:gs pos="100000">
                <a:srgbClr val="D6BD75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93B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В КОНКУРСАХ</a:t>
            </a:r>
            <a:endParaRPr lang="ru-RU" sz="2000" b="1" cap="all" dirty="0">
              <a:solidFill>
                <a:srgbClr val="493B1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681" y="1789321"/>
            <a:ext cx="4149749" cy="311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903" y="1314870"/>
            <a:ext cx="3314778" cy="484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827" y="0"/>
            <a:ext cx="11406188" cy="641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5303"/>
            <a:ext cx="4307188" cy="323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173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46D21A-A0FA-4194-AF42-F0DA8B56B129}"/>
              </a:ext>
            </a:extLst>
          </p:cNvPr>
          <p:cNvSpPr/>
          <p:nvPr/>
        </p:nvSpPr>
        <p:spPr>
          <a:xfrm>
            <a:off x="929929" y="554707"/>
            <a:ext cx="7347798" cy="369332"/>
          </a:xfrm>
          <a:prstGeom prst="rect">
            <a:avLst/>
          </a:prstGeom>
          <a:gradFill flip="none" rotWithShape="1">
            <a:gsLst>
              <a:gs pos="0">
                <a:srgbClr val="E3CF84"/>
              </a:gs>
              <a:gs pos="100000">
                <a:srgbClr val="D6BD75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93B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В КОНКУРСАХ</a:t>
            </a:r>
            <a:endParaRPr lang="ru-RU" sz="2000" b="1" cap="all" dirty="0">
              <a:solidFill>
                <a:srgbClr val="493B1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179" y="0"/>
            <a:ext cx="233521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179" y="1307262"/>
            <a:ext cx="23352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88" y="3810000"/>
            <a:ext cx="186531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220" y="1431248"/>
            <a:ext cx="4007959" cy="534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119" y="0"/>
            <a:ext cx="11076766" cy="622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8" y="2199736"/>
            <a:ext cx="5574642" cy="418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780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88" y="3033376"/>
            <a:ext cx="4714187" cy="353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21" y="2139351"/>
            <a:ext cx="4836544" cy="362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7255" y="-1"/>
            <a:ext cx="11042166" cy="6211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21" y="0"/>
            <a:ext cx="233521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014" y="1413280"/>
            <a:ext cx="23352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30" y="3791905"/>
            <a:ext cx="186531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346D21A-A0FA-4194-AF42-F0DA8B56B129}"/>
              </a:ext>
            </a:extLst>
          </p:cNvPr>
          <p:cNvSpPr/>
          <p:nvPr/>
        </p:nvSpPr>
        <p:spPr>
          <a:xfrm>
            <a:off x="265695" y="382177"/>
            <a:ext cx="7347798" cy="369332"/>
          </a:xfrm>
          <a:prstGeom prst="rect">
            <a:avLst/>
          </a:prstGeom>
          <a:gradFill flip="none" rotWithShape="1">
            <a:gsLst>
              <a:gs pos="0">
                <a:srgbClr val="E3CF84"/>
              </a:gs>
              <a:gs pos="100000">
                <a:srgbClr val="D6BD75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93B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В КОНКУРСАХ</a:t>
            </a:r>
            <a:endParaRPr lang="ru-RU" sz="2000" b="1" cap="all" dirty="0">
              <a:solidFill>
                <a:srgbClr val="493B1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252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16" y="455403"/>
            <a:ext cx="74009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88" y="3810000"/>
            <a:ext cx="186531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311" y="21566"/>
            <a:ext cx="233521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311" y="1259816"/>
            <a:ext cx="23352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4601" y="38908"/>
            <a:ext cx="11047412" cy="621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3" y="2510287"/>
            <a:ext cx="3260785" cy="43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238" y="2113471"/>
            <a:ext cx="3187100" cy="424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811" y="1618891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438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72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88" y="3810000"/>
            <a:ext cx="186531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311" y="0"/>
            <a:ext cx="233521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311" y="1306243"/>
            <a:ext cx="23352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143" y="1556274"/>
            <a:ext cx="5301726" cy="530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485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EAE27A4E-CE46-4FBA-B1AC-B3E0593964C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46606E07-0037-4CA5-B029-41ED7AE5161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6533" y="331327"/>
            <a:ext cx="2264892" cy="1200081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2EF4899-B849-461C-84C8-5B64889808B0}"/>
              </a:ext>
            </a:extLst>
          </p:cNvPr>
          <p:cNvSpPr txBox="1">
            <a:spLocks/>
          </p:cNvSpPr>
          <p:nvPr/>
        </p:nvSpPr>
        <p:spPr>
          <a:xfrm>
            <a:off x="1943100" y="1531408"/>
            <a:ext cx="8305800" cy="1297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Спасибо</a:t>
            </a:r>
            <a:r>
              <a:rPr lang="ru-RU" sz="5400" dirty="0">
                <a:solidFill>
                  <a:schemeClr val="bg1"/>
                </a:solidFill>
              </a:rPr>
              <a:t> </a:t>
            </a:r>
            <a:r>
              <a:rPr lang="ru-RU" sz="5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3886639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791" y="150202"/>
            <a:ext cx="233521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637690"/>
            <a:ext cx="2335213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87" y="3810000"/>
            <a:ext cx="186531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23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3463" y="4167664"/>
            <a:ext cx="80484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«…Формирование гармоничной личности, воспитание гражданина России – зрелого, ответственного человека, в котором сочетается любовь к большой и малой Родине, общенациональная и этническая идентичность, уважение к культуре, традициям людей, которые живут рядом». 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290" y="1755775"/>
            <a:ext cx="3940501" cy="222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534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5505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98" y="135686"/>
            <a:ext cx="233521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98" y="1513277"/>
            <a:ext cx="23352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88" y="3810000"/>
            <a:ext cx="186531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21434" y="2274838"/>
            <a:ext cx="85228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Стратегическая цель развития сферы образования Жуковского муниципального округа - обеспечение высокого качества образования в соответствии с перспективными задачами развития российского образования, повышение эффективности реализации молодежной политики, защиты прав и законных интересов детей-сирот, оставшихся без попечения родителей.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104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7754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834" y="0"/>
            <a:ext cx="233521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926" y="1314869"/>
            <a:ext cx="23352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88" y="3810000"/>
            <a:ext cx="186531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51492" y="1814932"/>
            <a:ext cx="77896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системе образования Жуковского муниципального округа 21 учреждение образования: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- 15 общеобразовательных школ;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- 5 детских садов, 7 дошкольных групп на базе сельских школ реализуют программы дошкольного образования;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учреждение дополнительного образования 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456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44" y="1357029"/>
            <a:ext cx="7668554" cy="538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179" y="118779"/>
            <a:ext cx="233521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179" y="1377801"/>
            <a:ext cx="23352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88" y="3810000"/>
            <a:ext cx="186531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4090" y="-12594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278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5132"/>
            <a:ext cx="3114675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401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300" y="0"/>
            <a:ext cx="233521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300" y="1259022"/>
            <a:ext cx="23352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88" y="3810000"/>
            <a:ext cx="186531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346D21A-A0FA-4194-AF42-F0DA8B56B129}"/>
              </a:ext>
            </a:extLst>
          </p:cNvPr>
          <p:cNvSpPr/>
          <p:nvPr/>
        </p:nvSpPr>
        <p:spPr>
          <a:xfrm>
            <a:off x="929929" y="554707"/>
            <a:ext cx="7347798" cy="369332"/>
          </a:xfrm>
          <a:prstGeom prst="rect">
            <a:avLst/>
          </a:prstGeom>
          <a:gradFill flip="none" rotWithShape="1">
            <a:gsLst>
              <a:gs pos="0">
                <a:srgbClr val="E3CF84"/>
              </a:gs>
              <a:gs pos="100000">
                <a:srgbClr val="D6BD75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93B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НАУЧНО-ПРАКТИЧЕСКИЕ КОНФЕРЕНЦИИ</a:t>
            </a:r>
            <a:endParaRPr lang="ru-RU" sz="2000" b="1" cap="all" dirty="0">
              <a:solidFill>
                <a:srgbClr val="493B1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28" y="1759085"/>
            <a:ext cx="326707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03" y="1259022"/>
            <a:ext cx="3489283" cy="500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560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794" y="0"/>
            <a:ext cx="233521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432" y="1267648"/>
            <a:ext cx="23352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346D21A-A0FA-4194-AF42-F0DA8B56B129}"/>
              </a:ext>
            </a:extLst>
          </p:cNvPr>
          <p:cNvSpPr/>
          <p:nvPr/>
        </p:nvSpPr>
        <p:spPr>
          <a:xfrm>
            <a:off x="143933" y="249793"/>
            <a:ext cx="7347798" cy="461665"/>
          </a:xfrm>
          <a:prstGeom prst="rect">
            <a:avLst/>
          </a:prstGeom>
          <a:gradFill flip="none" rotWithShape="1">
            <a:gsLst>
              <a:gs pos="0">
                <a:srgbClr val="E3CF84"/>
              </a:gs>
              <a:gs pos="100000">
                <a:srgbClr val="D6BD75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493B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НАУЧНО-ПРАКТИЧЕСКИЕ КОНФЕРЕНЦИИ</a:t>
            </a:r>
            <a:endParaRPr lang="ru-RU" sz="2400" b="1" cap="all" dirty="0">
              <a:solidFill>
                <a:srgbClr val="493B1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794" y="1767710"/>
            <a:ext cx="2271623" cy="390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52" y="2758506"/>
            <a:ext cx="4473638" cy="335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3738"/>
            <a:ext cx="5267415" cy="289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6287" y="0"/>
            <a:ext cx="11472708" cy="645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638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7" y="3453231"/>
            <a:ext cx="4536457" cy="340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836" y="2807898"/>
            <a:ext cx="3933645" cy="2950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9" y="455403"/>
            <a:ext cx="74009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0283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604" y="83134"/>
            <a:ext cx="233521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604" y="1324903"/>
            <a:ext cx="23352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162" y="1914202"/>
            <a:ext cx="3582838" cy="198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88" y="3810000"/>
            <a:ext cx="186531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8858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236</Words>
  <Application>Microsoft Office PowerPoint</Application>
  <PresentationFormat>Широкоэкранный</PresentationFormat>
  <Paragraphs>22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23</cp:revision>
  <dcterms:created xsi:type="dcterms:W3CDTF">2023-06-19T06:07:09Z</dcterms:created>
  <dcterms:modified xsi:type="dcterms:W3CDTF">2023-06-30T09:09:14Z</dcterms:modified>
</cp:coreProperties>
</file>