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79" r:id="rId3"/>
    <p:sldId id="281" r:id="rId4"/>
    <p:sldId id="276" r:id="rId5"/>
    <p:sldId id="271" r:id="rId6"/>
    <p:sldId id="257" r:id="rId7"/>
    <p:sldId id="265" r:id="rId8"/>
    <p:sldId id="266" r:id="rId9"/>
    <p:sldId id="267" r:id="rId10"/>
    <p:sldId id="277" r:id="rId11"/>
    <p:sldId id="269" r:id="rId12"/>
    <p:sldId id="258" r:id="rId13"/>
    <p:sldId id="270" r:id="rId14"/>
    <p:sldId id="260" r:id="rId15"/>
    <p:sldId id="280" r:id="rId16"/>
    <p:sldId id="261" r:id="rId17"/>
    <p:sldId id="272" r:id="rId18"/>
    <p:sldId id="278" r:id="rId19"/>
    <p:sldId id="262" r:id="rId20"/>
    <p:sldId id="275" r:id="rId21"/>
    <p:sldId id="263" r:id="rId22"/>
    <p:sldId id="264" r:id="rId23"/>
    <p:sldId id="282" r:id="rId24"/>
  </p:sldIdLst>
  <p:sldSz cx="14630400" cy="8229600"/>
  <p:notesSz cx="8229600" cy="14630400"/>
  <p:embeddedFontLst>
    <p:embeddedFont>
      <p:font typeface="DM Sans Medium" panose="020B0604020202020204" charset="0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libri Light" panose="020F0302020204030204" pitchFamily="34" charset="0"/>
      <p:regular r:id="rId31"/>
      <p:italic r:id="rId32"/>
    </p:embeddedFont>
    <p:embeddedFont>
      <p:font typeface="Inter" panose="020B0604020202020204" charset="0"/>
      <p:regular r:id="rId33"/>
    </p:embeddedFont>
    <p:embeddedFont>
      <p:font typeface="Arial Black" panose="020B0A04020102020204" pitchFamily="34" charset="0"/>
      <p:bold r:id="rId34"/>
    </p:embeddedFont>
    <p:embeddedFont>
      <p:font typeface="Cambria" panose="02040503050406030204" pitchFamily="18" charset="0"/>
      <p:regular r:id="rId35"/>
      <p:bold r:id="rId36"/>
      <p:italic r:id="rId37"/>
      <p:boldItalic r:id="rId38"/>
    </p:embeddedFont>
    <p:embeddedFont>
      <p:font typeface="Microsoft Sans Serif" panose="020B0604020202020204" pitchFamily="34" charset="0"/>
      <p:regular r:id="rId3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3" d="100"/>
          <a:sy n="73" d="100"/>
        </p:scale>
        <p:origin x="48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440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60" b="1" i="0">
                <a:solidFill>
                  <a:srgbClr val="00206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12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1378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A5B5-8750-4A55-A6D8-3AD43068A4D1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F694-8E0D-4858-B051-6840C71483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43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A5B5-8750-4A55-A6D8-3AD43068A4D1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F694-8E0D-4858-B051-6840C71483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19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974294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Методики эффективного понимания текстов в начальной школе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209566"/>
            <a:ext cx="7556421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Данная презентация посвящена методикам эффективного понимания и преобразования учебно-научных текстов. Мы рассмотрим различные подходы, которые помогут учащимся начальной школы лучше усваивать информацию и развивать навыки работы с </a:t>
            </a:r>
            <a:r>
              <a:rPr lang="en-US" sz="1750" dirty="0" err="1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текстом</a:t>
            </a:r>
            <a:r>
              <a:rPr lang="en-US" sz="1750" dirty="0" smtClean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ru-RU" sz="1750" dirty="0" smtClean="0">
              <a:solidFill>
                <a:srgbClr val="161613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>
              <a:lnSpc>
                <a:spcPts val="2850"/>
              </a:lnSpc>
            </a:pPr>
            <a:r>
              <a:rPr lang="ru-RU" sz="1750" dirty="0" smtClean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Составил </a:t>
            </a:r>
            <a:r>
              <a:rPr lang="ru-RU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:Мураль И.П</a:t>
            </a:r>
            <a:r>
              <a:rPr lang="ru-RU" sz="1750" dirty="0" smtClean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.-заведующий </a:t>
            </a:r>
            <a:r>
              <a:rPr lang="ru-RU" sz="1750" dirty="0" err="1" smtClean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цнтром</a:t>
            </a:r>
            <a:r>
              <a:rPr lang="ru-RU" sz="1750" dirty="0" smtClean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начального и дошкольного образования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4938" y="587845"/>
            <a:ext cx="80719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Понимание текста- учебная задача</a:t>
            </a:r>
          </a:p>
        </p:txBody>
      </p:sp>
      <p:sp>
        <p:nvSpPr>
          <p:cNvPr id="3" name="object 4"/>
          <p:cNvSpPr txBox="1"/>
          <p:nvPr/>
        </p:nvSpPr>
        <p:spPr>
          <a:xfrm>
            <a:off x="535940" y="1856507"/>
            <a:ext cx="13022405" cy="2319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5"/>
              </a:spcBef>
              <a:buFont typeface="Wingdings" panose="05000000000000000000" pitchFamily="2" charset="2"/>
              <a:buChar char="Ø"/>
              <a:tabLst>
                <a:tab pos="286385" algn="l"/>
              </a:tabLst>
            </a:pPr>
            <a:r>
              <a:rPr sz="36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Понимание</a:t>
            </a:r>
            <a:r>
              <a:rPr sz="3600" spc="-105" dirty="0" smtClean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3600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проблем,</a:t>
            </a:r>
            <a:r>
              <a:rPr sz="3600" spc="-95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3600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связанных</a:t>
            </a:r>
            <a:r>
              <a:rPr sz="3600" spc="-90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3600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с</a:t>
            </a:r>
            <a:r>
              <a:rPr sz="3600" spc="-75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3600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освоением</a:t>
            </a:r>
            <a:r>
              <a:rPr sz="3600" spc="-95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3600" spc="-10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данного</a:t>
            </a:r>
            <a:r>
              <a:rPr sz="3600" spc="650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 </a:t>
            </a:r>
            <a:r>
              <a:rPr sz="3600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текста,</a:t>
            </a:r>
            <a:r>
              <a:rPr sz="3600" spc="-100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3600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фрагмента,</a:t>
            </a:r>
            <a:r>
              <a:rPr sz="3600" spc="-90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3600" spc="-10" dirty="0" err="1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понятия</a:t>
            </a:r>
            <a:r>
              <a:rPr sz="3600" spc="-10" dirty="0" smtClean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;</a:t>
            </a:r>
            <a:endParaRPr lang="ru-RU" sz="3600" dirty="0"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  <a:p>
            <a:pPr marL="354965" marR="5080" indent="-342900">
              <a:lnSpc>
                <a:spcPct val="100000"/>
              </a:lnSpc>
              <a:spcBef>
                <a:spcPts val="105"/>
              </a:spcBef>
              <a:buFont typeface="Wingdings" panose="05000000000000000000" pitchFamily="2" charset="2"/>
              <a:buChar char="Ø"/>
              <a:tabLst>
                <a:tab pos="286385" algn="l"/>
              </a:tabLst>
            </a:pPr>
            <a:r>
              <a:rPr sz="3600" spc="-1950" dirty="0" smtClean="0">
                <a:solidFill>
                  <a:srgbClr val="727CA3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🞂</a:t>
            </a:r>
            <a:r>
              <a:rPr sz="3600" dirty="0" smtClean="0">
                <a:solidFill>
                  <a:srgbClr val="727CA3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Sans Serif"/>
              </a:rPr>
              <a:t>​</a:t>
            </a:r>
            <a:r>
              <a:rPr lang="ru-RU" sz="3600" dirty="0" smtClean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с</a:t>
            </a:r>
            <a:r>
              <a:rPr sz="36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оздание</a:t>
            </a:r>
            <a:r>
              <a:rPr sz="3600" spc="-65" dirty="0" smtClean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3600" dirty="0" err="1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условий</a:t>
            </a:r>
            <a:r>
              <a:rPr sz="3600" spc="-60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36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для</a:t>
            </a:r>
            <a:r>
              <a:rPr lang="ru-RU" sz="3600" spc="-50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36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учебной</a:t>
            </a:r>
            <a:r>
              <a:rPr sz="3600" spc="-60" dirty="0" smtClean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3600" spc="-1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рефлексии</a:t>
            </a:r>
            <a:r>
              <a:rPr lang="ru-RU" sz="3600" spc="650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3600" spc="-1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школьников</a:t>
            </a:r>
            <a:r>
              <a:rPr sz="3600" spc="-10" dirty="0" smtClean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;</a:t>
            </a:r>
            <a:endParaRPr lang="ru-RU" sz="3600" dirty="0"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  <a:p>
            <a:pPr marL="354965" marR="1689735" indent="-342900">
              <a:lnSpc>
                <a:spcPct val="100000"/>
              </a:lnSpc>
              <a:spcBef>
                <a:spcPts val="595"/>
              </a:spcBef>
              <a:buFont typeface="Wingdings" panose="05000000000000000000" pitchFamily="2" charset="2"/>
              <a:buChar char="Ø"/>
              <a:tabLst>
                <a:tab pos="286385" algn="l"/>
              </a:tabLst>
            </a:pPr>
            <a:r>
              <a:rPr sz="3600" spc="-1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обучение</a:t>
            </a:r>
            <a:r>
              <a:rPr sz="3600" spc="-35" dirty="0" smtClean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3600" spc="-15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алгоритмам работы</a:t>
            </a:r>
            <a:r>
              <a:rPr sz="3600" spc="5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3600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с </a:t>
            </a:r>
            <a:r>
              <a:rPr sz="3600" spc="-20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текстом</a:t>
            </a:r>
            <a:endParaRPr sz="3600" dirty="0"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669" y="4282309"/>
            <a:ext cx="6647435" cy="374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2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54562" y="275462"/>
            <a:ext cx="4789483" cy="531684"/>
          </a:xfrm>
          <a:prstGeom prst="rect">
            <a:avLst/>
          </a:prstGeom>
        </p:spPr>
        <p:txBody>
          <a:bodyPr vert="horz" wrap="square" lIns="0" tIns="14478" rIns="0" bIns="0" rtlCol="0">
            <a:spAutoFit/>
          </a:bodyPr>
          <a:lstStyle/>
          <a:p>
            <a:pPr marL="15240">
              <a:spcBef>
                <a:spcPts val="114"/>
              </a:spcBef>
            </a:pPr>
            <a:r>
              <a:rPr dirty="0">
                <a:latin typeface="DM Sans Medium" panose="020B0604020202020204" charset="0"/>
                <a:cs typeface="Calibri"/>
              </a:rPr>
              <a:t>Понимание</a:t>
            </a:r>
            <a:r>
              <a:rPr spc="-162" dirty="0">
                <a:latin typeface="DM Sans Medium" panose="020B0604020202020204" charset="0"/>
                <a:cs typeface="Calibri"/>
              </a:rPr>
              <a:t> </a:t>
            </a:r>
            <a:r>
              <a:rPr spc="-12" dirty="0">
                <a:latin typeface="DM Sans Medium" panose="020B0604020202020204" charset="0"/>
                <a:cs typeface="Calibri"/>
              </a:rPr>
              <a:t>текста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45985" y="278989"/>
            <a:ext cx="6126691" cy="531684"/>
          </a:xfrm>
          <a:prstGeom prst="rect">
            <a:avLst/>
          </a:prstGeom>
        </p:spPr>
        <p:txBody>
          <a:bodyPr vert="horz" wrap="square" lIns="0" tIns="14478" rIns="0" bIns="0" rtlCol="0">
            <a:spAutoFit/>
          </a:bodyPr>
          <a:lstStyle/>
          <a:p>
            <a:pPr marL="15240">
              <a:spcBef>
                <a:spcPts val="114"/>
              </a:spcBef>
            </a:pPr>
            <a:r>
              <a:rPr sz="3360" b="1" dirty="0">
                <a:solidFill>
                  <a:srgbClr val="002060"/>
                </a:solidFill>
                <a:latin typeface="DM Sans Medium" panose="020B0604020202020204" charset="0"/>
                <a:cs typeface="Calibri"/>
              </a:rPr>
              <a:t>как</a:t>
            </a:r>
            <a:r>
              <a:rPr sz="3360" b="1" spc="-9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3360" b="1" dirty="0">
                <a:solidFill>
                  <a:srgbClr val="002060"/>
                </a:solidFill>
                <a:latin typeface="Calibri"/>
                <a:cs typeface="Calibri"/>
              </a:rPr>
              <a:t>учебная</a:t>
            </a:r>
            <a:r>
              <a:rPr sz="3360" b="1" spc="-9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3360" b="1" spc="-12" dirty="0">
                <a:solidFill>
                  <a:srgbClr val="002060"/>
                </a:solidFill>
                <a:latin typeface="Calibri"/>
                <a:cs typeface="Calibri"/>
              </a:rPr>
              <a:t>задача</a:t>
            </a:r>
            <a:endParaRPr sz="3360" dirty="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005439" y="1564309"/>
            <a:ext cx="9860772" cy="2119495"/>
            <a:chOff x="263706" y="1303590"/>
            <a:chExt cx="8100936" cy="1766246"/>
          </a:xfrm>
        </p:grpSpPr>
        <p:sp>
          <p:nvSpPr>
            <p:cNvPr id="6" name="object 6"/>
            <p:cNvSpPr/>
            <p:nvPr/>
          </p:nvSpPr>
          <p:spPr>
            <a:xfrm>
              <a:off x="5987837" y="2192111"/>
              <a:ext cx="2376805" cy="733425"/>
            </a:xfrm>
            <a:custGeom>
              <a:avLst/>
              <a:gdLst/>
              <a:ahLst/>
              <a:cxnLst/>
              <a:rect l="l" t="t" r="r" b="b"/>
              <a:pathLst>
                <a:path w="2376804" h="733425">
                  <a:moveTo>
                    <a:pt x="780237" y="0"/>
                  </a:moveTo>
                  <a:lnTo>
                    <a:pt x="780237" y="670445"/>
                  </a:lnTo>
                  <a:lnTo>
                    <a:pt x="2376258" y="670445"/>
                  </a:lnTo>
                  <a:lnTo>
                    <a:pt x="2376258" y="733259"/>
                  </a:lnTo>
                </a:path>
                <a:path w="2376804" h="733425">
                  <a:moveTo>
                    <a:pt x="780237" y="0"/>
                  </a:moveTo>
                  <a:lnTo>
                    <a:pt x="780237" y="670445"/>
                  </a:lnTo>
                  <a:lnTo>
                    <a:pt x="1512163" y="670445"/>
                  </a:lnTo>
                  <a:lnTo>
                    <a:pt x="1512163" y="733259"/>
                  </a:lnTo>
                </a:path>
                <a:path w="2376804" h="733425">
                  <a:moveTo>
                    <a:pt x="780237" y="0"/>
                  </a:moveTo>
                  <a:lnTo>
                    <a:pt x="780237" y="670445"/>
                  </a:lnTo>
                  <a:lnTo>
                    <a:pt x="739724" y="670445"/>
                  </a:lnTo>
                  <a:lnTo>
                    <a:pt x="739724" y="733259"/>
                  </a:lnTo>
                </a:path>
                <a:path w="2376804" h="733425">
                  <a:moveTo>
                    <a:pt x="780237" y="0"/>
                  </a:moveTo>
                  <a:lnTo>
                    <a:pt x="780237" y="670445"/>
                  </a:lnTo>
                  <a:lnTo>
                    <a:pt x="0" y="670445"/>
                  </a:lnTo>
                  <a:lnTo>
                    <a:pt x="0" y="733259"/>
                  </a:lnTo>
                </a:path>
              </a:pathLst>
            </a:custGeom>
            <a:ln w="19050">
              <a:solidFill>
                <a:srgbClr val="677093"/>
              </a:solidFill>
            </a:ln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sp>
          <p:nvSpPr>
            <p:cNvPr id="7" name="object 7"/>
            <p:cNvSpPr/>
            <p:nvPr/>
          </p:nvSpPr>
          <p:spPr>
            <a:xfrm>
              <a:off x="4774603" y="1710062"/>
              <a:ext cx="1993900" cy="52069"/>
            </a:xfrm>
            <a:custGeom>
              <a:avLst/>
              <a:gdLst/>
              <a:ahLst/>
              <a:cxnLst/>
              <a:rect l="l" t="t" r="r" b="b"/>
              <a:pathLst>
                <a:path w="1993900" h="52069">
                  <a:moveTo>
                    <a:pt x="0" y="0"/>
                  </a:moveTo>
                  <a:lnTo>
                    <a:pt x="1993468" y="0"/>
                  </a:lnTo>
                  <a:lnTo>
                    <a:pt x="1993468" y="51460"/>
                  </a:lnTo>
                </a:path>
              </a:pathLst>
            </a:custGeom>
            <a:ln w="19050">
              <a:solidFill>
                <a:srgbClr val="596281"/>
              </a:solidFill>
            </a:ln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sp>
          <p:nvSpPr>
            <p:cNvPr id="8" name="object 8"/>
            <p:cNvSpPr/>
            <p:nvPr/>
          </p:nvSpPr>
          <p:spPr>
            <a:xfrm>
              <a:off x="263706" y="2596127"/>
              <a:ext cx="4860290" cy="473709"/>
            </a:xfrm>
            <a:custGeom>
              <a:avLst/>
              <a:gdLst/>
              <a:ahLst/>
              <a:cxnLst/>
              <a:rect l="l" t="t" r="r" b="b"/>
              <a:pathLst>
                <a:path w="4860290" h="473710">
                  <a:moveTo>
                    <a:pt x="2272258" y="0"/>
                  </a:moveTo>
                  <a:lnTo>
                    <a:pt x="2272258" y="338429"/>
                  </a:lnTo>
                  <a:lnTo>
                    <a:pt x="4860036" y="338429"/>
                  </a:lnTo>
                  <a:lnTo>
                    <a:pt x="4860036" y="401256"/>
                  </a:lnTo>
                </a:path>
                <a:path w="4860290" h="473710">
                  <a:moveTo>
                    <a:pt x="2272258" y="0"/>
                  </a:moveTo>
                  <a:lnTo>
                    <a:pt x="2272258" y="410438"/>
                  </a:lnTo>
                  <a:lnTo>
                    <a:pt x="755573" y="410438"/>
                  </a:lnTo>
                  <a:lnTo>
                    <a:pt x="755573" y="473265"/>
                  </a:lnTo>
                </a:path>
                <a:path w="4860290" h="473710">
                  <a:moveTo>
                    <a:pt x="2272258" y="0"/>
                  </a:moveTo>
                  <a:lnTo>
                    <a:pt x="2272258" y="338429"/>
                  </a:lnTo>
                  <a:lnTo>
                    <a:pt x="3059823" y="338429"/>
                  </a:lnTo>
                  <a:lnTo>
                    <a:pt x="3059823" y="401256"/>
                  </a:lnTo>
                </a:path>
                <a:path w="4860290" h="473710">
                  <a:moveTo>
                    <a:pt x="2272258" y="0"/>
                  </a:moveTo>
                  <a:lnTo>
                    <a:pt x="2272258" y="338429"/>
                  </a:lnTo>
                  <a:lnTo>
                    <a:pt x="2267737" y="338429"/>
                  </a:lnTo>
                  <a:lnTo>
                    <a:pt x="2267737" y="401256"/>
                  </a:lnTo>
                </a:path>
                <a:path w="4860290" h="473710">
                  <a:moveTo>
                    <a:pt x="2272258" y="0"/>
                  </a:moveTo>
                  <a:lnTo>
                    <a:pt x="2272258" y="338429"/>
                  </a:lnTo>
                  <a:lnTo>
                    <a:pt x="0" y="338429"/>
                  </a:lnTo>
                  <a:lnTo>
                    <a:pt x="0" y="401256"/>
                  </a:lnTo>
                </a:path>
                <a:path w="4860290" h="473710">
                  <a:moveTo>
                    <a:pt x="2272258" y="0"/>
                  </a:moveTo>
                  <a:lnTo>
                    <a:pt x="2272258" y="338429"/>
                  </a:lnTo>
                  <a:lnTo>
                    <a:pt x="3949344" y="338429"/>
                  </a:lnTo>
                  <a:lnTo>
                    <a:pt x="3949344" y="401256"/>
                  </a:lnTo>
                </a:path>
              </a:pathLst>
            </a:custGeom>
            <a:ln w="19050">
              <a:solidFill>
                <a:srgbClr val="677093"/>
              </a:solidFill>
            </a:ln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sp>
          <p:nvSpPr>
            <p:cNvPr id="9" name="object 9"/>
            <p:cNvSpPr/>
            <p:nvPr/>
          </p:nvSpPr>
          <p:spPr>
            <a:xfrm>
              <a:off x="2535960" y="1710062"/>
              <a:ext cx="2239010" cy="248285"/>
            </a:xfrm>
            <a:custGeom>
              <a:avLst/>
              <a:gdLst/>
              <a:ahLst/>
              <a:cxnLst/>
              <a:rect l="l" t="t" r="r" b="b"/>
              <a:pathLst>
                <a:path w="2239010" h="248285">
                  <a:moveTo>
                    <a:pt x="2238641" y="0"/>
                  </a:moveTo>
                  <a:lnTo>
                    <a:pt x="2238641" y="184899"/>
                  </a:lnTo>
                  <a:lnTo>
                    <a:pt x="0" y="184899"/>
                  </a:lnTo>
                  <a:lnTo>
                    <a:pt x="0" y="247713"/>
                  </a:lnTo>
                </a:path>
              </a:pathLst>
            </a:custGeom>
            <a:ln w="19050">
              <a:solidFill>
                <a:srgbClr val="596281"/>
              </a:solidFill>
            </a:ln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sp>
          <p:nvSpPr>
            <p:cNvPr id="10" name="object 10"/>
            <p:cNvSpPr/>
            <p:nvPr/>
          </p:nvSpPr>
          <p:spPr>
            <a:xfrm>
              <a:off x="3951428" y="1303590"/>
              <a:ext cx="1646555" cy="407034"/>
            </a:xfrm>
            <a:custGeom>
              <a:avLst/>
              <a:gdLst/>
              <a:ahLst/>
              <a:cxnLst/>
              <a:rect l="l" t="t" r="r" b="b"/>
              <a:pathLst>
                <a:path w="1646554" h="407035">
                  <a:moveTo>
                    <a:pt x="1605699" y="0"/>
                  </a:moveTo>
                  <a:lnTo>
                    <a:pt x="40652" y="0"/>
                  </a:lnTo>
                  <a:lnTo>
                    <a:pt x="24828" y="3194"/>
                  </a:lnTo>
                  <a:lnTo>
                    <a:pt x="11906" y="11906"/>
                  </a:lnTo>
                  <a:lnTo>
                    <a:pt x="3194" y="24828"/>
                  </a:lnTo>
                  <a:lnTo>
                    <a:pt x="0" y="40652"/>
                  </a:lnTo>
                  <a:lnTo>
                    <a:pt x="0" y="365823"/>
                  </a:lnTo>
                  <a:lnTo>
                    <a:pt x="3194" y="381648"/>
                  </a:lnTo>
                  <a:lnTo>
                    <a:pt x="11906" y="394569"/>
                  </a:lnTo>
                  <a:lnTo>
                    <a:pt x="24828" y="403281"/>
                  </a:lnTo>
                  <a:lnTo>
                    <a:pt x="40652" y="406476"/>
                  </a:lnTo>
                  <a:lnTo>
                    <a:pt x="1605699" y="406476"/>
                  </a:lnTo>
                  <a:lnTo>
                    <a:pt x="1621523" y="403281"/>
                  </a:lnTo>
                  <a:lnTo>
                    <a:pt x="1634445" y="394569"/>
                  </a:lnTo>
                  <a:lnTo>
                    <a:pt x="1643157" y="381648"/>
                  </a:lnTo>
                  <a:lnTo>
                    <a:pt x="1646351" y="365823"/>
                  </a:lnTo>
                  <a:lnTo>
                    <a:pt x="1646351" y="40652"/>
                  </a:lnTo>
                  <a:lnTo>
                    <a:pt x="1643157" y="24828"/>
                  </a:lnTo>
                  <a:lnTo>
                    <a:pt x="1634445" y="11906"/>
                  </a:lnTo>
                  <a:lnTo>
                    <a:pt x="1621523" y="3194"/>
                  </a:lnTo>
                  <a:lnTo>
                    <a:pt x="1605699" y="0"/>
                  </a:lnTo>
                  <a:close/>
                </a:path>
              </a:pathLst>
            </a:custGeom>
            <a:solidFill>
              <a:srgbClr val="727CA3"/>
            </a:solidFill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sp>
          <p:nvSpPr>
            <p:cNvPr id="11" name="object 11"/>
            <p:cNvSpPr/>
            <p:nvPr/>
          </p:nvSpPr>
          <p:spPr>
            <a:xfrm>
              <a:off x="3951428" y="1303590"/>
              <a:ext cx="1646555" cy="407034"/>
            </a:xfrm>
            <a:custGeom>
              <a:avLst/>
              <a:gdLst/>
              <a:ahLst/>
              <a:cxnLst/>
              <a:rect l="l" t="t" r="r" b="b"/>
              <a:pathLst>
                <a:path w="1646554" h="407035">
                  <a:moveTo>
                    <a:pt x="0" y="40652"/>
                  </a:moveTo>
                  <a:lnTo>
                    <a:pt x="3194" y="24828"/>
                  </a:lnTo>
                  <a:lnTo>
                    <a:pt x="11906" y="11906"/>
                  </a:lnTo>
                  <a:lnTo>
                    <a:pt x="24828" y="3194"/>
                  </a:lnTo>
                  <a:lnTo>
                    <a:pt x="40652" y="0"/>
                  </a:lnTo>
                  <a:lnTo>
                    <a:pt x="1605699" y="0"/>
                  </a:lnTo>
                  <a:lnTo>
                    <a:pt x="1621523" y="3194"/>
                  </a:lnTo>
                  <a:lnTo>
                    <a:pt x="1634445" y="11906"/>
                  </a:lnTo>
                  <a:lnTo>
                    <a:pt x="1643157" y="24828"/>
                  </a:lnTo>
                  <a:lnTo>
                    <a:pt x="1646351" y="40652"/>
                  </a:lnTo>
                  <a:lnTo>
                    <a:pt x="1646351" y="365823"/>
                  </a:lnTo>
                  <a:lnTo>
                    <a:pt x="1643157" y="381648"/>
                  </a:lnTo>
                  <a:lnTo>
                    <a:pt x="1634445" y="394569"/>
                  </a:lnTo>
                  <a:lnTo>
                    <a:pt x="1621523" y="403281"/>
                  </a:lnTo>
                  <a:lnTo>
                    <a:pt x="1605699" y="406476"/>
                  </a:lnTo>
                  <a:lnTo>
                    <a:pt x="40652" y="406476"/>
                  </a:lnTo>
                  <a:lnTo>
                    <a:pt x="24828" y="403281"/>
                  </a:lnTo>
                  <a:lnTo>
                    <a:pt x="11906" y="394569"/>
                  </a:lnTo>
                  <a:lnTo>
                    <a:pt x="3194" y="381648"/>
                  </a:lnTo>
                  <a:lnTo>
                    <a:pt x="0" y="365823"/>
                  </a:lnTo>
                  <a:lnTo>
                    <a:pt x="0" y="40652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sp>
          <p:nvSpPr>
            <p:cNvPr id="12" name="object 12"/>
            <p:cNvSpPr/>
            <p:nvPr/>
          </p:nvSpPr>
          <p:spPr>
            <a:xfrm>
              <a:off x="4026773" y="1375167"/>
              <a:ext cx="1646555" cy="407034"/>
            </a:xfrm>
            <a:custGeom>
              <a:avLst/>
              <a:gdLst/>
              <a:ahLst/>
              <a:cxnLst/>
              <a:rect l="l" t="t" r="r" b="b"/>
              <a:pathLst>
                <a:path w="1646554" h="407035">
                  <a:moveTo>
                    <a:pt x="1605699" y="0"/>
                  </a:moveTo>
                  <a:lnTo>
                    <a:pt x="40652" y="0"/>
                  </a:lnTo>
                  <a:lnTo>
                    <a:pt x="24828" y="3194"/>
                  </a:lnTo>
                  <a:lnTo>
                    <a:pt x="11906" y="11906"/>
                  </a:lnTo>
                  <a:lnTo>
                    <a:pt x="3194" y="24828"/>
                  </a:lnTo>
                  <a:lnTo>
                    <a:pt x="0" y="40652"/>
                  </a:lnTo>
                  <a:lnTo>
                    <a:pt x="0" y="365823"/>
                  </a:lnTo>
                  <a:lnTo>
                    <a:pt x="3194" y="381648"/>
                  </a:lnTo>
                  <a:lnTo>
                    <a:pt x="11906" y="394569"/>
                  </a:lnTo>
                  <a:lnTo>
                    <a:pt x="24828" y="403281"/>
                  </a:lnTo>
                  <a:lnTo>
                    <a:pt x="40652" y="406476"/>
                  </a:lnTo>
                  <a:lnTo>
                    <a:pt x="1605699" y="406476"/>
                  </a:lnTo>
                  <a:lnTo>
                    <a:pt x="1621523" y="403281"/>
                  </a:lnTo>
                  <a:lnTo>
                    <a:pt x="1634445" y="394569"/>
                  </a:lnTo>
                  <a:lnTo>
                    <a:pt x="1643157" y="381648"/>
                  </a:lnTo>
                  <a:lnTo>
                    <a:pt x="1646351" y="365823"/>
                  </a:lnTo>
                  <a:lnTo>
                    <a:pt x="1646351" y="40652"/>
                  </a:lnTo>
                  <a:lnTo>
                    <a:pt x="1643157" y="24828"/>
                  </a:lnTo>
                  <a:lnTo>
                    <a:pt x="1634445" y="11906"/>
                  </a:lnTo>
                  <a:lnTo>
                    <a:pt x="1621523" y="3194"/>
                  </a:lnTo>
                  <a:lnTo>
                    <a:pt x="1605699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sp>
          <p:nvSpPr>
            <p:cNvPr id="13" name="object 13"/>
            <p:cNvSpPr/>
            <p:nvPr/>
          </p:nvSpPr>
          <p:spPr>
            <a:xfrm>
              <a:off x="4026773" y="1375167"/>
              <a:ext cx="1646555" cy="407034"/>
            </a:xfrm>
            <a:custGeom>
              <a:avLst/>
              <a:gdLst/>
              <a:ahLst/>
              <a:cxnLst/>
              <a:rect l="l" t="t" r="r" b="b"/>
              <a:pathLst>
                <a:path w="1646554" h="407035">
                  <a:moveTo>
                    <a:pt x="0" y="40652"/>
                  </a:moveTo>
                  <a:lnTo>
                    <a:pt x="3194" y="24828"/>
                  </a:lnTo>
                  <a:lnTo>
                    <a:pt x="11906" y="11906"/>
                  </a:lnTo>
                  <a:lnTo>
                    <a:pt x="24828" y="3194"/>
                  </a:lnTo>
                  <a:lnTo>
                    <a:pt x="40652" y="0"/>
                  </a:lnTo>
                  <a:lnTo>
                    <a:pt x="1605699" y="0"/>
                  </a:lnTo>
                  <a:lnTo>
                    <a:pt x="1621523" y="3194"/>
                  </a:lnTo>
                  <a:lnTo>
                    <a:pt x="1634445" y="11906"/>
                  </a:lnTo>
                  <a:lnTo>
                    <a:pt x="1643157" y="24828"/>
                  </a:lnTo>
                  <a:lnTo>
                    <a:pt x="1646351" y="40652"/>
                  </a:lnTo>
                  <a:lnTo>
                    <a:pt x="1646351" y="365823"/>
                  </a:lnTo>
                  <a:lnTo>
                    <a:pt x="1643157" y="381648"/>
                  </a:lnTo>
                  <a:lnTo>
                    <a:pt x="1634445" y="394569"/>
                  </a:lnTo>
                  <a:lnTo>
                    <a:pt x="1621523" y="403281"/>
                  </a:lnTo>
                  <a:lnTo>
                    <a:pt x="1605699" y="406476"/>
                  </a:lnTo>
                  <a:lnTo>
                    <a:pt x="40652" y="406476"/>
                  </a:lnTo>
                  <a:lnTo>
                    <a:pt x="24828" y="403281"/>
                  </a:lnTo>
                  <a:lnTo>
                    <a:pt x="11906" y="394569"/>
                  </a:lnTo>
                  <a:lnTo>
                    <a:pt x="3194" y="381648"/>
                  </a:lnTo>
                  <a:lnTo>
                    <a:pt x="0" y="365823"/>
                  </a:lnTo>
                  <a:lnTo>
                    <a:pt x="0" y="40652"/>
                  </a:lnTo>
                  <a:close/>
                </a:path>
              </a:pathLst>
            </a:custGeom>
            <a:ln w="19050">
              <a:solidFill>
                <a:srgbClr val="727CA3"/>
              </a:solidFill>
            </a:ln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sp>
          <p:nvSpPr>
            <p:cNvPr id="14" name="object 14"/>
            <p:cNvSpPr/>
            <p:nvPr/>
          </p:nvSpPr>
          <p:spPr>
            <a:xfrm>
              <a:off x="1988892" y="1957779"/>
              <a:ext cx="1094740" cy="638810"/>
            </a:xfrm>
            <a:custGeom>
              <a:avLst/>
              <a:gdLst/>
              <a:ahLst/>
              <a:cxnLst/>
              <a:rect l="l" t="t" r="r" b="b"/>
              <a:pathLst>
                <a:path w="1094739" h="638810">
                  <a:moveTo>
                    <a:pt x="1030312" y="0"/>
                  </a:moveTo>
                  <a:lnTo>
                    <a:pt x="63830" y="0"/>
                  </a:lnTo>
                  <a:lnTo>
                    <a:pt x="38983" y="5015"/>
                  </a:lnTo>
                  <a:lnTo>
                    <a:pt x="18694" y="18694"/>
                  </a:lnTo>
                  <a:lnTo>
                    <a:pt x="5015" y="38983"/>
                  </a:lnTo>
                  <a:lnTo>
                    <a:pt x="0" y="63830"/>
                  </a:lnTo>
                  <a:lnTo>
                    <a:pt x="0" y="574509"/>
                  </a:lnTo>
                  <a:lnTo>
                    <a:pt x="5015" y="599358"/>
                  </a:lnTo>
                  <a:lnTo>
                    <a:pt x="18694" y="619652"/>
                  </a:lnTo>
                  <a:lnTo>
                    <a:pt x="38983" y="633335"/>
                  </a:lnTo>
                  <a:lnTo>
                    <a:pt x="63830" y="638352"/>
                  </a:lnTo>
                  <a:lnTo>
                    <a:pt x="1030312" y="638352"/>
                  </a:lnTo>
                  <a:lnTo>
                    <a:pt x="1055159" y="633335"/>
                  </a:lnTo>
                  <a:lnTo>
                    <a:pt x="1075448" y="619652"/>
                  </a:lnTo>
                  <a:lnTo>
                    <a:pt x="1089127" y="599358"/>
                  </a:lnTo>
                  <a:lnTo>
                    <a:pt x="1094143" y="574509"/>
                  </a:lnTo>
                  <a:lnTo>
                    <a:pt x="1094143" y="63830"/>
                  </a:lnTo>
                  <a:lnTo>
                    <a:pt x="1089127" y="38983"/>
                  </a:lnTo>
                  <a:lnTo>
                    <a:pt x="1075448" y="18694"/>
                  </a:lnTo>
                  <a:lnTo>
                    <a:pt x="1055159" y="5015"/>
                  </a:lnTo>
                  <a:lnTo>
                    <a:pt x="1030312" y="0"/>
                  </a:lnTo>
                  <a:close/>
                </a:path>
              </a:pathLst>
            </a:custGeom>
            <a:solidFill>
              <a:srgbClr val="727CA3"/>
            </a:solidFill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sp>
          <p:nvSpPr>
            <p:cNvPr id="15" name="object 15"/>
            <p:cNvSpPr/>
            <p:nvPr/>
          </p:nvSpPr>
          <p:spPr>
            <a:xfrm>
              <a:off x="1988891" y="1957779"/>
              <a:ext cx="1676404" cy="705017"/>
            </a:xfrm>
            <a:custGeom>
              <a:avLst/>
              <a:gdLst/>
              <a:ahLst/>
              <a:cxnLst/>
              <a:rect l="l" t="t" r="r" b="b"/>
              <a:pathLst>
                <a:path w="1094739" h="638810">
                  <a:moveTo>
                    <a:pt x="0" y="63830"/>
                  </a:moveTo>
                  <a:lnTo>
                    <a:pt x="5015" y="38983"/>
                  </a:lnTo>
                  <a:lnTo>
                    <a:pt x="18694" y="18694"/>
                  </a:lnTo>
                  <a:lnTo>
                    <a:pt x="38983" y="5015"/>
                  </a:lnTo>
                  <a:lnTo>
                    <a:pt x="63830" y="0"/>
                  </a:lnTo>
                  <a:lnTo>
                    <a:pt x="1030312" y="0"/>
                  </a:lnTo>
                  <a:lnTo>
                    <a:pt x="1055159" y="5015"/>
                  </a:lnTo>
                  <a:lnTo>
                    <a:pt x="1075448" y="18694"/>
                  </a:lnTo>
                  <a:lnTo>
                    <a:pt x="1089127" y="38983"/>
                  </a:lnTo>
                  <a:lnTo>
                    <a:pt x="1094143" y="63830"/>
                  </a:lnTo>
                  <a:lnTo>
                    <a:pt x="1094143" y="574509"/>
                  </a:lnTo>
                  <a:lnTo>
                    <a:pt x="1089127" y="599358"/>
                  </a:lnTo>
                  <a:lnTo>
                    <a:pt x="1075448" y="619652"/>
                  </a:lnTo>
                  <a:lnTo>
                    <a:pt x="1055159" y="633335"/>
                  </a:lnTo>
                  <a:lnTo>
                    <a:pt x="1030312" y="638352"/>
                  </a:lnTo>
                  <a:lnTo>
                    <a:pt x="63830" y="638352"/>
                  </a:lnTo>
                  <a:lnTo>
                    <a:pt x="38983" y="633335"/>
                  </a:lnTo>
                  <a:lnTo>
                    <a:pt x="18694" y="619652"/>
                  </a:lnTo>
                  <a:lnTo>
                    <a:pt x="5015" y="599358"/>
                  </a:lnTo>
                  <a:lnTo>
                    <a:pt x="0" y="574509"/>
                  </a:lnTo>
                  <a:lnTo>
                    <a:pt x="0" y="6383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sp>
          <p:nvSpPr>
            <p:cNvPr id="16" name="object 16"/>
            <p:cNvSpPr/>
            <p:nvPr/>
          </p:nvSpPr>
          <p:spPr>
            <a:xfrm>
              <a:off x="2064235" y="2029357"/>
              <a:ext cx="1123026" cy="638810"/>
            </a:xfrm>
            <a:custGeom>
              <a:avLst/>
              <a:gdLst/>
              <a:ahLst/>
              <a:cxnLst/>
              <a:rect l="l" t="t" r="r" b="b"/>
              <a:pathLst>
                <a:path w="1094739" h="638810">
                  <a:moveTo>
                    <a:pt x="1030312" y="0"/>
                  </a:moveTo>
                  <a:lnTo>
                    <a:pt x="63830" y="0"/>
                  </a:lnTo>
                  <a:lnTo>
                    <a:pt x="38983" y="5015"/>
                  </a:lnTo>
                  <a:lnTo>
                    <a:pt x="18694" y="18694"/>
                  </a:lnTo>
                  <a:lnTo>
                    <a:pt x="5015" y="38983"/>
                  </a:lnTo>
                  <a:lnTo>
                    <a:pt x="0" y="63830"/>
                  </a:lnTo>
                  <a:lnTo>
                    <a:pt x="0" y="574509"/>
                  </a:lnTo>
                  <a:lnTo>
                    <a:pt x="5015" y="599358"/>
                  </a:lnTo>
                  <a:lnTo>
                    <a:pt x="18694" y="619652"/>
                  </a:lnTo>
                  <a:lnTo>
                    <a:pt x="38983" y="633335"/>
                  </a:lnTo>
                  <a:lnTo>
                    <a:pt x="63830" y="638352"/>
                  </a:lnTo>
                  <a:lnTo>
                    <a:pt x="1030312" y="638352"/>
                  </a:lnTo>
                  <a:lnTo>
                    <a:pt x="1055159" y="633335"/>
                  </a:lnTo>
                  <a:lnTo>
                    <a:pt x="1075448" y="619652"/>
                  </a:lnTo>
                  <a:lnTo>
                    <a:pt x="1089127" y="599358"/>
                  </a:lnTo>
                  <a:lnTo>
                    <a:pt x="1094143" y="574509"/>
                  </a:lnTo>
                  <a:lnTo>
                    <a:pt x="1094143" y="63830"/>
                  </a:lnTo>
                  <a:lnTo>
                    <a:pt x="1089127" y="38983"/>
                  </a:lnTo>
                  <a:lnTo>
                    <a:pt x="1075448" y="18694"/>
                  </a:lnTo>
                  <a:lnTo>
                    <a:pt x="1055159" y="5015"/>
                  </a:lnTo>
                  <a:lnTo>
                    <a:pt x="103031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sp>
          <p:nvSpPr>
            <p:cNvPr id="17" name="object 17"/>
            <p:cNvSpPr/>
            <p:nvPr/>
          </p:nvSpPr>
          <p:spPr>
            <a:xfrm>
              <a:off x="2064236" y="2029357"/>
              <a:ext cx="1094740" cy="638810"/>
            </a:xfrm>
            <a:custGeom>
              <a:avLst/>
              <a:gdLst/>
              <a:ahLst/>
              <a:cxnLst/>
              <a:rect l="l" t="t" r="r" b="b"/>
              <a:pathLst>
                <a:path w="1094739" h="638810">
                  <a:moveTo>
                    <a:pt x="0" y="63830"/>
                  </a:moveTo>
                  <a:lnTo>
                    <a:pt x="5015" y="38983"/>
                  </a:lnTo>
                  <a:lnTo>
                    <a:pt x="18694" y="18694"/>
                  </a:lnTo>
                  <a:lnTo>
                    <a:pt x="38983" y="5015"/>
                  </a:lnTo>
                  <a:lnTo>
                    <a:pt x="63830" y="0"/>
                  </a:lnTo>
                  <a:lnTo>
                    <a:pt x="1030312" y="0"/>
                  </a:lnTo>
                  <a:lnTo>
                    <a:pt x="1055159" y="5015"/>
                  </a:lnTo>
                  <a:lnTo>
                    <a:pt x="1075448" y="18694"/>
                  </a:lnTo>
                  <a:lnTo>
                    <a:pt x="1089127" y="38983"/>
                  </a:lnTo>
                  <a:lnTo>
                    <a:pt x="1094143" y="63830"/>
                  </a:lnTo>
                  <a:lnTo>
                    <a:pt x="1094143" y="574509"/>
                  </a:lnTo>
                  <a:lnTo>
                    <a:pt x="1089127" y="599358"/>
                  </a:lnTo>
                  <a:lnTo>
                    <a:pt x="1075448" y="619652"/>
                  </a:lnTo>
                  <a:lnTo>
                    <a:pt x="1055159" y="633335"/>
                  </a:lnTo>
                  <a:lnTo>
                    <a:pt x="1030312" y="638352"/>
                  </a:lnTo>
                  <a:lnTo>
                    <a:pt x="63830" y="638352"/>
                  </a:lnTo>
                  <a:lnTo>
                    <a:pt x="38983" y="633335"/>
                  </a:lnTo>
                  <a:lnTo>
                    <a:pt x="18694" y="619652"/>
                  </a:lnTo>
                  <a:lnTo>
                    <a:pt x="5015" y="599358"/>
                  </a:lnTo>
                  <a:lnTo>
                    <a:pt x="0" y="574509"/>
                  </a:lnTo>
                  <a:lnTo>
                    <a:pt x="0" y="63830"/>
                  </a:lnTo>
                  <a:close/>
                </a:path>
              </a:pathLst>
            </a:custGeom>
            <a:ln w="19050">
              <a:solidFill>
                <a:srgbClr val="727CA3"/>
              </a:solidFill>
            </a:ln>
          </p:spPr>
          <p:txBody>
            <a:bodyPr wrap="square" lIns="0" tIns="0" rIns="0" bIns="0" rtlCol="0"/>
            <a:lstStyle/>
            <a:p>
              <a:endParaRPr sz="216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369840" y="2550772"/>
            <a:ext cx="1495145" cy="48513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5240" marR="6096" indent="3048">
              <a:lnSpc>
                <a:spcPct val="105800"/>
              </a:lnSpc>
              <a:spcBef>
                <a:spcPts val="120"/>
              </a:spcBef>
            </a:pPr>
            <a:r>
              <a:rPr sz="1440" spc="-12" dirty="0">
                <a:solidFill>
                  <a:srgbClr val="373D54"/>
                </a:solidFill>
                <a:latin typeface="Arial Black"/>
                <a:cs typeface="Arial Black"/>
              </a:rPr>
              <a:t>Определен </a:t>
            </a:r>
            <a:r>
              <a:rPr sz="1440" dirty="0">
                <a:solidFill>
                  <a:srgbClr val="373D54"/>
                </a:solidFill>
                <a:latin typeface="Arial Black"/>
                <a:cs typeface="Arial Black"/>
              </a:rPr>
              <a:t>ие</a:t>
            </a:r>
            <a:r>
              <a:rPr sz="1440" spc="-30" dirty="0">
                <a:solidFill>
                  <a:srgbClr val="373D54"/>
                </a:solidFill>
                <a:latin typeface="Arial Black"/>
                <a:cs typeface="Arial Black"/>
              </a:rPr>
              <a:t> </a:t>
            </a:r>
            <a:r>
              <a:rPr sz="1440" spc="-12" dirty="0">
                <a:solidFill>
                  <a:srgbClr val="373D54"/>
                </a:solidFill>
                <a:latin typeface="Arial Black"/>
                <a:cs typeface="Arial Black"/>
              </a:rPr>
              <a:t>понятий</a:t>
            </a:r>
            <a:endParaRPr sz="1440" dirty="0">
              <a:latin typeface="Arial Black"/>
              <a:cs typeface="Arial Black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349262" y="3585423"/>
            <a:ext cx="1149858" cy="3024378"/>
            <a:chOff x="3767051" y="2987852"/>
            <a:chExt cx="958215" cy="2520315"/>
          </a:xfrm>
        </p:grpSpPr>
        <p:sp>
          <p:nvSpPr>
            <p:cNvPr id="20" name="object 20"/>
            <p:cNvSpPr/>
            <p:nvPr/>
          </p:nvSpPr>
          <p:spPr>
            <a:xfrm>
              <a:off x="3776576" y="2997377"/>
              <a:ext cx="873125" cy="2439035"/>
            </a:xfrm>
            <a:custGeom>
              <a:avLst/>
              <a:gdLst/>
              <a:ahLst/>
              <a:cxnLst/>
              <a:rect l="l" t="t" r="r" b="b"/>
              <a:pathLst>
                <a:path w="873125" h="2439035">
                  <a:moveTo>
                    <a:pt x="785660" y="0"/>
                  </a:moveTo>
                  <a:lnTo>
                    <a:pt x="87299" y="0"/>
                  </a:lnTo>
                  <a:lnTo>
                    <a:pt x="53315" y="6861"/>
                  </a:lnTo>
                  <a:lnTo>
                    <a:pt x="25566" y="25571"/>
                  </a:lnTo>
                  <a:lnTo>
                    <a:pt x="6859" y="53320"/>
                  </a:lnTo>
                  <a:lnTo>
                    <a:pt x="0" y="87299"/>
                  </a:lnTo>
                  <a:lnTo>
                    <a:pt x="0" y="2351379"/>
                  </a:lnTo>
                  <a:lnTo>
                    <a:pt x="6859" y="2385358"/>
                  </a:lnTo>
                  <a:lnTo>
                    <a:pt x="25566" y="2413107"/>
                  </a:lnTo>
                  <a:lnTo>
                    <a:pt x="53315" y="2431818"/>
                  </a:lnTo>
                  <a:lnTo>
                    <a:pt x="87299" y="2438679"/>
                  </a:lnTo>
                  <a:lnTo>
                    <a:pt x="785660" y="2438679"/>
                  </a:lnTo>
                  <a:lnTo>
                    <a:pt x="819638" y="2431818"/>
                  </a:lnTo>
                  <a:lnTo>
                    <a:pt x="847388" y="2413107"/>
                  </a:lnTo>
                  <a:lnTo>
                    <a:pt x="866098" y="2385358"/>
                  </a:lnTo>
                  <a:lnTo>
                    <a:pt x="872959" y="2351379"/>
                  </a:lnTo>
                  <a:lnTo>
                    <a:pt x="872959" y="87299"/>
                  </a:lnTo>
                  <a:lnTo>
                    <a:pt x="866098" y="53320"/>
                  </a:lnTo>
                  <a:lnTo>
                    <a:pt x="847388" y="25571"/>
                  </a:lnTo>
                  <a:lnTo>
                    <a:pt x="819638" y="6861"/>
                  </a:lnTo>
                  <a:lnTo>
                    <a:pt x="785660" y="0"/>
                  </a:lnTo>
                  <a:close/>
                </a:path>
              </a:pathLst>
            </a:custGeom>
            <a:solidFill>
              <a:srgbClr val="727CA3"/>
            </a:solidFill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sp>
          <p:nvSpPr>
            <p:cNvPr id="21" name="object 21"/>
            <p:cNvSpPr/>
            <p:nvPr/>
          </p:nvSpPr>
          <p:spPr>
            <a:xfrm>
              <a:off x="3776576" y="2997377"/>
              <a:ext cx="873125" cy="2439035"/>
            </a:xfrm>
            <a:custGeom>
              <a:avLst/>
              <a:gdLst/>
              <a:ahLst/>
              <a:cxnLst/>
              <a:rect l="l" t="t" r="r" b="b"/>
              <a:pathLst>
                <a:path w="873125" h="2439035">
                  <a:moveTo>
                    <a:pt x="0" y="87299"/>
                  </a:moveTo>
                  <a:lnTo>
                    <a:pt x="6859" y="53320"/>
                  </a:lnTo>
                  <a:lnTo>
                    <a:pt x="25566" y="25571"/>
                  </a:lnTo>
                  <a:lnTo>
                    <a:pt x="53315" y="6861"/>
                  </a:lnTo>
                  <a:lnTo>
                    <a:pt x="87299" y="0"/>
                  </a:lnTo>
                  <a:lnTo>
                    <a:pt x="785660" y="0"/>
                  </a:lnTo>
                  <a:lnTo>
                    <a:pt x="819638" y="6861"/>
                  </a:lnTo>
                  <a:lnTo>
                    <a:pt x="847388" y="25571"/>
                  </a:lnTo>
                  <a:lnTo>
                    <a:pt x="866098" y="53320"/>
                  </a:lnTo>
                  <a:lnTo>
                    <a:pt x="872959" y="87299"/>
                  </a:lnTo>
                  <a:lnTo>
                    <a:pt x="872959" y="2351379"/>
                  </a:lnTo>
                  <a:lnTo>
                    <a:pt x="866098" y="2385358"/>
                  </a:lnTo>
                  <a:lnTo>
                    <a:pt x="847388" y="2413107"/>
                  </a:lnTo>
                  <a:lnTo>
                    <a:pt x="819638" y="2431818"/>
                  </a:lnTo>
                  <a:lnTo>
                    <a:pt x="785660" y="2438679"/>
                  </a:lnTo>
                  <a:lnTo>
                    <a:pt x="87299" y="2438679"/>
                  </a:lnTo>
                  <a:lnTo>
                    <a:pt x="53315" y="2431818"/>
                  </a:lnTo>
                  <a:lnTo>
                    <a:pt x="25566" y="2413107"/>
                  </a:lnTo>
                  <a:lnTo>
                    <a:pt x="6859" y="2385358"/>
                  </a:lnTo>
                  <a:lnTo>
                    <a:pt x="0" y="2351379"/>
                  </a:lnTo>
                  <a:lnTo>
                    <a:pt x="0" y="87299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sp>
          <p:nvSpPr>
            <p:cNvPr id="22" name="object 22"/>
            <p:cNvSpPr/>
            <p:nvPr/>
          </p:nvSpPr>
          <p:spPr>
            <a:xfrm>
              <a:off x="3851920" y="3068955"/>
              <a:ext cx="873125" cy="2439035"/>
            </a:xfrm>
            <a:custGeom>
              <a:avLst/>
              <a:gdLst/>
              <a:ahLst/>
              <a:cxnLst/>
              <a:rect l="l" t="t" r="r" b="b"/>
              <a:pathLst>
                <a:path w="873125" h="2439035">
                  <a:moveTo>
                    <a:pt x="785660" y="0"/>
                  </a:moveTo>
                  <a:lnTo>
                    <a:pt x="87299" y="0"/>
                  </a:lnTo>
                  <a:lnTo>
                    <a:pt x="53315" y="6861"/>
                  </a:lnTo>
                  <a:lnTo>
                    <a:pt x="25566" y="25571"/>
                  </a:lnTo>
                  <a:lnTo>
                    <a:pt x="6859" y="53320"/>
                  </a:lnTo>
                  <a:lnTo>
                    <a:pt x="0" y="87299"/>
                  </a:lnTo>
                  <a:lnTo>
                    <a:pt x="0" y="2351379"/>
                  </a:lnTo>
                  <a:lnTo>
                    <a:pt x="6859" y="2385358"/>
                  </a:lnTo>
                  <a:lnTo>
                    <a:pt x="25566" y="2413107"/>
                  </a:lnTo>
                  <a:lnTo>
                    <a:pt x="53315" y="2431818"/>
                  </a:lnTo>
                  <a:lnTo>
                    <a:pt x="87299" y="2438679"/>
                  </a:lnTo>
                  <a:lnTo>
                    <a:pt x="785660" y="2438679"/>
                  </a:lnTo>
                  <a:lnTo>
                    <a:pt x="819638" y="2431818"/>
                  </a:lnTo>
                  <a:lnTo>
                    <a:pt x="847388" y="2413107"/>
                  </a:lnTo>
                  <a:lnTo>
                    <a:pt x="866098" y="2385358"/>
                  </a:lnTo>
                  <a:lnTo>
                    <a:pt x="872959" y="2351379"/>
                  </a:lnTo>
                  <a:lnTo>
                    <a:pt x="872959" y="87299"/>
                  </a:lnTo>
                  <a:lnTo>
                    <a:pt x="866098" y="53320"/>
                  </a:lnTo>
                  <a:lnTo>
                    <a:pt x="847388" y="25571"/>
                  </a:lnTo>
                  <a:lnTo>
                    <a:pt x="819638" y="6861"/>
                  </a:lnTo>
                  <a:lnTo>
                    <a:pt x="78566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sz="2160"/>
            </a:p>
          </p:txBody>
        </p:sp>
      </p:grpSp>
      <p:sp>
        <p:nvSpPr>
          <p:cNvPr id="23" name="object 23"/>
          <p:cNvSpPr/>
          <p:nvPr/>
        </p:nvSpPr>
        <p:spPr>
          <a:xfrm>
            <a:off x="6451105" y="3682745"/>
            <a:ext cx="1047750" cy="2926842"/>
          </a:xfrm>
          <a:custGeom>
            <a:avLst/>
            <a:gdLst/>
            <a:ahLst/>
            <a:cxnLst/>
            <a:rect l="l" t="t" r="r" b="b"/>
            <a:pathLst>
              <a:path w="873125" h="2439035">
                <a:moveTo>
                  <a:pt x="0" y="87299"/>
                </a:moveTo>
                <a:lnTo>
                  <a:pt x="6859" y="53320"/>
                </a:lnTo>
                <a:lnTo>
                  <a:pt x="25566" y="25571"/>
                </a:lnTo>
                <a:lnTo>
                  <a:pt x="53315" y="6861"/>
                </a:lnTo>
                <a:lnTo>
                  <a:pt x="87299" y="0"/>
                </a:lnTo>
                <a:lnTo>
                  <a:pt x="785660" y="0"/>
                </a:lnTo>
                <a:lnTo>
                  <a:pt x="819638" y="6861"/>
                </a:lnTo>
                <a:lnTo>
                  <a:pt x="847388" y="25571"/>
                </a:lnTo>
                <a:lnTo>
                  <a:pt x="866098" y="53320"/>
                </a:lnTo>
                <a:lnTo>
                  <a:pt x="872959" y="87299"/>
                </a:lnTo>
                <a:lnTo>
                  <a:pt x="872959" y="2351379"/>
                </a:lnTo>
                <a:lnTo>
                  <a:pt x="866098" y="2385358"/>
                </a:lnTo>
                <a:lnTo>
                  <a:pt x="847388" y="2413107"/>
                </a:lnTo>
                <a:lnTo>
                  <a:pt x="819638" y="2431818"/>
                </a:lnTo>
                <a:lnTo>
                  <a:pt x="785660" y="2438679"/>
                </a:lnTo>
                <a:lnTo>
                  <a:pt x="87299" y="2438679"/>
                </a:lnTo>
                <a:lnTo>
                  <a:pt x="53315" y="2431818"/>
                </a:lnTo>
                <a:lnTo>
                  <a:pt x="25566" y="2413107"/>
                </a:lnTo>
                <a:lnTo>
                  <a:pt x="6859" y="2385358"/>
                </a:lnTo>
                <a:lnTo>
                  <a:pt x="0" y="2351379"/>
                </a:lnTo>
                <a:lnTo>
                  <a:pt x="0" y="87299"/>
                </a:lnTo>
                <a:close/>
              </a:path>
            </a:pathLst>
          </a:custGeom>
          <a:ln w="19050">
            <a:solidFill>
              <a:srgbClr val="727CA3"/>
            </a:solidFill>
          </a:ln>
        </p:spPr>
        <p:txBody>
          <a:bodyPr wrap="square" lIns="0" tIns="0" rIns="0" bIns="0" rtlCol="0"/>
          <a:lstStyle/>
          <a:p>
            <a:endParaRPr sz="2160"/>
          </a:p>
        </p:txBody>
      </p:sp>
      <p:sp>
        <p:nvSpPr>
          <p:cNvPr id="24" name="object 24"/>
          <p:cNvSpPr txBox="1"/>
          <p:nvPr/>
        </p:nvSpPr>
        <p:spPr>
          <a:xfrm>
            <a:off x="6631525" y="3886431"/>
            <a:ext cx="616515" cy="2518410"/>
          </a:xfrm>
          <a:prstGeom prst="rect">
            <a:avLst/>
          </a:prstGeom>
        </p:spPr>
        <p:txBody>
          <a:bodyPr vert="vert270" wrap="square" lIns="0" tIns="21336" rIns="0" bIns="0" rtlCol="0">
            <a:spAutoFit/>
          </a:bodyPr>
          <a:lstStyle/>
          <a:p>
            <a:pPr marL="15240" marR="6096" algn="ctr">
              <a:lnSpc>
                <a:spcPct val="105700"/>
              </a:lnSpc>
              <a:spcBef>
                <a:spcPts val="168"/>
              </a:spcBef>
            </a:pPr>
            <a:r>
              <a:rPr sz="1260" dirty="0">
                <a:solidFill>
                  <a:srgbClr val="373D54"/>
                </a:solidFill>
                <a:latin typeface="Arial Black"/>
                <a:cs typeface="Arial Black"/>
              </a:rPr>
              <a:t>дополнение</a:t>
            </a:r>
            <a:r>
              <a:rPr sz="1260" spc="-96" dirty="0">
                <a:solidFill>
                  <a:srgbClr val="373D54"/>
                </a:solidFill>
                <a:latin typeface="Arial Black"/>
                <a:cs typeface="Arial Black"/>
              </a:rPr>
              <a:t> </a:t>
            </a:r>
            <a:r>
              <a:rPr sz="1260" spc="-12" dirty="0">
                <a:solidFill>
                  <a:srgbClr val="373D54"/>
                </a:solidFill>
                <a:latin typeface="Arial Black"/>
                <a:cs typeface="Arial Black"/>
              </a:rPr>
              <a:t>недостающего структурного</a:t>
            </a:r>
            <a:r>
              <a:rPr sz="1260" spc="-24" dirty="0">
                <a:solidFill>
                  <a:srgbClr val="373D54"/>
                </a:solidFill>
                <a:latin typeface="Arial Black"/>
                <a:cs typeface="Arial Black"/>
              </a:rPr>
              <a:t> </a:t>
            </a:r>
            <a:r>
              <a:rPr sz="1260" dirty="0">
                <a:solidFill>
                  <a:srgbClr val="373D54"/>
                </a:solidFill>
                <a:latin typeface="Arial Black"/>
                <a:cs typeface="Arial Black"/>
              </a:rPr>
              <a:t>элемента</a:t>
            </a:r>
            <a:r>
              <a:rPr sz="1260" spc="-18" dirty="0">
                <a:solidFill>
                  <a:srgbClr val="373D54"/>
                </a:solidFill>
                <a:latin typeface="Arial Black"/>
                <a:cs typeface="Arial Black"/>
              </a:rPr>
              <a:t> </a:t>
            </a:r>
            <a:r>
              <a:rPr sz="1260" spc="-60" dirty="0">
                <a:solidFill>
                  <a:srgbClr val="373D54"/>
                </a:solidFill>
                <a:latin typeface="Arial Black"/>
                <a:cs typeface="Arial Black"/>
              </a:rPr>
              <a:t>в </a:t>
            </a:r>
            <a:r>
              <a:rPr sz="1260" dirty="0">
                <a:solidFill>
                  <a:srgbClr val="373D54"/>
                </a:solidFill>
                <a:latin typeface="Arial Black"/>
                <a:cs typeface="Arial Black"/>
              </a:rPr>
              <a:t>определении</a:t>
            </a:r>
            <a:r>
              <a:rPr sz="1260" spc="-102" dirty="0">
                <a:solidFill>
                  <a:srgbClr val="373D54"/>
                </a:solidFill>
                <a:latin typeface="Arial Black"/>
                <a:cs typeface="Arial Black"/>
              </a:rPr>
              <a:t> </a:t>
            </a:r>
            <a:r>
              <a:rPr sz="1260" spc="-12" dirty="0">
                <a:solidFill>
                  <a:srgbClr val="373D54"/>
                </a:solidFill>
                <a:latin typeface="Arial Black"/>
                <a:cs typeface="Arial Black"/>
              </a:rPr>
              <a:t>понятий</a:t>
            </a:r>
            <a:endParaRPr sz="1260">
              <a:latin typeface="Arial Black"/>
              <a:cs typeface="Arial Black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817370" y="3585434"/>
            <a:ext cx="836676" cy="3135630"/>
            <a:chOff x="-9525" y="2987861"/>
            <a:chExt cx="697230" cy="2613025"/>
          </a:xfrm>
        </p:grpSpPr>
        <p:sp>
          <p:nvSpPr>
            <p:cNvPr id="26" name="object 26"/>
            <p:cNvSpPr/>
            <p:nvPr/>
          </p:nvSpPr>
          <p:spPr>
            <a:xfrm>
              <a:off x="0" y="2997386"/>
              <a:ext cx="603250" cy="2522855"/>
            </a:xfrm>
            <a:custGeom>
              <a:avLst/>
              <a:gdLst/>
              <a:ahLst/>
              <a:cxnLst/>
              <a:rect l="l" t="t" r="r" b="b"/>
              <a:pathLst>
                <a:path w="603250" h="2522854">
                  <a:moveTo>
                    <a:pt x="534941" y="0"/>
                  </a:moveTo>
                  <a:lnTo>
                    <a:pt x="0" y="0"/>
                  </a:lnTo>
                  <a:lnTo>
                    <a:pt x="0" y="2522270"/>
                  </a:lnTo>
                  <a:lnTo>
                    <a:pt x="534941" y="2522270"/>
                  </a:lnTo>
                  <a:lnTo>
                    <a:pt x="561338" y="2516942"/>
                  </a:lnTo>
                  <a:lnTo>
                    <a:pt x="582895" y="2502412"/>
                  </a:lnTo>
                  <a:lnTo>
                    <a:pt x="597429" y="2480860"/>
                  </a:lnTo>
                  <a:lnTo>
                    <a:pt x="602759" y="2454465"/>
                  </a:lnTo>
                  <a:lnTo>
                    <a:pt x="602759" y="67805"/>
                  </a:lnTo>
                  <a:lnTo>
                    <a:pt x="597429" y="41410"/>
                  </a:lnTo>
                  <a:lnTo>
                    <a:pt x="582895" y="19858"/>
                  </a:lnTo>
                  <a:lnTo>
                    <a:pt x="561338" y="5327"/>
                  </a:lnTo>
                  <a:lnTo>
                    <a:pt x="534941" y="0"/>
                  </a:lnTo>
                  <a:close/>
                </a:path>
              </a:pathLst>
            </a:custGeom>
            <a:solidFill>
              <a:srgbClr val="727CA3"/>
            </a:solidFill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sp>
          <p:nvSpPr>
            <p:cNvPr id="27" name="object 27"/>
            <p:cNvSpPr/>
            <p:nvPr/>
          </p:nvSpPr>
          <p:spPr>
            <a:xfrm>
              <a:off x="0" y="2997386"/>
              <a:ext cx="603250" cy="2522855"/>
            </a:xfrm>
            <a:custGeom>
              <a:avLst/>
              <a:gdLst/>
              <a:ahLst/>
              <a:cxnLst/>
              <a:rect l="l" t="t" r="r" b="b"/>
              <a:pathLst>
                <a:path w="603250" h="2522854">
                  <a:moveTo>
                    <a:pt x="0" y="0"/>
                  </a:moveTo>
                  <a:lnTo>
                    <a:pt x="534941" y="0"/>
                  </a:lnTo>
                  <a:lnTo>
                    <a:pt x="561338" y="5327"/>
                  </a:lnTo>
                  <a:lnTo>
                    <a:pt x="582895" y="19858"/>
                  </a:lnTo>
                  <a:lnTo>
                    <a:pt x="597429" y="41410"/>
                  </a:lnTo>
                  <a:lnTo>
                    <a:pt x="602759" y="67805"/>
                  </a:lnTo>
                  <a:lnTo>
                    <a:pt x="602759" y="2454465"/>
                  </a:lnTo>
                  <a:lnTo>
                    <a:pt x="597429" y="2480860"/>
                  </a:lnTo>
                  <a:lnTo>
                    <a:pt x="582895" y="2502412"/>
                  </a:lnTo>
                  <a:lnTo>
                    <a:pt x="561338" y="2516942"/>
                  </a:lnTo>
                  <a:lnTo>
                    <a:pt x="534941" y="2522270"/>
                  </a:lnTo>
                  <a:lnTo>
                    <a:pt x="0" y="252227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sp>
          <p:nvSpPr>
            <p:cNvPr id="28" name="object 28"/>
            <p:cNvSpPr/>
            <p:nvPr/>
          </p:nvSpPr>
          <p:spPr>
            <a:xfrm>
              <a:off x="0" y="3068963"/>
              <a:ext cx="678180" cy="2522855"/>
            </a:xfrm>
            <a:custGeom>
              <a:avLst/>
              <a:gdLst/>
              <a:ahLst/>
              <a:cxnLst/>
              <a:rect l="l" t="t" r="r" b="b"/>
              <a:pathLst>
                <a:path w="678180" h="2522854">
                  <a:moveTo>
                    <a:pt x="610285" y="0"/>
                  </a:moveTo>
                  <a:lnTo>
                    <a:pt x="67805" y="0"/>
                  </a:lnTo>
                  <a:lnTo>
                    <a:pt x="41415" y="5327"/>
                  </a:lnTo>
                  <a:lnTo>
                    <a:pt x="19862" y="19858"/>
                  </a:lnTo>
                  <a:lnTo>
                    <a:pt x="5329" y="41410"/>
                  </a:lnTo>
                  <a:lnTo>
                    <a:pt x="0" y="67805"/>
                  </a:lnTo>
                  <a:lnTo>
                    <a:pt x="0" y="2454465"/>
                  </a:lnTo>
                  <a:lnTo>
                    <a:pt x="5329" y="2480854"/>
                  </a:lnTo>
                  <a:lnTo>
                    <a:pt x="19862" y="2502408"/>
                  </a:lnTo>
                  <a:lnTo>
                    <a:pt x="41415" y="2516941"/>
                  </a:lnTo>
                  <a:lnTo>
                    <a:pt x="67805" y="2522270"/>
                  </a:lnTo>
                  <a:lnTo>
                    <a:pt x="610285" y="2522270"/>
                  </a:lnTo>
                  <a:lnTo>
                    <a:pt x="636682" y="2516941"/>
                  </a:lnTo>
                  <a:lnTo>
                    <a:pt x="658239" y="2502408"/>
                  </a:lnTo>
                  <a:lnTo>
                    <a:pt x="672773" y="2480854"/>
                  </a:lnTo>
                  <a:lnTo>
                    <a:pt x="678103" y="2454465"/>
                  </a:lnTo>
                  <a:lnTo>
                    <a:pt x="678103" y="67805"/>
                  </a:lnTo>
                  <a:lnTo>
                    <a:pt x="672773" y="41410"/>
                  </a:lnTo>
                  <a:lnTo>
                    <a:pt x="658239" y="19858"/>
                  </a:lnTo>
                  <a:lnTo>
                    <a:pt x="636682" y="5327"/>
                  </a:lnTo>
                  <a:lnTo>
                    <a:pt x="61028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sp>
          <p:nvSpPr>
            <p:cNvPr id="29" name="object 29"/>
            <p:cNvSpPr/>
            <p:nvPr/>
          </p:nvSpPr>
          <p:spPr>
            <a:xfrm>
              <a:off x="0" y="3068963"/>
              <a:ext cx="678180" cy="2522855"/>
            </a:xfrm>
            <a:custGeom>
              <a:avLst/>
              <a:gdLst/>
              <a:ahLst/>
              <a:cxnLst/>
              <a:rect l="l" t="t" r="r" b="b"/>
              <a:pathLst>
                <a:path w="678180" h="2522854">
                  <a:moveTo>
                    <a:pt x="0" y="67805"/>
                  </a:moveTo>
                  <a:lnTo>
                    <a:pt x="5329" y="41410"/>
                  </a:lnTo>
                  <a:lnTo>
                    <a:pt x="19862" y="19858"/>
                  </a:lnTo>
                  <a:lnTo>
                    <a:pt x="41415" y="5327"/>
                  </a:lnTo>
                  <a:lnTo>
                    <a:pt x="67805" y="0"/>
                  </a:lnTo>
                  <a:lnTo>
                    <a:pt x="610285" y="0"/>
                  </a:lnTo>
                  <a:lnTo>
                    <a:pt x="636682" y="5327"/>
                  </a:lnTo>
                  <a:lnTo>
                    <a:pt x="658239" y="19858"/>
                  </a:lnTo>
                  <a:lnTo>
                    <a:pt x="672773" y="41410"/>
                  </a:lnTo>
                  <a:lnTo>
                    <a:pt x="678103" y="67805"/>
                  </a:lnTo>
                  <a:lnTo>
                    <a:pt x="678103" y="2454465"/>
                  </a:lnTo>
                  <a:lnTo>
                    <a:pt x="672773" y="2480854"/>
                  </a:lnTo>
                  <a:lnTo>
                    <a:pt x="658239" y="2502408"/>
                  </a:lnTo>
                  <a:lnTo>
                    <a:pt x="636682" y="2516941"/>
                  </a:lnTo>
                  <a:lnTo>
                    <a:pt x="610285" y="2522270"/>
                  </a:lnTo>
                  <a:lnTo>
                    <a:pt x="67805" y="2522270"/>
                  </a:lnTo>
                  <a:lnTo>
                    <a:pt x="41415" y="2516941"/>
                  </a:lnTo>
                  <a:lnTo>
                    <a:pt x="19862" y="2502408"/>
                  </a:lnTo>
                  <a:lnTo>
                    <a:pt x="5329" y="2480854"/>
                  </a:lnTo>
                  <a:lnTo>
                    <a:pt x="0" y="2454465"/>
                  </a:lnTo>
                  <a:lnTo>
                    <a:pt x="0" y="67805"/>
                  </a:lnTo>
                  <a:close/>
                </a:path>
              </a:pathLst>
            </a:custGeom>
            <a:ln w="19050">
              <a:solidFill>
                <a:srgbClr val="727CA3"/>
              </a:solidFill>
            </a:ln>
          </p:spPr>
          <p:txBody>
            <a:bodyPr wrap="square" lIns="0" tIns="0" rIns="0" bIns="0" rtlCol="0"/>
            <a:lstStyle/>
            <a:p>
              <a:endParaRPr sz="2160"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993844" y="3770096"/>
            <a:ext cx="411010" cy="2855214"/>
          </a:xfrm>
          <a:prstGeom prst="rect">
            <a:avLst/>
          </a:prstGeom>
        </p:spPr>
        <p:txBody>
          <a:bodyPr vert="vert270" wrap="square" lIns="0" tIns="21336" rIns="0" bIns="0" rtlCol="0">
            <a:spAutoFit/>
          </a:bodyPr>
          <a:lstStyle/>
          <a:p>
            <a:pPr marL="1056893" marR="6096" indent="-1042416">
              <a:lnSpc>
                <a:spcPct val="105700"/>
              </a:lnSpc>
              <a:spcBef>
                <a:spcPts val="168"/>
              </a:spcBef>
            </a:pPr>
            <a:r>
              <a:rPr sz="1260" dirty="0">
                <a:solidFill>
                  <a:srgbClr val="373D54"/>
                </a:solidFill>
                <a:latin typeface="Arial Black"/>
                <a:cs typeface="Arial Black"/>
              </a:rPr>
              <a:t>выявление</a:t>
            </a:r>
            <a:r>
              <a:rPr sz="1260" spc="-78" dirty="0">
                <a:solidFill>
                  <a:srgbClr val="373D54"/>
                </a:solidFill>
                <a:latin typeface="Arial Black"/>
                <a:cs typeface="Arial Black"/>
              </a:rPr>
              <a:t> </a:t>
            </a:r>
            <a:r>
              <a:rPr sz="1260" dirty="0">
                <a:solidFill>
                  <a:srgbClr val="373D54"/>
                </a:solidFill>
                <a:latin typeface="Arial Black"/>
                <a:cs typeface="Arial Black"/>
              </a:rPr>
              <a:t>известных</a:t>
            </a:r>
            <a:r>
              <a:rPr sz="1260" spc="-60" dirty="0">
                <a:solidFill>
                  <a:srgbClr val="373D54"/>
                </a:solidFill>
                <a:latin typeface="Arial Black"/>
                <a:cs typeface="Arial Black"/>
              </a:rPr>
              <a:t> </a:t>
            </a:r>
            <a:r>
              <a:rPr sz="1260" dirty="0">
                <a:solidFill>
                  <a:srgbClr val="373D54"/>
                </a:solidFill>
                <a:latin typeface="Arial Black"/>
                <a:cs typeface="Arial Black"/>
              </a:rPr>
              <a:t>и</a:t>
            </a:r>
            <a:r>
              <a:rPr sz="1260" spc="-12" dirty="0">
                <a:solidFill>
                  <a:srgbClr val="373D54"/>
                </a:solidFill>
                <a:latin typeface="Arial Black"/>
                <a:cs typeface="Arial Black"/>
              </a:rPr>
              <a:t> </a:t>
            </a:r>
            <a:r>
              <a:rPr sz="1260" spc="-24" dirty="0">
                <a:solidFill>
                  <a:srgbClr val="373D54"/>
                </a:solidFill>
                <a:latin typeface="Arial Black"/>
                <a:cs typeface="Arial Black"/>
              </a:rPr>
              <a:t>новых </a:t>
            </a:r>
            <a:r>
              <a:rPr sz="1260" spc="-12" dirty="0">
                <a:solidFill>
                  <a:srgbClr val="373D54"/>
                </a:solidFill>
                <a:latin typeface="Arial Black"/>
                <a:cs typeface="Arial Black"/>
              </a:rPr>
              <a:t>понятий</a:t>
            </a:r>
            <a:endParaRPr sz="1260">
              <a:latin typeface="Arial Black"/>
              <a:cs typeface="Arial Black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4448249" y="3585433"/>
            <a:ext cx="1877568" cy="2927604"/>
            <a:chOff x="2182874" y="2987861"/>
            <a:chExt cx="1564640" cy="2439670"/>
          </a:xfrm>
        </p:grpSpPr>
        <p:sp>
          <p:nvSpPr>
            <p:cNvPr id="32" name="object 32"/>
            <p:cNvSpPr/>
            <p:nvPr/>
          </p:nvSpPr>
          <p:spPr>
            <a:xfrm>
              <a:off x="2192399" y="2997386"/>
              <a:ext cx="678180" cy="2098675"/>
            </a:xfrm>
            <a:custGeom>
              <a:avLst/>
              <a:gdLst/>
              <a:ahLst/>
              <a:cxnLst/>
              <a:rect l="l" t="t" r="r" b="b"/>
              <a:pathLst>
                <a:path w="678180" h="2098675">
                  <a:moveTo>
                    <a:pt x="610285" y="0"/>
                  </a:moveTo>
                  <a:lnTo>
                    <a:pt x="67805" y="0"/>
                  </a:lnTo>
                  <a:lnTo>
                    <a:pt x="41415" y="5327"/>
                  </a:lnTo>
                  <a:lnTo>
                    <a:pt x="19862" y="19858"/>
                  </a:lnTo>
                  <a:lnTo>
                    <a:pt x="5329" y="41410"/>
                  </a:lnTo>
                  <a:lnTo>
                    <a:pt x="0" y="67805"/>
                  </a:lnTo>
                  <a:lnTo>
                    <a:pt x="0" y="2030374"/>
                  </a:lnTo>
                  <a:lnTo>
                    <a:pt x="5329" y="2056769"/>
                  </a:lnTo>
                  <a:lnTo>
                    <a:pt x="19862" y="2078321"/>
                  </a:lnTo>
                  <a:lnTo>
                    <a:pt x="41415" y="2092851"/>
                  </a:lnTo>
                  <a:lnTo>
                    <a:pt x="67805" y="2098179"/>
                  </a:lnTo>
                  <a:lnTo>
                    <a:pt x="610285" y="2098179"/>
                  </a:lnTo>
                  <a:lnTo>
                    <a:pt x="636682" y="2092851"/>
                  </a:lnTo>
                  <a:lnTo>
                    <a:pt x="658239" y="2078321"/>
                  </a:lnTo>
                  <a:lnTo>
                    <a:pt x="672773" y="2056769"/>
                  </a:lnTo>
                  <a:lnTo>
                    <a:pt x="678103" y="2030374"/>
                  </a:lnTo>
                  <a:lnTo>
                    <a:pt x="678103" y="67805"/>
                  </a:lnTo>
                  <a:lnTo>
                    <a:pt x="672773" y="41410"/>
                  </a:lnTo>
                  <a:lnTo>
                    <a:pt x="658239" y="19858"/>
                  </a:lnTo>
                  <a:lnTo>
                    <a:pt x="636682" y="5327"/>
                  </a:lnTo>
                  <a:lnTo>
                    <a:pt x="610285" y="0"/>
                  </a:lnTo>
                  <a:close/>
                </a:path>
              </a:pathLst>
            </a:custGeom>
            <a:solidFill>
              <a:srgbClr val="727CA3"/>
            </a:solidFill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sp>
          <p:nvSpPr>
            <p:cNvPr id="33" name="object 33"/>
            <p:cNvSpPr/>
            <p:nvPr/>
          </p:nvSpPr>
          <p:spPr>
            <a:xfrm>
              <a:off x="2192399" y="2997386"/>
              <a:ext cx="678180" cy="2098675"/>
            </a:xfrm>
            <a:custGeom>
              <a:avLst/>
              <a:gdLst/>
              <a:ahLst/>
              <a:cxnLst/>
              <a:rect l="l" t="t" r="r" b="b"/>
              <a:pathLst>
                <a:path w="678180" h="2098675">
                  <a:moveTo>
                    <a:pt x="0" y="67805"/>
                  </a:moveTo>
                  <a:lnTo>
                    <a:pt x="5329" y="41410"/>
                  </a:lnTo>
                  <a:lnTo>
                    <a:pt x="19862" y="19858"/>
                  </a:lnTo>
                  <a:lnTo>
                    <a:pt x="41415" y="5327"/>
                  </a:lnTo>
                  <a:lnTo>
                    <a:pt x="67805" y="0"/>
                  </a:lnTo>
                  <a:lnTo>
                    <a:pt x="610285" y="0"/>
                  </a:lnTo>
                  <a:lnTo>
                    <a:pt x="636682" y="5327"/>
                  </a:lnTo>
                  <a:lnTo>
                    <a:pt x="658239" y="19858"/>
                  </a:lnTo>
                  <a:lnTo>
                    <a:pt x="672773" y="41410"/>
                  </a:lnTo>
                  <a:lnTo>
                    <a:pt x="678103" y="67805"/>
                  </a:lnTo>
                  <a:lnTo>
                    <a:pt x="678103" y="2030374"/>
                  </a:lnTo>
                  <a:lnTo>
                    <a:pt x="672773" y="2056769"/>
                  </a:lnTo>
                  <a:lnTo>
                    <a:pt x="658239" y="2078321"/>
                  </a:lnTo>
                  <a:lnTo>
                    <a:pt x="636682" y="2092851"/>
                  </a:lnTo>
                  <a:lnTo>
                    <a:pt x="610285" y="2098179"/>
                  </a:lnTo>
                  <a:lnTo>
                    <a:pt x="67805" y="2098179"/>
                  </a:lnTo>
                  <a:lnTo>
                    <a:pt x="41415" y="2092851"/>
                  </a:lnTo>
                  <a:lnTo>
                    <a:pt x="19862" y="2078321"/>
                  </a:lnTo>
                  <a:lnTo>
                    <a:pt x="5329" y="2056769"/>
                  </a:lnTo>
                  <a:lnTo>
                    <a:pt x="0" y="2030374"/>
                  </a:lnTo>
                  <a:lnTo>
                    <a:pt x="0" y="67805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sp>
          <p:nvSpPr>
            <p:cNvPr id="34" name="object 34"/>
            <p:cNvSpPr/>
            <p:nvPr/>
          </p:nvSpPr>
          <p:spPr>
            <a:xfrm>
              <a:off x="2267742" y="3068963"/>
              <a:ext cx="678180" cy="2098675"/>
            </a:xfrm>
            <a:custGeom>
              <a:avLst/>
              <a:gdLst/>
              <a:ahLst/>
              <a:cxnLst/>
              <a:rect l="l" t="t" r="r" b="b"/>
              <a:pathLst>
                <a:path w="678180" h="2098675">
                  <a:moveTo>
                    <a:pt x="610285" y="0"/>
                  </a:moveTo>
                  <a:lnTo>
                    <a:pt x="67805" y="0"/>
                  </a:lnTo>
                  <a:lnTo>
                    <a:pt x="41415" y="5327"/>
                  </a:lnTo>
                  <a:lnTo>
                    <a:pt x="19862" y="19858"/>
                  </a:lnTo>
                  <a:lnTo>
                    <a:pt x="5329" y="41410"/>
                  </a:lnTo>
                  <a:lnTo>
                    <a:pt x="0" y="67805"/>
                  </a:lnTo>
                  <a:lnTo>
                    <a:pt x="0" y="2030374"/>
                  </a:lnTo>
                  <a:lnTo>
                    <a:pt x="5329" y="2056769"/>
                  </a:lnTo>
                  <a:lnTo>
                    <a:pt x="19862" y="2078321"/>
                  </a:lnTo>
                  <a:lnTo>
                    <a:pt x="41415" y="2092851"/>
                  </a:lnTo>
                  <a:lnTo>
                    <a:pt x="67805" y="2098179"/>
                  </a:lnTo>
                  <a:lnTo>
                    <a:pt x="610285" y="2098179"/>
                  </a:lnTo>
                  <a:lnTo>
                    <a:pt x="636682" y="2092851"/>
                  </a:lnTo>
                  <a:lnTo>
                    <a:pt x="658239" y="2078321"/>
                  </a:lnTo>
                  <a:lnTo>
                    <a:pt x="672773" y="2056769"/>
                  </a:lnTo>
                  <a:lnTo>
                    <a:pt x="678103" y="2030374"/>
                  </a:lnTo>
                  <a:lnTo>
                    <a:pt x="678103" y="67805"/>
                  </a:lnTo>
                  <a:lnTo>
                    <a:pt x="672773" y="41410"/>
                  </a:lnTo>
                  <a:lnTo>
                    <a:pt x="658239" y="19858"/>
                  </a:lnTo>
                  <a:lnTo>
                    <a:pt x="636682" y="5327"/>
                  </a:lnTo>
                  <a:lnTo>
                    <a:pt x="61028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sp>
          <p:nvSpPr>
            <p:cNvPr id="35" name="object 35"/>
            <p:cNvSpPr/>
            <p:nvPr/>
          </p:nvSpPr>
          <p:spPr>
            <a:xfrm>
              <a:off x="2984487" y="2997386"/>
              <a:ext cx="678180" cy="2349500"/>
            </a:xfrm>
            <a:custGeom>
              <a:avLst/>
              <a:gdLst/>
              <a:ahLst/>
              <a:cxnLst/>
              <a:rect l="l" t="t" r="r" b="b"/>
              <a:pathLst>
                <a:path w="678179" h="2349500">
                  <a:moveTo>
                    <a:pt x="610285" y="0"/>
                  </a:moveTo>
                  <a:lnTo>
                    <a:pt x="67805" y="0"/>
                  </a:lnTo>
                  <a:lnTo>
                    <a:pt x="41415" y="5327"/>
                  </a:lnTo>
                  <a:lnTo>
                    <a:pt x="19862" y="19858"/>
                  </a:lnTo>
                  <a:lnTo>
                    <a:pt x="5329" y="41410"/>
                  </a:lnTo>
                  <a:lnTo>
                    <a:pt x="0" y="67805"/>
                  </a:lnTo>
                  <a:lnTo>
                    <a:pt x="0" y="2281186"/>
                  </a:lnTo>
                  <a:lnTo>
                    <a:pt x="5329" y="2307576"/>
                  </a:lnTo>
                  <a:lnTo>
                    <a:pt x="19862" y="2329129"/>
                  </a:lnTo>
                  <a:lnTo>
                    <a:pt x="41415" y="2343662"/>
                  </a:lnTo>
                  <a:lnTo>
                    <a:pt x="67805" y="2348992"/>
                  </a:lnTo>
                  <a:lnTo>
                    <a:pt x="610285" y="2348992"/>
                  </a:lnTo>
                  <a:lnTo>
                    <a:pt x="636682" y="2343662"/>
                  </a:lnTo>
                  <a:lnTo>
                    <a:pt x="658239" y="2329129"/>
                  </a:lnTo>
                  <a:lnTo>
                    <a:pt x="672773" y="2307576"/>
                  </a:lnTo>
                  <a:lnTo>
                    <a:pt x="678103" y="2281186"/>
                  </a:lnTo>
                  <a:lnTo>
                    <a:pt x="678103" y="67805"/>
                  </a:lnTo>
                  <a:lnTo>
                    <a:pt x="672773" y="41410"/>
                  </a:lnTo>
                  <a:lnTo>
                    <a:pt x="658239" y="19858"/>
                  </a:lnTo>
                  <a:lnTo>
                    <a:pt x="636682" y="5327"/>
                  </a:lnTo>
                  <a:lnTo>
                    <a:pt x="610285" y="0"/>
                  </a:lnTo>
                  <a:close/>
                </a:path>
              </a:pathLst>
            </a:custGeom>
            <a:solidFill>
              <a:srgbClr val="727CA3"/>
            </a:solidFill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sp>
          <p:nvSpPr>
            <p:cNvPr id="36" name="object 36"/>
            <p:cNvSpPr/>
            <p:nvPr/>
          </p:nvSpPr>
          <p:spPr>
            <a:xfrm>
              <a:off x="2984487" y="2997386"/>
              <a:ext cx="678180" cy="2349500"/>
            </a:xfrm>
            <a:custGeom>
              <a:avLst/>
              <a:gdLst/>
              <a:ahLst/>
              <a:cxnLst/>
              <a:rect l="l" t="t" r="r" b="b"/>
              <a:pathLst>
                <a:path w="678179" h="2349500">
                  <a:moveTo>
                    <a:pt x="0" y="67805"/>
                  </a:moveTo>
                  <a:lnTo>
                    <a:pt x="5329" y="41410"/>
                  </a:lnTo>
                  <a:lnTo>
                    <a:pt x="19862" y="19858"/>
                  </a:lnTo>
                  <a:lnTo>
                    <a:pt x="41415" y="5327"/>
                  </a:lnTo>
                  <a:lnTo>
                    <a:pt x="67805" y="0"/>
                  </a:lnTo>
                  <a:lnTo>
                    <a:pt x="610285" y="0"/>
                  </a:lnTo>
                  <a:lnTo>
                    <a:pt x="636682" y="5327"/>
                  </a:lnTo>
                  <a:lnTo>
                    <a:pt x="658239" y="19858"/>
                  </a:lnTo>
                  <a:lnTo>
                    <a:pt x="672773" y="41410"/>
                  </a:lnTo>
                  <a:lnTo>
                    <a:pt x="678103" y="67805"/>
                  </a:lnTo>
                  <a:lnTo>
                    <a:pt x="678103" y="2281186"/>
                  </a:lnTo>
                  <a:lnTo>
                    <a:pt x="672773" y="2307576"/>
                  </a:lnTo>
                  <a:lnTo>
                    <a:pt x="658239" y="2329129"/>
                  </a:lnTo>
                  <a:lnTo>
                    <a:pt x="636682" y="2343662"/>
                  </a:lnTo>
                  <a:lnTo>
                    <a:pt x="610285" y="2348992"/>
                  </a:lnTo>
                  <a:lnTo>
                    <a:pt x="67805" y="2348992"/>
                  </a:lnTo>
                  <a:lnTo>
                    <a:pt x="41415" y="2343662"/>
                  </a:lnTo>
                  <a:lnTo>
                    <a:pt x="19862" y="2329129"/>
                  </a:lnTo>
                  <a:lnTo>
                    <a:pt x="5329" y="2307576"/>
                  </a:lnTo>
                  <a:lnTo>
                    <a:pt x="0" y="2281186"/>
                  </a:lnTo>
                  <a:lnTo>
                    <a:pt x="0" y="67805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sp>
          <p:nvSpPr>
            <p:cNvPr id="37" name="object 37"/>
            <p:cNvSpPr/>
            <p:nvPr/>
          </p:nvSpPr>
          <p:spPr>
            <a:xfrm>
              <a:off x="3059831" y="3068963"/>
              <a:ext cx="678180" cy="2349500"/>
            </a:xfrm>
            <a:custGeom>
              <a:avLst/>
              <a:gdLst/>
              <a:ahLst/>
              <a:cxnLst/>
              <a:rect l="l" t="t" r="r" b="b"/>
              <a:pathLst>
                <a:path w="678179" h="2349500">
                  <a:moveTo>
                    <a:pt x="610285" y="0"/>
                  </a:moveTo>
                  <a:lnTo>
                    <a:pt x="67805" y="0"/>
                  </a:lnTo>
                  <a:lnTo>
                    <a:pt x="41415" y="5327"/>
                  </a:lnTo>
                  <a:lnTo>
                    <a:pt x="19862" y="19858"/>
                  </a:lnTo>
                  <a:lnTo>
                    <a:pt x="5329" y="41410"/>
                  </a:lnTo>
                  <a:lnTo>
                    <a:pt x="0" y="67805"/>
                  </a:lnTo>
                  <a:lnTo>
                    <a:pt x="0" y="2281186"/>
                  </a:lnTo>
                  <a:lnTo>
                    <a:pt x="5329" y="2307576"/>
                  </a:lnTo>
                  <a:lnTo>
                    <a:pt x="19862" y="2329129"/>
                  </a:lnTo>
                  <a:lnTo>
                    <a:pt x="41415" y="2343662"/>
                  </a:lnTo>
                  <a:lnTo>
                    <a:pt x="67805" y="2348992"/>
                  </a:lnTo>
                  <a:lnTo>
                    <a:pt x="610285" y="2348992"/>
                  </a:lnTo>
                  <a:lnTo>
                    <a:pt x="636682" y="2343662"/>
                  </a:lnTo>
                  <a:lnTo>
                    <a:pt x="658239" y="2329129"/>
                  </a:lnTo>
                  <a:lnTo>
                    <a:pt x="672773" y="2307576"/>
                  </a:lnTo>
                  <a:lnTo>
                    <a:pt x="678103" y="2281186"/>
                  </a:lnTo>
                  <a:lnTo>
                    <a:pt x="678103" y="67805"/>
                  </a:lnTo>
                  <a:lnTo>
                    <a:pt x="672773" y="41410"/>
                  </a:lnTo>
                  <a:lnTo>
                    <a:pt x="658239" y="19858"/>
                  </a:lnTo>
                  <a:lnTo>
                    <a:pt x="636682" y="5327"/>
                  </a:lnTo>
                  <a:lnTo>
                    <a:pt x="61028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sp>
          <p:nvSpPr>
            <p:cNvPr id="38" name="object 38"/>
            <p:cNvSpPr/>
            <p:nvPr/>
          </p:nvSpPr>
          <p:spPr>
            <a:xfrm>
              <a:off x="3059831" y="3068963"/>
              <a:ext cx="678180" cy="2349500"/>
            </a:xfrm>
            <a:custGeom>
              <a:avLst/>
              <a:gdLst/>
              <a:ahLst/>
              <a:cxnLst/>
              <a:rect l="l" t="t" r="r" b="b"/>
              <a:pathLst>
                <a:path w="678179" h="2349500">
                  <a:moveTo>
                    <a:pt x="0" y="67805"/>
                  </a:moveTo>
                  <a:lnTo>
                    <a:pt x="5329" y="41410"/>
                  </a:lnTo>
                  <a:lnTo>
                    <a:pt x="19862" y="19858"/>
                  </a:lnTo>
                  <a:lnTo>
                    <a:pt x="41415" y="5327"/>
                  </a:lnTo>
                  <a:lnTo>
                    <a:pt x="67805" y="0"/>
                  </a:lnTo>
                  <a:lnTo>
                    <a:pt x="610285" y="0"/>
                  </a:lnTo>
                  <a:lnTo>
                    <a:pt x="636682" y="5327"/>
                  </a:lnTo>
                  <a:lnTo>
                    <a:pt x="658239" y="19858"/>
                  </a:lnTo>
                  <a:lnTo>
                    <a:pt x="672773" y="41410"/>
                  </a:lnTo>
                  <a:lnTo>
                    <a:pt x="678103" y="67805"/>
                  </a:lnTo>
                  <a:lnTo>
                    <a:pt x="678103" y="2281186"/>
                  </a:lnTo>
                  <a:lnTo>
                    <a:pt x="672773" y="2307576"/>
                  </a:lnTo>
                  <a:lnTo>
                    <a:pt x="658239" y="2329129"/>
                  </a:lnTo>
                  <a:lnTo>
                    <a:pt x="636682" y="2343662"/>
                  </a:lnTo>
                  <a:lnTo>
                    <a:pt x="610285" y="2348992"/>
                  </a:lnTo>
                  <a:lnTo>
                    <a:pt x="67805" y="2348992"/>
                  </a:lnTo>
                  <a:lnTo>
                    <a:pt x="41415" y="2343662"/>
                  </a:lnTo>
                  <a:lnTo>
                    <a:pt x="19862" y="2329129"/>
                  </a:lnTo>
                  <a:lnTo>
                    <a:pt x="5329" y="2307576"/>
                  </a:lnTo>
                  <a:lnTo>
                    <a:pt x="0" y="2281186"/>
                  </a:lnTo>
                  <a:lnTo>
                    <a:pt x="0" y="67805"/>
                  </a:lnTo>
                  <a:close/>
                </a:path>
              </a:pathLst>
            </a:custGeom>
            <a:ln w="19050">
              <a:solidFill>
                <a:srgbClr val="727CA3"/>
              </a:solidFill>
            </a:ln>
          </p:spPr>
          <p:txBody>
            <a:bodyPr wrap="square" lIns="0" tIns="0" rIns="0" bIns="0" rtlCol="0"/>
            <a:lstStyle/>
            <a:p>
              <a:endParaRPr sz="2160"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3674564" y="3671326"/>
            <a:ext cx="1700784" cy="2541270"/>
            <a:chOff x="1538137" y="3059438"/>
            <a:chExt cx="1417320" cy="2117725"/>
          </a:xfrm>
        </p:grpSpPr>
        <p:sp>
          <p:nvSpPr>
            <p:cNvPr id="40" name="object 40"/>
            <p:cNvSpPr/>
            <p:nvPr/>
          </p:nvSpPr>
          <p:spPr>
            <a:xfrm>
              <a:off x="2267742" y="3068963"/>
              <a:ext cx="678180" cy="2098675"/>
            </a:xfrm>
            <a:custGeom>
              <a:avLst/>
              <a:gdLst/>
              <a:ahLst/>
              <a:cxnLst/>
              <a:rect l="l" t="t" r="r" b="b"/>
              <a:pathLst>
                <a:path w="678180" h="2098675">
                  <a:moveTo>
                    <a:pt x="0" y="67805"/>
                  </a:moveTo>
                  <a:lnTo>
                    <a:pt x="5329" y="41410"/>
                  </a:lnTo>
                  <a:lnTo>
                    <a:pt x="19862" y="19858"/>
                  </a:lnTo>
                  <a:lnTo>
                    <a:pt x="41415" y="5327"/>
                  </a:lnTo>
                  <a:lnTo>
                    <a:pt x="67805" y="0"/>
                  </a:lnTo>
                  <a:lnTo>
                    <a:pt x="610285" y="0"/>
                  </a:lnTo>
                  <a:lnTo>
                    <a:pt x="636682" y="5327"/>
                  </a:lnTo>
                  <a:lnTo>
                    <a:pt x="658239" y="19858"/>
                  </a:lnTo>
                  <a:lnTo>
                    <a:pt x="672773" y="41410"/>
                  </a:lnTo>
                  <a:lnTo>
                    <a:pt x="678103" y="67805"/>
                  </a:lnTo>
                  <a:lnTo>
                    <a:pt x="678103" y="2030374"/>
                  </a:lnTo>
                  <a:lnTo>
                    <a:pt x="672773" y="2056769"/>
                  </a:lnTo>
                  <a:lnTo>
                    <a:pt x="658239" y="2078321"/>
                  </a:lnTo>
                  <a:lnTo>
                    <a:pt x="636682" y="2092851"/>
                  </a:lnTo>
                  <a:lnTo>
                    <a:pt x="610285" y="2098179"/>
                  </a:lnTo>
                  <a:lnTo>
                    <a:pt x="67805" y="2098179"/>
                  </a:lnTo>
                  <a:lnTo>
                    <a:pt x="41415" y="2092851"/>
                  </a:lnTo>
                  <a:lnTo>
                    <a:pt x="19862" y="2078321"/>
                  </a:lnTo>
                  <a:lnTo>
                    <a:pt x="5329" y="2056769"/>
                  </a:lnTo>
                  <a:lnTo>
                    <a:pt x="0" y="2030374"/>
                  </a:lnTo>
                  <a:lnTo>
                    <a:pt x="0" y="67805"/>
                  </a:lnTo>
                  <a:close/>
                </a:path>
              </a:pathLst>
            </a:custGeom>
            <a:ln w="19050">
              <a:solidFill>
                <a:srgbClr val="727CA3"/>
              </a:solidFill>
            </a:ln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sp>
          <p:nvSpPr>
            <p:cNvPr id="41" name="object 41"/>
            <p:cNvSpPr/>
            <p:nvPr/>
          </p:nvSpPr>
          <p:spPr>
            <a:xfrm>
              <a:off x="1547662" y="3212979"/>
              <a:ext cx="678180" cy="1622425"/>
            </a:xfrm>
            <a:custGeom>
              <a:avLst/>
              <a:gdLst/>
              <a:ahLst/>
              <a:cxnLst/>
              <a:rect l="l" t="t" r="r" b="b"/>
              <a:pathLst>
                <a:path w="678180" h="1622425">
                  <a:moveTo>
                    <a:pt x="0" y="67805"/>
                  </a:moveTo>
                  <a:lnTo>
                    <a:pt x="5329" y="41410"/>
                  </a:lnTo>
                  <a:lnTo>
                    <a:pt x="19862" y="19858"/>
                  </a:lnTo>
                  <a:lnTo>
                    <a:pt x="41415" y="5327"/>
                  </a:lnTo>
                  <a:lnTo>
                    <a:pt x="67805" y="0"/>
                  </a:lnTo>
                  <a:lnTo>
                    <a:pt x="610285" y="0"/>
                  </a:lnTo>
                  <a:lnTo>
                    <a:pt x="636682" y="5327"/>
                  </a:lnTo>
                  <a:lnTo>
                    <a:pt x="658239" y="19858"/>
                  </a:lnTo>
                  <a:lnTo>
                    <a:pt x="672773" y="41410"/>
                  </a:lnTo>
                  <a:lnTo>
                    <a:pt x="678103" y="67805"/>
                  </a:lnTo>
                  <a:lnTo>
                    <a:pt x="678103" y="1554022"/>
                  </a:lnTo>
                  <a:lnTo>
                    <a:pt x="672773" y="1580417"/>
                  </a:lnTo>
                  <a:lnTo>
                    <a:pt x="658239" y="1601970"/>
                  </a:lnTo>
                  <a:lnTo>
                    <a:pt x="636682" y="1616500"/>
                  </a:lnTo>
                  <a:lnTo>
                    <a:pt x="610285" y="1621828"/>
                  </a:lnTo>
                  <a:lnTo>
                    <a:pt x="67805" y="1621828"/>
                  </a:lnTo>
                  <a:lnTo>
                    <a:pt x="41415" y="1616500"/>
                  </a:lnTo>
                  <a:lnTo>
                    <a:pt x="19862" y="1601970"/>
                  </a:lnTo>
                  <a:lnTo>
                    <a:pt x="5329" y="1580417"/>
                  </a:lnTo>
                  <a:lnTo>
                    <a:pt x="0" y="1554022"/>
                  </a:lnTo>
                  <a:lnTo>
                    <a:pt x="0" y="67805"/>
                  </a:lnTo>
                  <a:close/>
                </a:path>
              </a:pathLst>
            </a:custGeom>
            <a:ln w="19050">
              <a:solidFill>
                <a:srgbClr val="727CA3"/>
              </a:solidFill>
            </a:ln>
          </p:spPr>
          <p:txBody>
            <a:bodyPr wrap="square" lIns="0" tIns="0" rIns="0" bIns="0" rtlCol="0"/>
            <a:lstStyle/>
            <a:p>
              <a:endParaRPr sz="2160"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5564103" y="3878375"/>
            <a:ext cx="616515" cy="2431542"/>
          </a:xfrm>
          <a:prstGeom prst="rect">
            <a:avLst/>
          </a:prstGeom>
        </p:spPr>
        <p:txBody>
          <a:bodyPr vert="vert270" wrap="square" lIns="0" tIns="21336" rIns="0" bIns="0" rtlCol="0">
            <a:spAutoFit/>
          </a:bodyPr>
          <a:lstStyle/>
          <a:p>
            <a:pPr marL="14478" marR="6096" indent="762" algn="ctr">
              <a:lnSpc>
                <a:spcPct val="105700"/>
              </a:lnSpc>
              <a:spcBef>
                <a:spcPts val="168"/>
              </a:spcBef>
            </a:pPr>
            <a:r>
              <a:rPr sz="1260" dirty="0">
                <a:solidFill>
                  <a:srgbClr val="373D54"/>
                </a:solidFill>
                <a:latin typeface="Arial Black"/>
                <a:cs typeface="Arial Black"/>
              </a:rPr>
              <a:t>выявление</a:t>
            </a:r>
            <a:r>
              <a:rPr sz="1260" spc="-78" dirty="0">
                <a:solidFill>
                  <a:srgbClr val="373D54"/>
                </a:solidFill>
                <a:latin typeface="Arial Black"/>
                <a:cs typeface="Arial Black"/>
              </a:rPr>
              <a:t> </a:t>
            </a:r>
            <a:r>
              <a:rPr sz="1260" spc="-12" dirty="0">
                <a:solidFill>
                  <a:srgbClr val="373D54"/>
                </a:solidFill>
                <a:latin typeface="Arial Black"/>
                <a:cs typeface="Arial Black"/>
              </a:rPr>
              <a:t>логико- </a:t>
            </a:r>
            <a:r>
              <a:rPr sz="1260" dirty="0">
                <a:solidFill>
                  <a:srgbClr val="373D54"/>
                </a:solidFill>
                <a:latin typeface="Arial Black"/>
                <a:cs typeface="Arial Black"/>
              </a:rPr>
              <a:t>смысловых</a:t>
            </a:r>
            <a:r>
              <a:rPr sz="1260" spc="-78" dirty="0">
                <a:solidFill>
                  <a:srgbClr val="373D54"/>
                </a:solidFill>
                <a:latin typeface="Arial Black"/>
                <a:cs typeface="Arial Black"/>
              </a:rPr>
              <a:t> </a:t>
            </a:r>
            <a:r>
              <a:rPr sz="1260" dirty="0">
                <a:solidFill>
                  <a:srgbClr val="373D54"/>
                </a:solidFill>
                <a:latin typeface="Arial Black"/>
                <a:cs typeface="Arial Black"/>
              </a:rPr>
              <a:t>связей</a:t>
            </a:r>
            <a:r>
              <a:rPr sz="1260" spc="-48" dirty="0">
                <a:solidFill>
                  <a:srgbClr val="373D54"/>
                </a:solidFill>
                <a:latin typeface="Arial Black"/>
                <a:cs typeface="Arial Black"/>
              </a:rPr>
              <a:t> </a:t>
            </a:r>
            <a:r>
              <a:rPr sz="1260" spc="-12" dirty="0">
                <a:solidFill>
                  <a:srgbClr val="373D54"/>
                </a:solidFill>
                <a:latin typeface="Arial Black"/>
                <a:cs typeface="Arial Black"/>
              </a:rPr>
              <a:t>между понятиями</a:t>
            </a:r>
            <a:endParaRPr sz="1260" dirty="0">
              <a:latin typeface="Arial Black"/>
              <a:cs typeface="Arial Black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2633645" y="3671843"/>
            <a:ext cx="915924" cy="2043684"/>
            <a:chOff x="670704" y="3059869"/>
            <a:chExt cx="763270" cy="1703070"/>
          </a:xfrm>
        </p:grpSpPr>
        <p:sp>
          <p:nvSpPr>
            <p:cNvPr id="44" name="object 44"/>
            <p:cNvSpPr/>
            <p:nvPr/>
          </p:nvSpPr>
          <p:spPr>
            <a:xfrm>
              <a:off x="680229" y="3069394"/>
              <a:ext cx="678180" cy="1622425"/>
            </a:xfrm>
            <a:custGeom>
              <a:avLst/>
              <a:gdLst/>
              <a:ahLst/>
              <a:cxnLst/>
              <a:rect l="l" t="t" r="r" b="b"/>
              <a:pathLst>
                <a:path w="678180" h="1622425">
                  <a:moveTo>
                    <a:pt x="610285" y="0"/>
                  </a:moveTo>
                  <a:lnTo>
                    <a:pt x="67805" y="0"/>
                  </a:lnTo>
                  <a:lnTo>
                    <a:pt x="41415" y="5327"/>
                  </a:lnTo>
                  <a:lnTo>
                    <a:pt x="19862" y="19858"/>
                  </a:lnTo>
                  <a:lnTo>
                    <a:pt x="5329" y="41410"/>
                  </a:lnTo>
                  <a:lnTo>
                    <a:pt x="0" y="67805"/>
                  </a:lnTo>
                  <a:lnTo>
                    <a:pt x="0" y="1554022"/>
                  </a:lnTo>
                  <a:lnTo>
                    <a:pt x="5329" y="1580417"/>
                  </a:lnTo>
                  <a:lnTo>
                    <a:pt x="19862" y="1601970"/>
                  </a:lnTo>
                  <a:lnTo>
                    <a:pt x="41415" y="1616500"/>
                  </a:lnTo>
                  <a:lnTo>
                    <a:pt x="67805" y="1621828"/>
                  </a:lnTo>
                  <a:lnTo>
                    <a:pt x="610285" y="1621828"/>
                  </a:lnTo>
                  <a:lnTo>
                    <a:pt x="636682" y="1616500"/>
                  </a:lnTo>
                  <a:lnTo>
                    <a:pt x="658239" y="1601970"/>
                  </a:lnTo>
                  <a:lnTo>
                    <a:pt x="672773" y="1580417"/>
                  </a:lnTo>
                  <a:lnTo>
                    <a:pt x="678103" y="1554022"/>
                  </a:lnTo>
                  <a:lnTo>
                    <a:pt x="678103" y="67805"/>
                  </a:lnTo>
                  <a:lnTo>
                    <a:pt x="672773" y="41410"/>
                  </a:lnTo>
                  <a:lnTo>
                    <a:pt x="658239" y="19858"/>
                  </a:lnTo>
                  <a:lnTo>
                    <a:pt x="636682" y="5327"/>
                  </a:lnTo>
                  <a:lnTo>
                    <a:pt x="610285" y="0"/>
                  </a:lnTo>
                  <a:close/>
                </a:path>
              </a:pathLst>
            </a:custGeom>
            <a:solidFill>
              <a:srgbClr val="727CA3"/>
            </a:solidFill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sp>
          <p:nvSpPr>
            <p:cNvPr id="45" name="object 45"/>
            <p:cNvSpPr/>
            <p:nvPr/>
          </p:nvSpPr>
          <p:spPr>
            <a:xfrm>
              <a:off x="680229" y="3069394"/>
              <a:ext cx="678180" cy="1622425"/>
            </a:xfrm>
            <a:custGeom>
              <a:avLst/>
              <a:gdLst/>
              <a:ahLst/>
              <a:cxnLst/>
              <a:rect l="l" t="t" r="r" b="b"/>
              <a:pathLst>
                <a:path w="678180" h="1622425">
                  <a:moveTo>
                    <a:pt x="0" y="67805"/>
                  </a:moveTo>
                  <a:lnTo>
                    <a:pt x="5329" y="41410"/>
                  </a:lnTo>
                  <a:lnTo>
                    <a:pt x="19862" y="19858"/>
                  </a:lnTo>
                  <a:lnTo>
                    <a:pt x="41415" y="5327"/>
                  </a:lnTo>
                  <a:lnTo>
                    <a:pt x="67805" y="0"/>
                  </a:lnTo>
                  <a:lnTo>
                    <a:pt x="610285" y="0"/>
                  </a:lnTo>
                  <a:lnTo>
                    <a:pt x="636682" y="5327"/>
                  </a:lnTo>
                  <a:lnTo>
                    <a:pt x="658239" y="19858"/>
                  </a:lnTo>
                  <a:lnTo>
                    <a:pt x="672773" y="41410"/>
                  </a:lnTo>
                  <a:lnTo>
                    <a:pt x="678103" y="67805"/>
                  </a:lnTo>
                  <a:lnTo>
                    <a:pt x="678103" y="1554022"/>
                  </a:lnTo>
                  <a:lnTo>
                    <a:pt x="672773" y="1580417"/>
                  </a:lnTo>
                  <a:lnTo>
                    <a:pt x="658239" y="1601970"/>
                  </a:lnTo>
                  <a:lnTo>
                    <a:pt x="636682" y="1616500"/>
                  </a:lnTo>
                  <a:lnTo>
                    <a:pt x="610285" y="1621828"/>
                  </a:lnTo>
                  <a:lnTo>
                    <a:pt x="67805" y="1621828"/>
                  </a:lnTo>
                  <a:lnTo>
                    <a:pt x="41415" y="1616500"/>
                  </a:lnTo>
                  <a:lnTo>
                    <a:pt x="19862" y="1601970"/>
                  </a:lnTo>
                  <a:lnTo>
                    <a:pt x="5329" y="1580417"/>
                  </a:lnTo>
                  <a:lnTo>
                    <a:pt x="0" y="1554022"/>
                  </a:lnTo>
                  <a:lnTo>
                    <a:pt x="0" y="67805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sp>
          <p:nvSpPr>
            <p:cNvPr id="46" name="object 46"/>
            <p:cNvSpPr/>
            <p:nvPr/>
          </p:nvSpPr>
          <p:spPr>
            <a:xfrm>
              <a:off x="755573" y="3140971"/>
              <a:ext cx="678180" cy="1622425"/>
            </a:xfrm>
            <a:custGeom>
              <a:avLst/>
              <a:gdLst/>
              <a:ahLst/>
              <a:cxnLst/>
              <a:rect l="l" t="t" r="r" b="b"/>
              <a:pathLst>
                <a:path w="678180" h="1622425">
                  <a:moveTo>
                    <a:pt x="610285" y="0"/>
                  </a:moveTo>
                  <a:lnTo>
                    <a:pt x="67805" y="0"/>
                  </a:lnTo>
                  <a:lnTo>
                    <a:pt x="41415" y="5327"/>
                  </a:lnTo>
                  <a:lnTo>
                    <a:pt x="19862" y="19858"/>
                  </a:lnTo>
                  <a:lnTo>
                    <a:pt x="5329" y="41410"/>
                  </a:lnTo>
                  <a:lnTo>
                    <a:pt x="0" y="67805"/>
                  </a:lnTo>
                  <a:lnTo>
                    <a:pt x="0" y="1554022"/>
                  </a:lnTo>
                  <a:lnTo>
                    <a:pt x="5329" y="1580417"/>
                  </a:lnTo>
                  <a:lnTo>
                    <a:pt x="19862" y="1601970"/>
                  </a:lnTo>
                  <a:lnTo>
                    <a:pt x="41415" y="1616500"/>
                  </a:lnTo>
                  <a:lnTo>
                    <a:pt x="67805" y="1621828"/>
                  </a:lnTo>
                  <a:lnTo>
                    <a:pt x="610285" y="1621828"/>
                  </a:lnTo>
                  <a:lnTo>
                    <a:pt x="636682" y="1616500"/>
                  </a:lnTo>
                  <a:lnTo>
                    <a:pt x="658239" y="1601970"/>
                  </a:lnTo>
                  <a:lnTo>
                    <a:pt x="672773" y="1580417"/>
                  </a:lnTo>
                  <a:lnTo>
                    <a:pt x="678103" y="1554022"/>
                  </a:lnTo>
                  <a:lnTo>
                    <a:pt x="678103" y="67805"/>
                  </a:lnTo>
                  <a:lnTo>
                    <a:pt x="672773" y="41410"/>
                  </a:lnTo>
                  <a:lnTo>
                    <a:pt x="658239" y="19858"/>
                  </a:lnTo>
                  <a:lnTo>
                    <a:pt x="636682" y="5327"/>
                  </a:lnTo>
                  <a:lnTo>
                    <a:pt x="61028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sz="2160"/>
            </a:p>
          </p:txBody>
        </p:sp>
      </p:grpSp>
      <p:sp>
        <p:nvSpPr>
          <p:cNvPr id="47" name="object 47"/>
          <p:cNvSpPr/>
          <p:nvPr/>
        </p:nvSpPr>
        <p:spPr>
          <a:xfrm>
            <a:off x="2735488" y="3769166"/>
            <a:ext cx="813816" cy="1946910"/>
          </a:xfrm>
          <a:custGeom>
            <a:avLst/>
            <a:gdLst/>
            <a:ahLst/>
            <a:cxnLst/>
            <a:rect l="l" t="t" r="r" b="b"/>
            <a:pathLst>
              <a:path w="678180" h="1622425">
                <a:moveTo>
                  <a:pt x="0" y="67805"/>
                </a:moveTo>
                <a:lnTo>
                  <a:pt x="5329" y="41410"/>
                </a:lnTo>
                <a:lnTo>
                  <a:pt x="19862" y="19858"/>
                </a:lnTo>
                <a:lnTo>
                  <a:pt x="41415" y="5327"/>
                </a:lnTo>
                <a:lnTo>
                  <a:pt x="67805" y="0"/>
                </a:lnTo>
                <a:lnTo>
                  <a:pt x="610285" y="0"/>
                </a:lnTo>
                <a:lnTo>
                  <a:pt x="636682" y="5327"/>
                </a:lnTo>
                <a:lnTo>
                  <a:pt x="658239" y="19858"/>
                </a:lnTo>
                <a:lnTo>
                  <a:pt x="672773" y="41410"/>
                </a:lnTo>
                <a:lnTo>
                  <a:pt x="678103" y="67805"/>
                </a:lnTo>
                <a:lnTo>
                  <a:pt x="678103" y="1554022"/>
                </a:lnTo>
                <a:lnTo>
                  <a:pt x="672773" y="1580417"/>
                </a:lnTo>
                <a:lnTo>
                  <a:pt x="658239" y="1601970"/>
                </a:lnTo>
                <a:lnTo>
                  <a:pt x="636682" y="1616500"/>
                </a:lnTo>
                <a:lnTo>
                  <a:pt x="610285" y="1621828"/>
                </a:lnTo>
                <a:lnTo>
                  <a:pt x="67805" y="1621828"/>
                </a:lnTo>
                <a:lnTo>
                  <a:pt x="41415" y="1616500"/>
                </a:lnTo>
                <a:lnTo>
                  <a:pt x="19862" y="1601970"/>
                </a:lnTo>
                <a:lnTo>
                  <a:pt x="5329" y="1580417"/>
                </a:lnTo>
                <a:lnTo>
                  <a:pt x="0" y="1554022"/>
                </a:lnTo>
                <a:lnTo>
                  <a:pt x="0" y="67805"/>
                </a:lnTo>
                <a:close/>
              </a:path>
            </a:pathLst>
          </a:custGeom>
          <a:ln w="19050">
            <a:solidFill>
              <a:srgbClr val="727CA3"/>
            </a:solidFill>
          </a:ln>
        </p:spPr>
        <p:txBody>
          <a:bodyPr wrap="square" lIns="0" tIns="0" rIns="0" bIns="0" rtlCol="0"/>
          <a:lstStyle/>
          <a:p>
            <a:endParaRPr sz="2160"/>
          </a:p>
        </p:txBody>
      </p:sp>
      <p:sp>
        <p:nvSpPr>
          <p:cNvPr id="48" name="object 48"/>
          <p:cNvSpPr txBox="1"/>
          <p:nvPr/>
        </p:nvSpPr>
        <p:spPr>
          <a:xfrm>
            <a:off x="2732689" y="3905436"/>
            <a:ext cx="741998" cy="1674876"/>
          </a:xfrm>
          <a:prstGeom prst="rect">
            <a:avLst/>
          </a:prstGeom>
        </p:spPr>
        <p:txBody>
          <a:bodyPr vert="vert270" wrap="square" lIns="0" tIns="21336" rIns="0" bIns="0" rtlCol="0">
            <a:spAutoFit/>
          </a:bodyPr>
          <a:lstStyle/>
          <a:p>
            <a:pPr marL="210312" marR="201168" algn="ctr">
              <a:lnSpc>
                <a:spcPct val="105500"/>
              </a:lnSpc>
              <a:spcBef>
                <a:spcPts val="168"/>
              </a:spcBef>
            </a:pPr>
            <a:r>
              <a:rPr sz="1320" spc="-12" dirty="0">
                <a:solidFill>
                  <a:srgbClr val="373D54"/>
                </a:solidFill>
                <a:latin typeface="Arial Black"/>
                <a:cs typeface="Arial Black"/>
              </a:rPr>
              <a:t>определение понятий</a:t>
            </a:r>
            <a:endParaRPr sz="1320">
              <a:latin typeface="Arial Black"/>
              <a:cs typeface="Arial Black"/>
            </a:endParaRPr>
          </a:p>
          <a:p>
            <a:pPr algn="ctr">
              <a:spcBef>
                <a:spcPts val="744"/>
              </a:spcBef>
            </a:pPr>
            <a:r>
              <a:rPr sz="1320" spc="-12" dirty="0">
                <a:solidFill>
                  <a:srgbClr val="373D54"/>
                </a:solidFill>
                <a:latin typeface="Arial Black"/>
                <a:cs typeface="Arial Black"/>
              </a:rPr>
              <a:t>(моделирование</a:t>
            </a:r>
            <a:r>
              <a:rPr sz="1440" spc="-12" dirty="0">
                <a:solidFill>
                  <a:srgbClr val="373D54"/>
                </a:solidFill>
                <a:latin typeface="Arial Black"/>
                <a:cs typeface="Arial Black"/>
              </a:rPr>
              <a:t>)</a:t>
            </a:r>
            <a:endParaRPr sz="1440">
              <a:latin typeface="Arial Black"/>
              <a:cs typeface="Arial Black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7558998" y="3585433"/>
            <a:ext cx="915924" cy="2333244"/>
            <a:chOff x="4775165" y="2987861"/>
            <a:chExt cx="763270" cy="1944370"/>
          </a:xfrm>
        </p:grpSpPr>
        <p:sp>
          <p:nvSpPr>
            <p:cNvPr id="50" name="object 50"/>
            <p:cNvSpPr/>
            <p:nvPr/>
          </p:nvSpPr>
          <p:spPr>
            <a:xfrm>
              <a:off x="4784690" y="2997386"/>
              <a:ext cx="678180" cy="1863089"/>
            </a:xfrm>
            <a:custGeom>
              <a:avLst/>
              <a:gdLst/>
              <a:ahLst/>
              <a:cxnLst/>
              <a:rect l="l" t="t" r="r" b="b"/>
              <a:pathLst>
                <a:path w="678179" h="1863089">
                  <a:moveTo>
                    <a:pt x="610285" y="0"/>
                  </a:moveTo>
                  <a:lnTo>
                    <a:pt x="67805" y="0"/>
                  </a:lnTo>
                  <a:lnTo>
                    <a:pt x="41415" y="5327"/>
                  </a:lnTo>
                  <a:lnTo>
                    <a:pt x="19862" y="19858"/>
                  </a:lnTo>
                  <a:lnTo>
                    <a:pt x="5329" y="41410"/>
                  </a:lnTo>
                  <a:lnTo>
                    <a:pt x="0" y="67805"/>
                  </a:lnTo>
                  <a:lnTo>
                    <a:pt x="0" y="1794903"/>
                  </a:lnTo>
                  <a:lnTo>
                    <a:pt x="5329" y="1821300"/>
                  </a:lnTo>
                  <a:lnTo>
                    <a:pt x="19862" y="1842857"/>
                  </a:lnTo>
                  <a:lnTo>
                    <a:pt x="41415" y="1857391"/>
                  </a:lnTo>
                  <a:lnTo>
                    <a:pt x="67805" y="1862721"/>
                  </a:lnTo>
                  <a:lnTo>
                    <a:pt x="610285" y="1862721"/>
                  </a:lnTo>
                  <a:lnTo>
                    <a:pt x="636682" y="1857391"/>
                  </a:lnTo>
                  <a:lnTo>
                    <a:pt x="658239" y="1842857"/>
                  </a:lnTo>
                  <a:lnTo>
                    <a:pt x="672773" y="1821300"/>
                  </a:lnTo>
                  <a:lnTo>
                    <a:pt x="678103" y="1794903"/>
                  </a:lnTo>
                  <a:lnTo>
                    <a:pt x="678103" y="67805"/>
                  </a:lnTo>
                  <a:lnTo>
                    <a:pt x="672773" y="41410"/>
                  </a:lnTo>
                  <a:lnTo>
                    <a:pt x="658239" y="19858"/>
                  </a:lnTo>
                  <a:lnTo>
                    <a:pt x="636682" y="5327"/>
                  </a:lnTo>
                  <a:lnTo>
                    <a:pt x="610285" y="0"/>
                  </a:lnTo>
                  <a:close/>
                </a:path>
              </a:pathLst>
            </a:custGeom>
            <a:solidFill>
              <a:srgbClr val="727CA3"/>
            </a:solidFill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sp>
          <p:nvSpPr>
            <p:cNvPr id="51" name="object 51"/>
            <p:cNvSpPr/>
            <p:nvPr/>
          </p:nvSpPr>
          <p:spPr>
            <a:xfrm>
              <a:off x="4784690" y="2997386"/>
              <a:ext cx="678180" cy="1863089"/>
            </a:xfrm>
            <a:custGeom>
              <a:avLst/>
              <a:gdLst/>
              <a:ahLst/>
              <a:cxnLst/>
              <a:rect l="l" t="t" r="r" b="b"/>
              <a:pathLst>
                <a:path w="678179" h="1863089">
                  <a:moveTo>
                    <a:pt x="0" y="67805"/>
                  </a:moveTo>
                  <a:lnTo>
                    <a:pt x="5329" y="41410"/>
                  </a:lnTo>
                  <a:lnTo>
                    <a:pt x="19862" y="19858"/>
                  </a:lnTo>
                  <a:lnTo>
                    <a:pt x="41415" y="5327"/>
                  </a:lnTo>
                  <a:lnTo>
                    <a:pt x="67805" y="0"/>
                  </a:lnTo>
                  <a:lnTo>
                    <a:pt x="610285" y="0"/>
                  </a:lnTo>
                  <a:lnTo>
                    <a:pt x="636682" y="5327"/>
                  </a:lnTo>
                  <a:lnTo>
                    <a:pt x="658239" y="19858"/>
                  </a:lnTo>
                  <a:lnTo>
                    <a:pt x="672773" y="41410"/>
                  </a:lnTo>
                  <a:lnTo>
                    <a:pt x="678103" y="67805"/>
                  </a:lnTo>
                  <a:lnTo>
                    <a:pt x="678103" y="1794903"/>
                  </a:lnTo>
                  <a:lnTo>
                    <a:pt x="672773" y="1821300"/>
                  </a:lnTo>
                  <a:lnTo>
                    <a:pt x="658239" y="1842857"/>
                  </a:lnTo>
                  <a:lnTo>
                    <a:pt x="636682" y="1857391"/>
                  </a:lnTo>
                  <a:lnTo>
                    <a:pt x="610285" y="1862721"/>
                  </a:lnTo>
                  <a:lnTo>
                    <a:pt x="67805" y="1862721"/>
                  </a:lnTo>
                  <a:lnTo>
                    <a:pt x="41415" y="1857391"/>
                  </a:lnTo>
                  <a:lnTo>
                    <a:pt x="19862" y="1842857"/>
                  </a:lnTo>
                  <a:lnTo>
                    <a:pt x="5329" y="1821300"/>
                  </a:lnTo>
                  <a:lnTo>
                    <a:pt x="0" y="1794903"/>
                  </a:lnTo>
                  <a:lnTo>
                    <a:pt x="0" y="67805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sp>
          <p:nvSpPr>
            <p:cNvPr id="52" name="object 52"/>
            <p:cNvSpPr/>
            <p:nvPr/>
          </p:nvSpPr>
          <p:spPr>
            <a:xfrm>
              <a:off x="4860036" y="3068963"/>
              <a:ext cx="678180" cy="1863089"/>
            </a:xfrm>
            <a:custGeom>
              <a:avLst/>
              <a:gdLst/>
              <a:ahLst/>
              <a:cxnLst/>
              <a:rect l="l" t="t" r="r" b="b"/>
              <a:pathLst>
                <a:path w="678179" h="1863089">
                  <a:moveTo>
                    <a:pt x="610285" y="0"/>
                  </a:moveTo>
                  <a:lnTo>
                    <a:pt x="67805" y="0"/>
                  </a:lnTo>
                  <a:lnTo>
                    <a:pt x="41415" y="5327"/>
                  </a:lnTo>
                  <a:lnTo>
                    <a:pt x="19862" y="19858"/>
                  </a:lnTo>
                  <a:lnTo>
                    <a:pt x="5329" y="41410"/>
                  </a:lnTo>
                  <a:lnTo>
                    <a:pt x="0" y="67805"/>
                  </a:lnTo>
                  <a:lnTo>
                    <a:pt x="0" y="1794903"/>
                  </a:lnTo>
                  <a:lnTo>
                    <a:pt x="5329" y="1821300"/>
                  </a:lnTo>
                  <a:lnTo>
                    <a:pt x="19862" y="1842857"/>
                  </a:lnTo>
                  <a:lnTo>
                    <a:pt x="41415" y="1857391"/>
                  </a:lnTo>
                  <a:lnTo>
                    <a:pt x="67805" y="1862721"/>
                  </a:lnTo>
                  <a:lnTo>
                    <a:pt x="610285" y="1862721"/>
                  </a:lnTo>
                  <a:lnTo>
                    <a:pt x="636682" y="1857391"/>
                  </a:lnTo>
                  <a:lnTo>
                    <a:pt x="658239" y="1842857"/>
                  </a:lnTo>
                  <a:lnTo>
                    <a:pt x="672773" y="1821300"/>
                  </a:lnTo>
                  <a:lnTo>
                    <a:pt x="678103" y="1794903"/>
                  </a:lnTo>
                  <a:lnTo>
                    <a:pt x="678103" y="67805"/>
                  </a:lnTo>
                  <a:lnTo>
                    <a:pt x="672773" y="41410"/>
                  </a:lnTo>
                  <a:lnTo>
                    <a:pt x="658239" y="19858"/>
                  </a:lnTo>
                  <a:lnTo>
                    <a:pt x="636682" y="5327"/>
                  </a:lnTo>
                  <a:lnTo>
                    <a:pt x="61028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sz="2160"/>
            </a:p>
          </p:txBody>
        </p:sp>
      </p:grpSp>
      <p:sp>
        <p:nvSpPr>
          <p:cNvPr id="53" name="object 53"/>
          <p:cNvSpPr/>
          <p:nvPr/>
        </p:nvSpPr>
        <p:spPr>
          <a:xfrm>
            <a:off x="7660842" y="3682756"/>
            <a:ext cx="813816" cy="2235707"/>
          </a:xfrm>
          <a:custGeom>
            <a:avLst/>
            <a:gdLst/>
            <a:ahLst/>
            <a:cxnLst/>
            <a:rect l="l" t="t" r="r" b="b"/>
            <a:pathLst>
              <a:path w="678179" h="1863089">
                <a:moveTo>
                  <a:pt x="0" y="67805"/>
                </a:moveTo>
                <a:lnTo>
                  <a:pt x="5329" y="41410"/>
                </a:lnTo>
                <a:lnTo>
                  <a:pt x="19862" y="19858"/>
                </a:lnTo>
                <a:lnTo>
                  <a:pt x="41415" y="5327"/>
                </a:lnTo>
                <a:lnTo>
                  <a:pt x="67805" y="0"/>
                </a:lnTo>
                <a:lnTo>
                  <a:pt x="610285" y="0"/>
                </a:lnTo>
                <a:lnTo>
                  <a:pt x="636682" y="5327"/>
                </a:lnTo>
                <a:lnTo>
                  <a:pt x="658239" y="19858"/>
                </a:lnTo>
                <a:lnTo>
                  <a:pt x="672773" y="41410"/>
                </a:lnTo>
                <a:lnTo>
                  <a:pt x="678103" y="67805"/>
                </a:lnTo>
                <a:lnTo>
                  <a:pt x="678103" y="1794903"/>
                </a:lnTo>
                <a:lnTo>
                  <a:pt x="672773" y="1821300"/>
                </a:lnTo>
                <a:lnTo>
                  <a:pt x="658239" y="1842857"/>
                </a:lnTo>
                <a:lnTo>
                  <a:pt x="636682" y="1857391"/>
                </a:lnTo>
                <a:lnTo>
                  <a:pt x="610285" y="1862721"/>
                </a:lnTo>
                <a:lnTo>
                  <a:pt x="67805" y="1862721"/>
                </a:lnTo>
                <a:lnTo>
                  <a:pt x="41415" y="1857391"/>
                </a:lnTo>
                <a:lnTo>
                  <a:pt x="19862" y="1842857"/>
                </a:lnTo>
                <a:lnTo>
                  <a:pt x="5329" y="1821300"/>
                </a:lnTo>
                <a:lnTo>
                  <a:pt x="0" y="1794903"/>
                </a:lnTo>
                <a:lnTo>
                  <a:pt x="0" y="67805"/>
                </a:lnTo>
                <a:close/>
              </a:path>
            </a:pathLst>
          </a:custGeom>
          <a:ln w="19049">
            <a:solidFill>
              <a:srgbClr val="727CA3"/>
            </a:solidFill>
          </a:ln>
        </p:spPr>
        <p:txBody>
          <a:bodyPr wrap="square" lIns="0" tIns="0" rIns="0" bIns="0" rtlCol="0"/>
          <a:lstStyle/>
          <a:p>
            <a:endParaRPr sz="2160"/>
          </a:p>
        </p:txBody>
      </p:sp>
      <p:sp>
        <p:nvSpPr>
          <p:cNvPr id="54" name="object 54"/>
          <p:cNvSpPr txBox="1"/>
          <p:nvPr/>
        </p:nvSpPr>
        <p:spPr>
          <a:xfrm>
            <a:off x="7825885" y="3771031"/>
            <a:ext cx="411010" cy="2061210"/>
          </a:xfrm>
          <a:prstGeom prst="rect">
            <a:avLst/>
          </a:prstGeom>
        </p:spPr>
        <p:txBody>
          <a:bodyPr vert="vert270" wrap="square" lIns="0" tIns="21336" rIns="0" bIns="0" rtlCol="0">
            <a:spAutoFit/>
          </a:bodyPr>
          <a:lstStyle/>
          <a:p>
            <a:pPr marL="15240" marR="6096" indent="307085">
              <a:lnSpc>
                <a:spcPct val="105700"/>
              </a:lnSpc>
              <a:spcBef>
                <a:spcPts val="168"/>
              </a:spcBef>
            </a:pPr>
            <a:r>
              <a:rPr sz="1260" spc="-12" dirty="0">
                <a:solidFill>
                  <a:srgbClr val="373D54"/>
                </a:solidFill>
                <a:latin typeface="Arial Black"/>
                <a:cs typeface="Arial Black"/>
              </a:rPr>
              <a:t>выстраиивание </a:t>
            </a:r>
            <a:r>
              <a:rPr sz="1260" dirty="0">
                <a:solidFill>
                  <a:srgbClr val="373D54"/>
                </a:solidFill>
                <a:latin typeface="Arial Black"/>
                <a:cs typeface="Arial Black"/>
              </a:rPr>
              <a:t>понятийного</a:t>
            </a:r>
            <a:r>
              <a:rPr sz="1260" spc="-96" dirty="0">
                <a:solidFill>
                  <a:srgbClr val="373D54"/>
                </a:solidFill>
                <a:latin typeface="Arial Black"/>
                <a:cs typeface="Arial Black"/>
              </a:rPr>
              <a:t> </a:t>
            </a:r>
            <a:r>
              <a:rPr sz="1260" spc="-12" dirty="0">
                <a:solidFill>
                  <a:srgbClr val="373D54"/>
                </a:solidFill>
                <a:latin typeface="Arial Black"/>
                <a:cs typeface="Arial Black"/>
              </a:rPr>
              <a:t>аппарата</a:t>
            </a:r>
            <a:endParaRPr sz="1260">
              <a:latin typeface="Arial Black"/>
              <a:cs typeface="Arial Black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8914121" y="2102400"/>
            <a:ext cx="2163317" cy="625601"/>
            <a:chOff x="5904434" y="1752000"/>
            <a:chExt cx="1802764" cy="521334"/>
          </a:xfrm>
        </p:grpSpPr>
        <p:sp>
          <p:nvSpPr>
            <p:cNvPr id="56" name="object 56"/>
            <p:cNvSpPr/>
            <p:nvPr/>
          </p:nvSpPr>
          <p:spPr>
            <a:xfrm>
              <a:off x="5913959" y="1761525"/>
              <a:ext cx="1708785" cy="431165"/>
            </a:xfrm>
            <a:custGeom>
              <a:avLst/>
              <a:gdLst/>
              <a:ahLst/>
              <a:cxnLst/>
              <a:rect l="l" t="t" r="r" b="b"/>
              <a:pathLst>
                <a:path w="1708784" h="431164">
                  <a:moveTo>
                    <a:pt x="1665173" y="0"/>
                  </a:moveTo>
                  <a:lnTo>
                    <a:pt x="43053" y="0"/>
                  </a:lnTo>
                  <a:lnTo>
                    <a:pt x="26296" y="3383"/>
                  </a:lnTo>
                  <a:lnTo>
                    <a:pt x="12611" y="12611"/>
                  </a:lnTo>
                  <a:lnTo>
                    <a:pt x="3383" y="26296"/>
                  </a:lnTo>
                  <a:lnTo>
                    <a:pt x="0" y="43052"/>
                  </a:lnTo>
                  <a:lnTo>
                    <a:pt x="0" y="387527"/>
                  </a:lnTo>
                  <a:lnTo>
                    <a:pt x="3383" y="404284"/>
                  </a:lnTo>
                  <a:lnTo>
                    <a:pt x="12611" y="417969"/>
                  </a:lnTo>
                  <a:lnTo>
                    <a:pt x="26296" y="427197"/>
                  </a:lnTo>
                  <a:lnTo>
                    <a:pt x="43053" y="430580"/>
                  </a:lnTo>
                  <a:lnTo>
                    <a:pt x="1665173" y="430580"/>
                  </a:lnTo>
                  <a:lnTo>
                    <a:pt x="1681930" y="427197"/>
                  </a:lnTo>
                  <a:lnTo>
                    <a:pt x="1695615" y="417969"/>
                  </a:lnTo>
                  <a:lnTo>
                    <a:pt x="1704842" y="404284"/>
                  </a:lnTo>
                  <a:lnTo>
                    <a:pt x="1708226" y="387527"/>
                  </a:lnTo>
                  <a:lnTo>
                    <a:pt x="1708226" y="43052"/>
                  </a:lnTo>
                  <a:lnTo>
                    <a:pt x="1704842" y="26296"/>
                  </a:lnTo>
                  <a:lnTo>
                    <a:pt x="1695615" y="12611"/>
                  </a:lnTo>
                  <a:lnTo>
                    <a:pt x="1681930" y="3383"/>
                  </a:lnTo>
                  <a:lnTo>
                    <a:pt x="1665173" y="0"/>
                  </a:lnTo>
                  <a:close/>
                </a:path>
              </a:pathLst>
            </a:custGeom>
            <a:solidFill>
              <a:srgbClr val="727CA3"/>
            </a:solidFill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sp>
          <p:nvSpPr>
            <p:cNvPr id="57" name="object 57"/>
            <p:cNvSpPr/>
            <p:nvPr/>
          </p:nvSpPr>
          <p:spPr>
            <a:xfrm>
              <a:off x="5913959" y="1761525"/>
              <a:ext cx="1708785" cy="431165"/>
            </a:xfrm>
            <a:custGeom>
              <a:avLst/>
              <a:gdLst/>
              <a:ahLst/>
              <a:cxnLst/>
              <a:rect l="l" t="t" r="r" b="b"/>
              <a:pathLst>
                <a:path w="1708784" h="431164">
                  <a:moveTo>
                    <a:pt x="0" y="43052"/>
                  </a:moveTo>
                  <a:lnTo>
                    <a:pt x="3383" y="26296"/>
                  </a:lnTo>
                  <a:lnTo>
                    <a:pt x="12611" y="12611"/>
                  </a:lnTo>
                  <a:lnTo>
                    <a:pt x="26296" y="3383"/>
                  </a:lnTo>
                  <a:lnTo>
                    <a:pt x="43053" y="0"/>
                  </a:lnTo>
                  <a:lnTo>
                    <a:pt x="1665173" y="0"/>
                  </a:lnTo>
                  <a:lnTo>
                    <a:pt x="1681930" y="3383"/>
                  </a:lnTo>
                  <a:lnTo>
                    <a:pt x="1695615" y="12611"/>
                  </a:lnTo>
                  <a:lnTo>
                    <a:pt x="1704842" y="26296"/>
                  </a:lnTo>
                  <a:lnTo>
                    <a:pt x="1708226" y="43052"/>
                  </a:lnTo>
                  <a:lnTo>
                    <a:pt x="1708226" y="387527"/>
                  </a:lnTo>
                  <a:lnTo>
                    <a:pt x="1704842" y="404284"/>
                  </a:lnTo>
                  <a:lnTo>
                    <a:pt x="1695615" y="417969"/>
                  </a:lnTo>
                  <a:lnTo>
                    <a:pt x="1681930" y="427197"/>
                  </a:lnTo>
                  <a:lnTo>
                    <a:pt x="1665173" y="430580"/>
                  </a:lnTo>
                  <a:lnTo>
                    <a:pt x="43053" y="430580"/>
                  </a:lnTo>
                  <a:lnTo>
                    <a:pt x="26296" y="427197"/>
                  </a:lnTo>
                  <a:lnTo>
                    <a:pt x="12611" y="417969"/>
                  </a:lnTo>
                  <a:lnTo>
                    <a:pt x="3383" y="404284"/>
                  </a:lnTo>
                  <a:lnTo>
                    <a:pt x="0" y="387527"/>
                  </a:lnTo>
                  <a:lnTo>
                    <a:pt x="0" y="43052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sp>
          <p:nvSpPr>
            <p:cNvPr id="58" name="object 58"/>
            <p:cNvSpPr/>
            <p:nvPr/>
          </p:nvSpPr>
          <p:spPr>
            <a:xfrm>
              <a:off x="5989303" y="1833102"/>
              <a:ext cx="1708785" cy="431165"/>
            </a:xfrm>
            <a:custGeom>
              <a:avLst/>
              <a:gdLst/>
              <a:ahLst/>
              <a:cxnLst/>
              <a:rect l="l" t="t" r="r" b="b"/>
              <a:pathLst>
                <a:path w="1708784" h="431164">
                  <a:moveTo>
                    <a:pt x="1665173" y="0"/>
                  </a:moveTo>
                  <a:lnTo>
                    <a:pt x="43053" y="0"/>
                  </a:lnTo>
                  <a:lnTo>
                    <a:pt x="26296" y="3383"/>
                  </a:lnTo>
                  <a:lnTo>
                    <a:pt x="12611" y="12611"/>
                  </a:lnTo>
                  <a:lnTo>
                    <a:pt x="3383" y="26296"/>
                  </a:lnTo>
                  <a:lnTo>
                    <a:pt x="0" y="43052"/>
                  </a:lnTo>
                  <a:lnTo>
                    <a:pt x="0" y="387527"/>
                  </a:lnTo>
                  <a:lnTo>
                    <a:pt x="3383" y="404284"/>
                  </a:lnTo>
                  <a:lnTo>
                    <a:pt x="12611" y="417969"/>
                  </a:lnTo>
                  <a:lnTo>
                    <a:pt x="26296" y="427197"/>
                  </a:lnTo>
                  <a:lnTo>
                    <a:pt x="43053" y="430580"/>
                  </a:lnTo>
                  <a:lnTo>
                    <a:pt x="1665173" y="430580"/>
                  </a:lnTo>
                  <a:lnTo>
                    <a:pt x="1681930" y="427197"/>
                  </a:lnTo>
                  <a:lnTo>
                    <a:pt x="1695615" y="417969"/>
                  </a:lnTo>
                  <a:lnTo>
                    <a:pt x="1704842" y="404284"/>
                  </a:lnTo>
                  <a:lnTo>
                    <a:pt x="1708226" y="387527"/>
                  </a:lnTo>
                  <a:lnTo>
                    <a:pt x="1708226" y="43052"/>
                  </a:lnTo>
                  <a:lnTo>
                    <a:pt x="1704842" y="26296"/>
                  </a:lnTo>
                  <a:lnTo>
                    <a:pt x="1695615" y="12611"/>
                  </a:lnTo>
                  <a:lnTo>
                    <a:pt x="1681930" y="3383"/>
                  </a:lnTo>
                  <a:lnTo>
                    <a:pt x="1665173" y="0"/>
                  </a:lnTo>
                  <a:close/>
                </a:path>
              </a:pathLst>
            </a:custGeom>
            <a:solidFill>
              <a:srgbClr val="464653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sp>
          <p:nvSpPr>
            <p:cNvPr id="59" name="object 59"/>
            <p:cNvSpPr/>
            <p:nvPr/>
          </p:nvSpPr>
          <p:spPr>
            <a:xfrm>
              <a:off x="5989303" y="1833102"/>
              <a:ext cx="1708785" cy="431165"/>
            </a:xfrm>
            <a:custGeom>
              <a:avLst/>
              <a:gdLst/>
              <a:ahLst/>
              <a:cxnLst/>
              <a:rect l="l" t="t" r="r" b="b"/>
              <a:pathLst>
                <a:path w="1708784" h="431164">
                  <a:moveTo>
                    <a:pt x="0" y="43052"/>
                  </a:moveTo>
                  <a:lnTo>
                    <a:pt x="3383" y="26296"/>
                  </a:lnTo>
                  <a:lnTo>
                    <a:pt x="12611" y="12611"/>
                  </a:lnTo>
                  <a:lnTo>
                    <a:pt x="26296" y="3383"/>
                  </a:lnTo>
                  <a:lnTo>
                    <a:pt x="43053" y="0"/>
                  </a:lnTo>
                  <a:lnTo>
                    <a:pt x="1665173" y="0"/>
                  </a:lnTo>
                  <a:lnTo>
                    <a:pt x="1681930" y="3383"/>
                  </a:lnTo>
                  <a:lnTo>
                    <a:pt x="1695615" y="12611"/>
                  </a:lnTo>
                  <a:lnTo>
                    <a:pt x="1704842" y="26296"/>
                  </a:lnTo>
                  <a:lnTo>
                    <a:pt x="1708226" y="43052"/>
                  </a:lnTo>
                  <a:lnTo>
                    <a:pt x="1708226" y="387527"/>
                  </a:lnTo>
                  <a:lnTo>
                    <a:pt x="1704842" y="404284"/>
                  </a:lnTo>
                  <a:lnTo>
                    <a:pt x="1695615" y="417969"/>
                  </a:lnTo>
                  <a:lnTo>
                    <a:pt x="1681930" y="427197"/>
                  </a:lnTo>
                  <a:lnTo>
                    <a:pt x="1665173" y="430580"/>
                  </a:lnTo>
                  <a:lnTo>
                    <a:pt x="43053" y="430580"/>
                  </a:lnTo>
                  <a:lnTo>
                    <a:pt x="26296" y="427197"/>
                  </a:lnTo>
                  <a:lnTo>
                    <a:pt x="12611" y="417969"/>
                  </a:lnTo>
                  <a:lnTo>
                    <a:pt x="3383" y="404284"/>
                  </a:lnTo>
                  <a:lnTo>
                    <a:pt x="0" y="387527"/>
                  </a:lnTo>
                  <a:lnTo>
                    <a:pt x="0" y="43052"/>
                  </a:lnTo>
                  <a:close/>
                </a:path>
              </a:pathLst>
            </a:custGeom>
            <a:ln w="19050">
              <a:solidFill>
                <a:srgbClr val="727CA3"/>
              </a:solidFill>
            </a:ln>
          </p:spPr>
          <p:txBody>
            <a:bodyPr wrap="square" lIns="0" tIns="0" rIns="0" bIns="0" rtlCol="0"/>
            <a:lstStyle/>
            <a:p>
              <a:endParaRPr sz="2160"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7064207" y="1584980"/>
            <a:ext cx="3873246" cy="97744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5240" marR="2708910" indent="226314">
              <a:lnSpc>
                <a:spcPct val="105700"/>
              </a:lnSpc>
              <a:spcBef>
                <a:spcPts val="120"/>
              </a:spcBef>
            </a:pPr>
            <a:r>
              <a:rPr sz="1680" spc="-12" dirty="0">
                <a:latin typeface="Arial Black"/>
                <a:cs typeface="Arial Black"/>
              </a:rPr>
              <a:t>Текст учебника</a:t>
            </a:r>
            <a:endParaRPr sz="1680">
              <a:latin typeface="Arial Black"/>
              <a:cs typeface="Arial Black"/>
            </a:endParaRPr>
          </a:p>
          <a:p>
            <a:pPr marL="2093214">
              <a:spcBef>
                <a:spcPts val="1518"/>
              </a:spcBef>
            </a:pPr>
            <a:r>
              <a:rPr sz="1440" dirty="0">
                <a:solidFill>
                  <a:srgbClr val="E9E3E1"/>
                </a:solidFill>
                <a:latin typeface="Arial Black"/>
                <a:cs typeface="Arial Black"/>
              </a:rPr>
              <a:t>Структура</a:t>
            </a:r>
            <a:r>
              <a:rPr sz="1440" spc="-114" dirty="0">
                <a:solidFill>
                  <a:srgbClr val="E9E3E1"/>
                </a:solidFill>
                <a:latin typeface="Arial Black"/>
                <a:cs typeface="Arial Black"/>
              </a:rPr>
              <a:t> </a:t>
            </a:r>
            <a:r>
              <a:rPr sz="1440" spc="-12" dirty="0">
                <a:solidFill>
                  <a:srgbClr val="E9E3E1"/>
                </a:solidFill>
                <a:latin typeface="Arial Black"/>
                <a:cs typeface="Arial Black"/>
              </a:rPr>
              <a:t>текста</a:t>
            </a:r>
            <a:endParaRPr sz="1440">
              <a:latin typeface="Arial Black"/>
              <a:cs typeface="Arial Black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8697757" y="3596347"/>
            <a:ext cx="813816" cy="1975104"/>
          </a:xfrm>
          <a:custGeom>
            <a:avLst/>
            <a:gdLst/>
            <a:ahLst/>
            <a:cxnLst/>
            <a:rect l="l" t="t" r="r" b="b"/>
            <a:pathLst>
              <a:path w="678179" h="1645920">
                <a:moveTo>
                  <a:pt x="0" y="67805"/>
                </a:moveTo>
                <a:lnTo>
                  <a:pt x="5329" y="41410"/>
                </a:lnTo>
                <a:lnTo>
                  <a:pt x="19862" y="19858"/>
                </a:lnTo>
                <a:lnTo>
                  <a:pt x="41415" y="5327"/>
                </a:lnTo>
                <a:lnTo>
                  <a:pt x="67805" y="0"/>
                </a:lnTo>
                <a:lnTo>
                  <a:pt x="610285" y="0"/>
                </a:lnTo>
                <a:lnTo>
                  <a:pt x="636682" y="5327"/>
                </a:lnTo>
                <a:lnTo>
                  <a:pt x="658239" y="19858"/>
                </a:lnTo>
                <a:lnTo>
                  <a:pt x="672773" y="41410"/>
                </a:lnTo>
                <a:lnTo>
                  <a:pt x="678103" y="67805"/>
                </a:lnTo>
                <a:lnTo>
                  <a:pt x="678103" y="1577911"/>
                </a:lnTo>
                <a:lnTo>
                  <a:pt x="672773" y="1604308"/>
                </a:lnTo>
                <a:lnTo>
                  <a:pt x="658239" y="1625865"/>
                </a:lnTo>
                <a:lnTo>
                  <a:pt x="636682" y="1640399"/>
                </a:lnTo>
                <a:lnTo>
                  <a:pt x="610285" y="1645729"/>
                </a:lnTo>
                <a:lnTo>
                  <a:pt x="67805" y="1645729"/>
                </a:lnTo>
                <a:lnTo>
                  <a:pt x="41415" y="1640399"/>
                </a:lnTo>
                <a:lnTo>
                  <a:pt x="19862" y="1625865"/>
                </a:lnTo>
                <a:lnTo>
                  <a:pt x="5329" y="1604308"/>
                </a:lnTo>
                <a:lnTo>
                  <a:pt x="0" y="1577911"/>
                </a:lnTo>
                <a:lnTo>
                  <a:pt x="0" y="67805"/>
                </a:lnTo>
                <a:close/>
              </a:path>
            </a:pathLst>
          </a:custGeom>
          <a:ln w="19049">
            <a:solidFill>
              <a:srgbClr val="727CA3"/>
            </a:solidFill>
          </a:ln>
        </p:spPr>
        <p:txBody>
          <a:bodyPr wrap="square" lIns="0" tIns="0" rIns="0" bIns="0" rtlCol="0"/>
          <a:lstStyle/>
          <a:p>
            <a:endParaRPr sz="2160"/>
          </a:p>
        </p:txBody>
      </p:sp>
      <p:sp>
        <p:nvSpPr>
          <p:cNvPr id="62" name="object 62"/>
          <p:cNvSpPr/>
          <p:nvPr/>
        </p:nvSpPr>
        <p:spPr>
          <a:xfrm>
            <a:off x="9648262" y="3596338"/>
            <a:ext cx="688086" cy="3632454"/>
          </a:xfrm>
          <a:custGeom>
            <a:avLst/>
            <a:gdLst/>
            <a:ahLst/>
            <a:cxnLst/>
            <a:rect l="l" t="t" r="r" b="b"/>
            <a:pathLst>
              <a:path w="573404" h="3027045">
                <a:moveTo>
                  <a:pt x="0" y="57340"/>
                </a:moveTo>
                <a:lnTo>
                  <a:pt x="4505" y="35024"/>
                </a:lnTo>
                <a:lnTo>
                  <a:pt x="16792" y="16797"/>
                </a:lnTo>
                <a:lnTo>
                  <a:pt x="35018" y="4507"/>
                </a:lnTo>
                <a:lnTo>
                  <a:pt x="57340" y="0"/>
                </a:lnTo>
                <a:lnTo>
                  <a:pt x="516039" y="0"/>
                </a:lnTo>
                <a:lnTo>
                  <a:pt x="538360" y="4507"/>
                </a:lnTo>
                <a:lnTo>
                  <a:pt x="556587" y="16797"/>
                </a:lnTo>
                <a:lnTo>
                  <a:pt x="568874" y="35024"/>
                </a:lnTo>
                <a:lnTo>
                  <a:pt x="573379" y="57340"/>
                </a:lnTo>
                <a:lnTo>
                  <a:pt x="573379" y="2969107"/>
                </a:lnTo>
                <a:lnTo>
                  <a:pt x="568874" y="2991429"/>
                </a:lnTo>
                <a:lnTo>
                  <a:pt x="556587" y="3009655"/>
                </a:lnTo>
                <a:lnTo>
                  <a:pt x="538360" y="3021942"/>
                </a:lnTo>
                <a:lnTo>
                  <a:pt x="516039" y="3026448"/>
                </a:lnTo>
                <a:lnTo>
                  <a:pt x="57340" y="3026448"/>
                </a:lnTo>
                <a:lnTo>
                  <a:pt x="35018" y="3021942"/>
                </a:lnTo>
                <a:lnTo>
                  <a:pt x="16792" y="3009655"/>
                </a:lnTo>
                <a:lnTo>
                  <a:pt x="4505" y="2991429"/>
                </a:lnTo>
                <a:lnTo>
                  <a:pt x="0" y="2969107"/>
                </a:lnTo>
                <a:lnTo>
                  <a:pt x="0" y="57340"/>
                </a:lnTo>
                <a:close/>
              </a:path>
            </a:pathLst>
          </a:custGeom>
          <a:ln w="19050">
            <a:solidFill>
              <a:srgbClr val="727CA3"/>
            </a:solidFill>
          </a:ln>
        </p:spPr>
        <p:txBody>
          <a:bodyPr wrap="square" lIns="0" tIns="0" rIns="0" bIns="0" rtlCol="0"/>
          <a:lstStyle/>
          <a:p>
            <a:endParaRPr sz="2160"/>
          </a:p>
        </p:txBody>
      </p:sp>
      <p:grpSp>
        <p:nvGrpSpPr>
          <p:cNvPr id="63" name="object 63"/>
          <p:cNvGrpSpPr/>
          <p:nvPr/>
        </p:nvGrpSpPr>
        <p:grpSpPr>
          <a:xfrm>
            <a:off x="8595915" y="3499015"/>
            <a:ext cx="3778758" cy="3729228"/>
            <a:chOff x="5639262" y="2915846"/>
            <a:chExt cx="3148965" cy="3107690"/>
          </a:xfrm>
        </p:grpSpPr>
        <p:sp>
          <p:nvSpPr>
            <p:cNvPr id="64" name="object 64"/>
            <p:cNvSpPr/>
            <p:nvPr/>
          </p:nvSpPr>
          <p:spPr>
            <a:xfrm>
              <a:off x="5648787" y="2925378"/>
              <a:ext cx="678180" cy="1645920"/>
            </a:xfrm>
            <a:custGeom>
              <a:avLst/>
              <a:gdLst/>
              <a:ahLst/>
              <a:cxnLst/>
              <a:rect l="l" t="t" r="r" b="b"/>
              <a:pathLst>
                <a:path w="678179" h="1645920">
                  <a:moveTo>
                    <a:pt x="610285" y="0"/>
                  </a:moveTo>
                  <a:lnTo>
                    <a:pt x="67805" y="0"/>
                  </a:lnTo>
                  <a:lnTo>
                    <a:pt x="41415" y="5327"/>
                  </a:lnTo>
                  <a:lnTo>
                    <a:pt x="19862" y="19858"/>
                  </a:lnTo>
                  <a:lnTo>
                    <a:pt x="5329" y="41410"/>
                  </a:lnTo>
                  <a:lnTo>
                    <a:pt x="0" y="67805"/>
                  </a:lnTo>
                  <a:lnTo>
                    <a:pt x="0" y="1577911"/>
                  </a:lnTo>
                  <a:lnTo>
                    <a:pt x="5329" y="1604308"/>
                  </a:lnTo>
                  <a:lnTo>
                    <a:pt x="19862" y="1625865"/>
                  </a:lnTo>
                  <a:lnTo>
                    <a:pt x="41415" y="1640399"/>
                  </a:lnTo>
                  <a:lnTo>
                    <a:pt x="67805" y="1645729"/>
                  </a:lnTo>
                  <a:lnTo>
                    <a:pt x="610285" y="1645729"/>
                  </a:lnTo>
                  <a:lnTo>
                    <a:pt x="636682" y="1640399"/>
                  </a:lnTo>
                  <a:lnTo>
                    <a:pt x="658239" y="1625865"/>
                  </a:lnTo>
                  <a:lnTo>
                    <a:pt x="672773" y="1604308"/>
                  </a:lnTo>
                  <a:lnTo>
                    <a:pt x="678103" y="1577911"/>
                  </a:lnTo>
                  <a:lnTo>
                    <a:pt x="678103" y="67805"/>
                  </a:lnTo>
                  <a:lnTo>
                    <a:pt x="672773" y="41410"/>
                  </a:lnTo>
                  <a:lnTo>
                    <a:pt x="658239" y="19858"/>
                  </a:lnTo>
                  <a:lnTo>
                    <a:pt x="636682" y="5327"/>
                  </a:lnTo>
                  <a:lnTo>
                    <a:pt x="610285" y="0"/>
                  </a:lnTo>
                  <a:close/>
                </a:path>
              </a:pathLst>
            </a:custGeom>
            <a:solidFill>
              <a:srgbClr val="727CA3"/>
            </a:solidFill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sp>
          <p:nvSpPr>
            <p:cNvPr id="65" name="object 65"/>
            <p:cNvSpPr/>
            <p:nvPr/>
          </p:nvSpPr>
          <p:spPr>
            <a:xfrm>
              <a:off x="5648787" y="2925378"/>
              <a:ext cx="678180" cy="1645920"/>
            </a:xfrm>
            <a:custGeom>
              <a:avLst/>
              <a:gdLst/>
              <a:ahLst/>
              <a:cxnLst/>
              <a:rect l="l" t="t" r="r" b="b"/>
              <a:pathLst>
                <a:path w="678179" h="1645920">
                  <a:moveTo>
                    <a:pt x="0" y="67805"/>
                  </a:moveTo>
                  <a:lnTo>
                    <a:pt x="5329" y="41410"/>
                  </a:lnTo>
                  <a:lnTo>
                    <a:pt x="19862" y="19858"/>
                  </a:lnTo>
                  <a:lnTo>
                    <a:pt x="41415" y="5327"/>
                  </a:lnTo>
                  <a:lnTo>
                    <a:pt x="67805" y="0"/>
                  </a:lnTo>
                  <a:lnTo>
                    <a:pt x="610285" y="0"/>
                  </a:lnTo>
                  <a:lnTo>
                    <a:pt x="636682" y="5327"/>
                  </a:lnTo>
                  <a:lnTo>
                    <a:pt x="658239" y="19858"/>
                  </a:lnTo>
                  <a:lnTo>
                    <a:pt x="672773" y="41410"/>
                  </a:lnTo>
                  <a:lnTo>
                    <a:pt x="678103" y="67805"/>
                  </a:lnTo>
                  <a:lnTo>
                    <a:pt x="678103" y="1577911"/>
                  </a:lnTo>
                  <a:lnTo>
                    <a:pt x="672773" y="1604308"/>
                  </a:lnTo>
                  <a:lnTo>
                    <a:pt x="658239" y="1625865"/>
                  </a:lnTo>
                  <a:lnTo>
                    <a:pt x="636682" y="1640399"/>
                  </a:lnTo>
                  <a:lnTo>
                    <a:pt x="610285" y="1645729"/>
                  </a:lnTo>
                  <a:lnTo>
                    <a:pt x="67805" y="1645729"/>
                  </a:lnTo>
                  <a:lnTo>
                    <a:pt x="41415" y="1640399"/>
                  </a:lnTo>
                  <a:lnTo>
                    <a:pt x="19862" y="1625865"/>
                  </a:lnTo>
                  <a:lnTo>
                    <a:pt x="5329" y="1604308"/>
                  </a:lnTo>
                  <a:lnTo>
                    <a:pt x="0" y="1577911"/>
                  </a:lnTo>
                  <a:lnTo>
                    <a:pt x="0" y="67805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sp>
          <p:nvSpPr>
            <p:cNvPr id="66" name="object 66"/>
            <p:cNvSpPr/>
            <p:nvPr/>
          </p:nvSpPr>
          <p:spPr>
            <a:xfrm>
              <a:off x="5724131" y="2996956"/>
              <a:ext cx="678180" cy="1645920"/>
            </a:xfrm>
            <a:custGeom>
              <a:avLst/>
              <a:gdLst/>
              <a:ahLst/>
              <a:cxnLst/>
              <a:rect l="l" t="t" r="r" b="b"/>
              <a:pathLst>
                <a:path w="678179" h="1645920">
                  <a:moveTo>
                    <a:pt x="610285" y="0"/>
                  </a:moveTo>
                  <a:lnTo>
                    <a:pt x="67805" y="0"/>
                  </a:lnTo>
                  <a:lnTo>
                    <a:pt x="41415" y="5327"/>
                  </a:lnTo>
                  <a:lnTo>
                    <a:pt x="19862" y="19858"/>
                  </a:lnTo>
                  <a:lnTo>
                    <a:pt x="5329" y="41410"/>
                  </a:lnTo>
                  <a:lnTo>
                    <a:pt x="0" y="67805"/>
                  </a:lnTo>
                  <a:lnTo>
                    <a:pt x="0" y="1577911"/>
                  </a:lnTo>
                  <a:lnTo>
                    <a:pt x="5329" y="1604308"/>
                  </a:lnTo>
                  <a:lnTo>
                    <a:pt x="19862" y="1625865"/>
                  </a:lnTo>
                  <a:lnTo>
                    <a:pt x="41415" y="1640399"/>
                  </a:lnTo>
                  <a:lnTo>
                    <a:pt x="67805" y="1645729"/>
                  </a:lnTo>
                  <a:lnTo>
                    <a:pt x="610285" y="1645729"/>
                  </a:lnTo>
                  <a:lnTo>
                    <a:pt x="636682" y="1640399"/>
                  </a:lnTo>
                  <a:lnTo>
                    <a:pt x="658239" y="1625865"/>
                  </a:lnTo>
                  <a:lnTo>
                    <a:pt x="672773" y="1604308"/>
                  </a:lnTo>
                  <a:lnTo>
                    <a:pt x="678103" y="1577911"/>
                  </a:lnTo>
                  <a:lnTo>
                    <a:pt x="678103" y="67805"/>
                  </a:lnTo>
                  <a:lnTo>
                    <a:pt x="672773" y="41410"/>
                  </a:lnTo>
                  <a:lnTo>
                    <a:pt x="658239" y="19858"/>
                  </a:lnTo>
                  <a:lnTo>
                    <a:pt x="636682" y="5327"/>
                  </a:lnTo>
                  <a:lnTo>
                    <a:pt x="610285" y="0"/>
                  </a:lnTo>
                  <a:close/>
                </a:path>
              </a:pathLst>
            </a:custGeom>
            <a:solidFill>
              <a:srgbClr val="464653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sp>
          <p:nvSpPr>
            <p:cNvPr id="67" name="object 67"/>
            <p:cNvSpPr/>
            <p:nvPr/>
          </p:nvSpPr>
          <p:spPr>
            <a:xfrm>
              <a:off x="6440874" y="2925371"/>
              <a:ext cx="573405" cy="3027045"/>
            </a:xfrm>
            <a:custGeom>
              <a:avLst/>
              <a:gdLst/>
              <a:ahLst/>
              <a:cxnLst/>
              <a:rect l="l" t="t" r="r" b="b"/>
              <a:pathLst>
                <a:path w="573404" h="3027045">
                  <a:moveTo>
                    <a:pt x="516039" y="0"/>
                  </a:moveTo>
                  <a:lnTo>
                    <a:pt x="57340" y="0"/>
                  </a:lnTo>
                  <a:lnTo>
                    <a:pt x="35018" y="4507"/>
                  </a:lnTo>
                  <a:lnTo>
                    <a:pt x="16792" y="16797"/>
                  </a:lnTo>
                  <a:lnTo>
                    <a:pt x="4505" y="35024"/>
                  </a:lnTo>
                  <a:lnTo>
                    <a:pt x="0" y="57340"/>
                  </a:lnTo>
                  <a:lnTo>
                    <a:pt x="0" y="2969107"/>
                  </a:lnTo>
                  <a:lnTo>
                    <a:pt x="4505" y="2991429"/>
                  </a:lnTo>
                  <a:lnTo>
                    <a:pt x="16792" y="3009655"/>
                  </a:lnTo>
                  <a:lnTo>
                    <a:pt x="35018" y="3021942"/>
                  </a:lnTo>
                  <a:lnTo>
                    <a:pt x="57340" y="3026448"/>
                  </a:lnTo>
                  <a:lnTo>
                    <a:pt x="516039" y="3026448"/>
                  </a:lnTo>
                  <a:lnTo>
                    <a:pt x="538360" y="3021942"/>
                  </a:lnTo>
                  <a:lnTo>
                    <a:pt x="556587" y="3009655"/>
                  </a:lnTo>
                  <a:lnTo>
                    <a:pt x="568874" y="2991429"/>
                  </a:lnTo>
                  <a:lnTo>
                    <a:pt x="573379" y="2969107"/>
                  </a:lnTo>
                  <a:lnTo>
                    <a:pt x="573379" y="57340"/>
                  </a:lnTo>
                  <a:lnTo>
                    <a:pt x="568874" y="35024"/>
                  </a:lnTo>
                  <a:lnTo>
                    <a:pt x="556587" y="16797"/>
                  </a:lnTo>
                  <a:lnTo>
                    <a:pt x="538360" y="4507"/>
                  </a:lnTo>
                  <a:lnTo>
                    <a:pt x="516039" y="0"/>
                  </a:lnTo>
                  <a:close/>
                </a:path>
              </a:pathLst>
            </a:custGeom>
            <a:solidFill>
              <a:srgbClr val="727CA3"/>
            </a:solidFill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sp>
          <p:nvSpPr>
            <p:cNvPr id="68" name="object 68"/>
            <p:cNvSpPr/>
            <p:nvPr/>
          </p:nvSpPr>
          <p:spPr>
            <a:xfrm>
              <a:off x="6440874" y="2925371"/>
              <a:ext cx="573405" cy="3027045"/>
            </a:xfrm>
            <a:custGeom>
              <a:avLst/>
              <a:gdLst/>
              <a:ahLst/>
              <a:cxnLst/>
              <a:rect l="l" t="t" r="r" b="b"/>
              <a:pathLst>
                <a:path w="573404" h="3027045">
                  <a:moveTo>
                    <a:pt x="0" y="57340"/>
                  </a:moveTo>
                  <a:lnTo>
                    <a:pt x="4505" y="35024"/>
                  </a:lnTo>
                  <a:lnTo>
                    <a:pt x="16792" y="16797"/>
                  </a:lnTo>
                  <a:lnTo>
                    <a:pt x="35018" y="4507"/>
                  </a:lnTo>
                  <a:lnTo>
                    <a:pt x="57340" y="0"/>
                  </a:lnTo>
                  <a:lnTo>
                    <a:pt x="516039" y="0"/>
                  </a:lnTo>
                  <a:lnTo>
                    <a:pt x="538360" y="4507"/>
                  </a:lnTo>
                  <a:lnTo>
                    <a:pt x="556587" y="16797"/>
                  </a:lnTo>
                  <a:lnTo>
                    <a:pt x="568874" y="35024"/>
                  </a:lnTo>
                  <a:lnTo>
                    <a:pt x="573379" y="57340"/>
                  </a:lnTo>
                  <a:lnTo>
                    <a:pt x="573379" y="2969107"/>
                  </a:lnTo>
                  <a:lnTo>
                    <a:pt x="568874" y="2991429"/>
                  </a:lnTo>
                  <a:lnTo>
                    <a:pt x="556587" y="3009655"/>
                  </a:lnTo>
                  <a:lnTo>
                    <a:pt x="538360" y="3021942"/>
                  </a:lnTo>
                  <a:lnTo>
                    <a:pt x="516039" y="3026448"/>
                  </a:lnTo>
                  <a:lnTo>
                    <a:pt x="57340" y="3026448"/>
                  </a:lnTo>
                  <a:lnTo>
                    <a:pt x="35018" y="3021942"/>
                  </a:lnTo>
                  <a:lnTo>
                    <a:pt x="16792" y="3009655"/>
                  </a:lnTo>
                  <a:lnTo>
                    <a:pt x="4505" y="2991429"/>
                  </a:lnTo>
                  <a:lnTo>
                    <a:pt x="0" y="2969107"/>
                  </a:lnTo>
                  <a:lnTo>
                    <a:pt x="0" y="5734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sp>
          <p:nvSpPr>
            <p:cNvPr id="69" name="object 69"/>
            <p:cNvSpPr/>
            <p:nvPr/>
          </p:nvSpPr>
          <p:spPr>
            <a:xfrm>
              <a:off x="6516218" y="2996948"/>
              <a:ext cx="573405" cy="3027045"/>
            </a:xfrm>
            <a:custGeom>
              <a:avLst/>
              <a:gdLst/>
              <a:ahLst/>
              <a:cxnLst/>
              <a:rect l="l" t="t" r="r" b="b"/>
              <a:pathLst>
                <a:path w="573404" h="3027045">
                  <a:moveTo>
                    <a:pt x="516039" y="0"/>
                  </a:moveTo>
                  <a:lnTo>
                    <a:pt x="57340" y="0"/>
                  </a:lnTo>
                  <a:lnTo>
                    <a:pt x="35018" y="4507"/>
                  </a:lnTo>
                  <a:lnTo>
                    <a:pt x="16792" y="16797"/>
                  </a:lnTo>
                  <a:lnTo>
                    <a:pt x="4505" y="35024"/>
                  </a:lnTo>
                  <a:lnTo>
                    <a:pt x="0" y="57340"/>
                  </a:lnTo>
                  <a:lnTo>
                    <a:pt x="0" y="2969107"/>
                  </a:lnTo>
                  <a:lnTo>
                    <a:pt x="4505" y="2991429"/>
                  </a:lnTo>
                  <a:lnTo>
                    <a:pt x="16792" y="3009655"/>
                  </a:lnTo>
                  <a:lnTo>
                    <a:pt x="35018" y="3021942"/>
                  </a:lnTo>
                  <a:lnTo>
                    <a:pt x="57340" y="3026448"/>
                  </a:lnTo>
                  <a:lnTo>
                    <a:pt x="516039" y="3026448"/>
                  </a:lnTo>
                  <a:lnTo>
                    <a:pt x="538360" y="3021942"/>
                  </a:lnTo>
                  <a:lnTo>
                    <a:pt x="556587" y="3009655"/>
                  </a:lnTo>
                  <a:lnTo>
                    <a:pt x="568874" y="2991429"/>
                  </a:lnTo>
                  <a:lnTo>
                    <a:pt x="573379" y="2969107"/>
                  </a:lnTo>
                  <a:lnTo>
                    <a:pt x="573379" y="57340"/>
                  </a:lnTo>
                  <a:lnTo>
                    <a:pt x="568874" y="35024"/>
                  </a:lnTo>
                  <a:lnTo>
                    <a:pt x="556587" y="16797"/>
                  </a:lnTo>
                  <a:lnTo>
                    <a:pt x="538360" y="4507"/>
                  </a:lnTo>
                  <a:lnTo>
                    <a:pt x="516039" y="0"/>
                  </a:lnTo>
                  <a:close/>
                </a:path>
              </a:pathLst>
            </a:custGeom>
            <a:solidFill>
              <a:srgbClr val="464653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sp>
          <p:nvSpPr>
            <p:cNvPr id="70" name="object 70"/>
            <p:cNvSpPr/>
            <p:nvPr/>
          </p:nvSpPr>
          <p:spPr>
            <a:xfrm>
              <a:off x="7160954" y="2925378"/>
              <a:ext cx="678180" cy="2279650"/>
            </a:xfrm>
            <a:custGeom>
              <a:avLst/>
              <a:gdLst/>
              <a:ahLst/>
              <a:cxnLst/>
              <a:rect l="l" t="t" r="r" b="b"/>
              <a:pathLst>
                <a:path w="678179" h="2279650">
                  <a:moveTo>
                    <a:pt x="610285" y="0"/>
                  </a:moveTo>
                  <a:lnTo>
                    <a:pt x="67805" y="0"/>
                  </a:lnTo>
                  <a:lnTo>
                    <a:pt x="41415" y="5327"/>
                  </a:lnTo>
                  <a:lnTo>
                    <a:pt x="19862" y="19858"/>
                  </a:lnTo>
                  <a:lnTo>
                    <a:pt x="5329" y="41410"/>
                  </a:lnTo>
                  <a:lnTo>
                    <a:pt x="0" y="67805"/>
                  </a:lnTo>
                  <a:lnTo>
                    <a:pt x="0" y="2211832"/>
                  </a:lnTo>
                  <a:lnTo>
                    <a:pt x="5329" y="2238226"/>
                  </a:lnTo>
                  <a:lnTo>
                    <a:pt x="19862" y="2259779"/>
                  </a:lnTo>
                  <a:lnTo>
                    <a:pt x="41415" y="2274309"/>
                  </a:lnTo>
                  <a:lnTo>
                    <a:pt x="67805" y="2279637"/>
                  </a:lnTo>
                  <a:lnTo>
                    <a:pt x="610285" y="2279637"/>
                  </a:lnTo>
                  <a:lnTo>
                    <a:pt x="636682" y="2274309"/>
                  </a:lnTo>
                  <a:lnTo>
                    <a:pt x="658239" y="2259779"/>
                  </a:lnTo>
                  <a:lnTo>
                    <a:pt x="672773" y="2238226"/>
                  </a:lnTo>
                  <a:lnTo>
                    <a:pt x="678103" y="2211832"/>
                  </a:lnTo>
                  <a:lnTo>
                    <a:pt x="678103" y="67805"/>
                  </a:lnTo>
                  <a:lnTo>
                    <a:pt x="672773" y="41410"/>
                  </a:lnTo>
                  <a:lnTo>
                    <a:pt x="658239" y="19858"/>
                  </a:lnTo>
                  <a:lnTo>
                    <a:pt x="636682" y="5327"/>
                  </a:lnTo>
                  <a:lnTo>
                    <a:pt x="610285" y="0"/>
                  </a:lnTo>
                  <a:close/>
                </a:path>
              </a:pathLst>
            </a:custGeom>
            <a:solidFill>
              <a:srgbClr val="727CA3"/>
            </a:solidFill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sp>
          <p:nvSpPr>
            <p:cNvPr id="71" name="object 71"/>
            <p:cNvSpPr/>
            <p:nvPr/>
          </p:nvSpPr>
          <p:spPr>
            <a:xfrm>
              <a:off x="7160954" y="2925378"/>
              <a:ext cx="678180" cy="2279650"/>
            </a:xfrm>
            <a:custGeom>
              <a:avLst/>
              <a:gdLst/>
              <a:ahLst/>
              <a:cxnLst/>
              <a:rect l="l" t="t" r="r" b="b"/>
              <a:pathLst>
                <a:path w="678179" h="2279650">
                  <a:moveTo>
                    <a:pt x="0" y="67805"/>
                  </a:moveTo>
                  <a:lnTo>
                    <a:pt x="5329" y="41410"/>
                  </a:lnTo>
                  <a:lnTo>
                    <a:pt x="19862" y="19858"/>
                  </a:lnTo>
                  <a:lnTo>
                    <a:pt x="41415" y="5327"/>
                  </a:lnTo>
                  <a:lnTo>
                    <a:pt x="67805" y="0"/>
                  </a:lnTo>
                  <a:lnTo>
                    <a:pt x="610285" y="0"/>
                  </a:lnTo>
                  <a:lnTo>
                    <a:pt x="636682" y="5327"/>
                  </a:lnTo>
                  <a:lnTo>
                    <a:pt x="658239" y="19858"/>
                  </a:lnTo>
                  <a:lnTo>
                    <a:pt x="672773" y="41410"/>
                  </a:lnTo>
                  <a:lnTo>
                    <a:pt x="678103" y="67805"/>
                  </a:lnTo>
                  <a:lnTo>
                    <a:pt x="678103" y="2211832"/>
                  </a:lnTo>
                  <a:lnTo>
                    <a:pt x="672773" y="2238226"/>
                  </a:lnTo>
                  <a:lnTo>
                    <a:pt x="658239" y="2259779"/>
                  </a:lnTo>
                  <a:lnTo>
                    <a:pt x="636682" y="2274309"/>
                  </a:lnTo>
                  <a:lnTo>
                    <a:pt x="610285" y="2279637"/>
                  </a:lnTo>
                  <a:lnTo>
                    <a:pt x="67805" y="2279637"/>
                  </a:lnTo>
                  <a:lnTo>
                    <a:pt x="41415" y="2274309"/>
                  </a:lnTo>
                  <a:lnTo>
                    <a:pt x="19862" y="2259779"/>
                  </a:lnTo>
                  <a:lnTo>
                    <a:pt x="5329" y="2238226"/>
                  </a:lnTo>
                  <a:lnTo>
                    <a:pt x="0" y="2211832"/>
                  </a:lnTo>
                  <a:lnTo>
                    <a:pt x="0" y="67805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sp>
          <p:nvSpPr>
            <p:cNvPr id="72" name="object 72"/>
            <p:cNvSpPr/>
            <p:nvPr/>
          </p:nvSpPr>
          <p:spPr>
            <a:xfrm>
              <a:off x="7236300" y="2996956"/>
              <a:ext cx="678180" cy="2279650"/>
            </a:xfrm>
            <a:custGeom>
              <a:avLst/>
              <a:gdLst/>
              <a:ahLst/>
              <a:cxnLst/>
              <a:rect l="l" t="t" r="r" b="b"/>
              <a:pathLst>
                <a:path w="678179" h="2279650">
                  <a:moveTo>
                    <a:pt x="610285" y="0"/>
                  </a:moveTo>
                  <a:lnTo>
                    <a:pt x="67805" y="0"/>
                  </a:lnTo>
                  <a:lnTo>
                    <a:pt x="41415" y="5327"/>
                  </a:lnTo>
                  <a:lnTo>
                    <a:pt x="19862" y="19858"/>
                  </a:lnTo>
                  <a:lnTo>
                    <a:pt x="5329" y="41410"/>
                  </a:lnTo>
                  <a:lnTo>
                    <a:pt x="0" y="67805"/>
                  </a:lnTo>
                  <a:lnTo>
                    <a:pt x="0" y="2211832"/>
                  </a:lnTo>
                  <a:lnTo>
                    <a:pt x="5329" y="2238226"/>
                  </a:lnTo>
                  <a:lnTo>
                    <a:pt x="19862" y="2259779"/>
                  </a:lnTo>
                  <a:lnTo>
                    <a:pt x="41415" y="2274309"/>
                  </a:lnTo>
                  <a:lnTo>
                    <a:pt x="67805" y="2279637"/>
                  </a:lnTo>
                  <a:lnTo>
                    <a:pt x="610285" y="2279637"/>
                  </a:lnTo>
                  <a:lnTo>
                    <a:pt x="636680" y="2274309"/>
                  </a:lnTo>
                  <a:lnTo>
                    <a:pt x="658233" y="2259779"/>
                  </a:lnTo>
                  <a:lnTo>
                    <a:pt x="672763" y="2238226"/>
                  </a:lnTo>
                  <a:lnTo>
                    <a:pt x="678091" y="2211832"/>
                  </a:lnTo>
                  <a:lnTo>
                    <a:pt x="678091" y="67805"/>
                  </a:lnTo>
                  <a:lnTo>
                    <a:pt x="672763" y="41410"/>
                  </a:lnTo>
                  <a:lnTo>
                    <a:pt x="658233" y="19858"/>
                  </a:lnTo>
                  <a:lnTo>
                    <a:pt x="636680" y="5327"/>
                  </a:lnTo>
                  <a:lnTo>
                    <a:pt x="610285" y="0"/>
                  </a:lnTo>
                  <a:close/>
                </a:path>
              </a:pathLst>
            </a:custGeom>
            <a:solidFill>
              <a:srgbClr val="464653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sp>
          <p:nvSpPr>
            <p:cNvPr id="73" name="object 73"/>
            <p:cNvSpPr/>
            <p:nvPr/>
          </p:nvSpPr>
          <p:spPr>
            <a:xfrm>
              <a:off x="7236300" y="2996956"/>
              <a:ext cx="678180" cy="2279650"/>
            </a:xfrm>
            <a:custGeom>
              <a:avLst/>
              <a:gdLst/>
              <a:ahLst/>
              <a:cxnLst/>
              <a:rect l="l" t="t" r="r" b="b"/>
              <a:pathLst>
                <a:path w="678179" h="2279650">
                  <a:moveTo>
                    <a:pt x="0" y="67805"/>
                  </a:moveTo>
                  <a:lnTo>
                    <a:pt x="5329" y="41410"/>
                  </a:lnTo>
                  <a:lnTo>
                    <a:pt x="19862" y="19858"/>
                  </a:lnTo>
                  <a:lnTo>
                    <a:pt x="41415" y="5327"/>
                  </a:lnTo>
                  <a:lnTo>
                    <a:pt x="67805" y="0"/>
                  </a:lnTo>
                  <a:lnTo>
                    <a:pt x="610285" y="0"/>
                  </a:lnTo>
                  <a:lnTo>
                    <a:pt x="636680" y="5327"/>
                  </a:lnTo>
                  <a:lnTo>
                    <a:pt x="658233" y="19858"/>
                  </a:lnTo>
                  <a:lnTo>
                    <a:pt x="672763" y="41410"/>
                  </a:lnTo>
                  <a:lnTo>
                    <a:pt x="678091" y="67805"/>
                  </a:lnTo>
                  <a:lnTo>
                    <a:pt x="678091" y="2211832"/>
                  </a:lnTo>
                  <a:lnTo>
                    <a:pt x="672763" y="2238226"/>
                  </a:lnTo>
                  <a:lnTo>
                    <a:pt x="658233" y="2259779"/>
                  </a:lnTo>
                  <a:lnTo>
                    <a:pt x="636680" y="2274309"/>
                  </a:lnTo>
                  <a:lnTo>
                    <a:pt x="610285" y="2279637"/>
                  </a:lnTo>
                  <a:lnTo>
                    <a:pt x="67805" y="2279637"/>
                  </a:lnTo>
                  <a:lnTo>
                    <a:pt x="41415" y="2274309"/>
                  </a:lnTo>
                  <a:lnTo>
                    <a:pt x="19862" y="2259779"/>
                  </a:lnTo>
                  <a:lnTo>
                    <a:pt x="5329" y="2238226"/>
                  </a:lnTo>
                  <a:lnTo>
                    <a:pt x="0" y="2211832"/>
                  </a:lnTo>
                  <a:lnTo>
                    <a:pt x="0" y="67805"/>
                  </a:lnTo>
                  <a:close/>
                </a:path>
              </a:pathLst>
            </a:custGeom>
            <a:ln w="19049">
              <a:solidFill>
                <a:srgbClr val="727CA3"/>
              </a:solidFill>
            </a:ln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sp>
          <p:nvSpPr>
            <p:cNvPr id="74" name="object 74"/>
            <p:cNvSpPr/>
            <p:nvPr/>
          </p:nvSpPr>
          <p:spPr>
            <a:xfrm>
              <a:off x="8025050" y="2925378"/>
              <a:ext cx="678180" cy="2700020"/>
            </a:xfrm>
            <a:custGeom>
              <a:avLst/>
              <a:gdLst/>
              <a:ahLst/>
              <a:cxnLst/>
              <a:rect l="l" t="t" r="r" b="b"/>
              <a:pathLst>
                <a:path w="678179" h="2700020">
                  <a:moveTo>
                    <a:pt x="610285" y="0"/>
                  </a:moveTo>
                  <a:lnTo>
                    <a:pt x="67805" y="0"/>
                  </a:lnTo>
                  <a:lnTo>
                    <a:pt x="41415" y="5327"/>
                  </a:lnTo>
                  <a:lnTo>
                    <a:pt x="19862" y="19858"/>
                  </a:lnTo>
                  <a:lnTo>
                    <a:pt x="5329" y="41410"/>
                  </a:lnTo>
                  <a:lnTo>
                    <a:pt x="0" y="67805"/>
                  </a:lnTo>
                  <a:lnTo>
                    <a:pt x="0" y="2631821"/>
                  </a:lnTo>
                  <a:lnTo>
                    <a:pt x="5329" y="2658217"/>
                  </a:lnTo>
                  <a:lnTo>
                    <a:pt x="19862" y="2679774"/>
                  </a:lnTo>
                  <a:lnTo>
                    <a:pt x="41415" y="2694309"/>
                  </a:lnTo>
                  <a:lnTo>
                    <a:pt x="67805" y="2699639"/>
                  </a:lnTo>
                  <a:lnTo>
                    <a:pt x="610285" y="2699639"/>
                  </a:lnTo>
                  <a:lnTo>
                    <a:pt x="636680" y="2694309"/>
                  </a:lnTo>
                  <a:lnTo>
                    <a:pt x="658233" y="2679774"/>
                  </a:lnTo>
                  <a:lnTo>
                    <a:pt x="672763" y="2658217"/>
                  </a:lnTo>
                  <a:lnTo>
                    <a:pt x="678091" y="2631821"/>
                  </a:lnTo>
                  <a:lnTo>
                    <a:pt x="678091" y="67805"/>
                  </a:lnTo>
                  <a:lnTo>
                    <a:pt x="672763" y="41410"/>
                  </a:lnTo>
                  <a:lnTo>
                    <a:pt x="658233" y="19858"/>
                  </a:lnTo>
                  <a:lnTo>
                    <a:pt x="636680" y="5327"/>
                  </a:lnTo>
                  <a:lnTo>
                    <a:pt x="610285" y="0"/>
                  </a:lnTo>
                  <a:close/>
                </a:path>
              </a:pathLst>
            </a:custGeom>
            <a:solidFill>
              <a:srgbClr val="727CA3"/>
            </a:solidFill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sp>
          <p:nvSpPr>
            <p:cNvPr id="75" name="object 75"/>
            <p:cNvSpPr/>
            <p:nvPr/>
          </p:nvSpPr>
          <p:spPr>
            <a:xfrm>
              <a:off x="8025050" y="2925378"/>
              <a:ext cx="678180" cy="2700020"/>
            </a:xfrm>
            <a:custGeom>
              <a:avLst/>
              <a:gdLst/>
              <a:ahLst/>
              <a:cxnLst/>
              <a:rect l="l" t="t" r="r" b="b"/>
              <a:pathLst>
                <a:path w="678179" h="2700020">
                  <a:moveTo>
                    <a:pt x="0" y="67805"/>
                  </a:moveTo>
                  <a:lnTo>
                    <a:pt x="5329" y="41410"/>
                  </a:lnTo>
                  <a:lnTo>
                    <a:pt x="19862" y="19858"/>
                  </a:lnTo>
                  <a:lnTo>
                    <a:pt x="41415" y="5327"/>
                  </a:lnTo>
                  <a:lnTo>
                    <a:pt x="67805" y="0"/>
                  </a:lnTo>
                  <a:lnTo>
                    <a:pt x="610285" y="0"/>
                  </a:lnTo>
                  <a:lnTo>
                    <a:pt x="636680" y="5327"/>
                  </a:lnTo>
                  <a:lnTo>
                    <a:pt x="658233" y="19858"/>
                  </a:lnTo>
                  <a:lnTo>
                    <a:pt x="672763" y="41410"/>
                  </a:lnTo>
                  <a:lnTo>
                    <a:pt x="678091" y="67805"/>
                  </a:lnTo>
                  <a:lnTo>
                    <a:pt x="678091" y="2631821"/>
                  </a:lnTo>
                  <a:lnTo>
                    <a:pt x="672763" y="2658217"/>
                  </a:lnTo>
                  <a:lnTo>
                    <a:pt x="658233" y="2679774"/>
                  </a:lnTo>
                  <a:lnTo>
                    <a:pt x="636680" y="2694309"/>
                  </a:lnTo>
                  <a:lnTo>
                    <a:pt x="610285" y="2699639"/>
                  </a:lnTo>
                  <a:lnTo>
                    <a:pt x="67805" y="2699639"/>
                  </a:lnTo>
                  <a:lnTo>
                    <a:pt x="41415" y="2694309"/>
                  </a:lnTo>
                  <a:lnTo>
                    <a:pt x="19862" y="2679774"/>
                  </a:lnTo>
                  <a:lnTo>
                    <a:pt x="5329" y="2658217"/>
                  </a:lnTo>
                  <a:lnTo>
                    <a:pt x="0" y="2631821"/>
                  </a:lnTo>
                  <a:lnTo>
                    <a:pt x="0" y="67805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sp>
          <p:nvSpPr>
            <p:cNvPr id="76" name="object 76"/>
            <p:cNvSpPr/>
            <p:nvPr/>
          </p:nvSpPr>
          <p:spPr>
            <a:xfrm>
              <a:off x="8100395" y="2996956"/>
              <a:ext cx="678180" cy="2700020"/>
            </a:xfrm>
            <a:custGeom>
              <a:avLst/>
              <a:gdLst/>
              <a:ahLst/>
              <a:cxnLst/>
              <a:rect l="l" t="t" r="r" b="b"/>
              <a:pathLst>
                <a:path w="678179" h="2700020">
                  <a:moveTo>
                    <a:pt x="610285" y="0"/>
                  </a:moveTo>
                  <a:lnTo>
                    <a:pt x="67805" y="0"/>
                  </a:lnTo>
                  <a:lnTo>
                    <a:pt x="41415" y="5327"/>
                  </a:lnTo>
                  <a:lnTo>
                    <a:pt x="19862" y="19858"/>
                  </a:lnTo>
                  <a:lnTo>
                    <a:pt x="5329" y="41410"/>
                  </a:lnTo>
                  <a:lnTo>
                    <a:pt x="0" y="67805"/>
                  </a:lnTo>
                  <a:lnTo>
                    <a:pt x="0" y="2631821"/>
                  </a:lnTo>
                  <a:lnTo>
                    <a:pt x="5329" y="2658217"/>
                  </a:lnTo>
                  <a:lnTo>
                    <a:pt x="19862" y="2679774"/>
                  </a:lnTo>
                  <a:lnTo>
                    <a:pt x="41415" y="2694309"/>
                  </a:lnTo>
                  <a:lnTo>
                    <a:pt x="67805" y="2699639"/>
                  </a:lnTo>
                  <a:lnTo>
                    <a:pt x="610285" y="2699639"/>
                  </a:lnTo>
                  <a:lnTo>
                    <a:pt x="636680" y="2694309"/>
                  </a:lnTo>
                  <a:lnTo>
                    <a:pt x="658233" y="2679774"/>
                  </a:lnTo>
                  <a:lnTo>
                    <a:pt x="672763" y="2658217"/>
                  </a:lnTo>
                  <a:lnTo>
                    <a:pt x="678091" y="2631821"/>
                  </a:lnTo>
                  <a:lnTo>
                    <a:pt x="678091" y="67805"/>
                  </a:lnTo>
                  <a:lnTo>
                    <a:pt x="672763" y="41410"/>
                  </a:lnTo>
                  <a:lnTo>
                    <a:pt x="658233" y="19858"/>
                  </a:lnTo>
                  <a:lnTo>
                    <a:pt x="636680" y="5327"/>
                  </a:lnTo>
                  <a:lnTo>
                    <a:pt x="610285" y="0"/>
                  </a:lnTo>
                  <a:close/>
                </a:path>
              </a:pathLst>
            </a:custGeom>
            <a:solidFill>
              <a:srgbClr val="464653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sp>
          <p:nvSpPr>
            <p:cNvPr id="77" name="object 77"/>
            <p:cNvSpPr/>
            <p:nvPr/>
          </p:nvSpPr>
          <p:spPr>
            <a:xfrm>
              <a:off x="8100395" y="2996956"/>
              <a:ext cx="678180" cy="2700020"/>
            </a:xfrm>
            <a:custGeom>
              <a:avLst/>
              <a:gdLst/>
              <a:ahLst/>
              <a:cxnLst/>
              <a:rect l="l" t="t" r="r" b="b"/>
              <a:pathLst>
                <a:path w="678179" h="2700020">
                  <a:moveTo>
                    <a:pt x="0" y="67805"/>
                  </a:moveTo>
                  <a:lnTo>
                    <a:pt x="5329" y="41410"/>
                  </a:lnTo>
                  <a:lnTo>
                    <a:pt x="19862" y="19858"/>
                  </a:lnTo>
                  <a:lnTo>
                    <a:pt x="41415" y="5327"/>
                  </a:lnTo>
                  <a:lnTo>
                    <a:pt x="67805" y="0"/>
                  </a:lnTo>
                  <a:lnTo>
                    <a:pt x="610285" y="0"/>
                  </a:lnTo>
                  <a:lnTo>
                    <a:pt x="636680" y="5327"/>
                  </a:lnTo>
                  <a:lnTo>
                    <a:pt x="658233" y="19858"/>
                  </a:lnTo>
                  <a:lnTo>
                    <a:pt x="672763" y="41410"/>
                  </a:lnTo>
                  <a:lnTo>
                    <a:pt x="678091" y="67805"/>
                  </a:lnTo>
                  <a:lnTo>
                    <a:pt x="678091" y="2631821"/>
                  </a:lnTo>
                  <a:lnTo>
                    <a:pt x="672763" y="2658217"/>
                  </a:lnTo>
                  <a:lnTo>
                    <a:pt x="658233" y="2679774"/>
                  </a:lnTo>
                  <a:lnTo>
                    <a:pt x="636680" y="2694309"/>
                  </a:lnTo>
                  <a:lnTo>
                    <a:pt x="610285" y="2699639"/>
                  </a:lnTo>
                  <a:lnTo>
                    <a:pt x="67805" y="2699639"/>
                  </a:lnTo>
                  <a:lnTo>
                    <a:pt x="41415" y="2694309"/>
                  </a:lnTo>
                  <a:lnTo>
                    <a:pt x="19862" y="2679774"/>
                  </a:lnTo>
                  <a:lnTo>
                    <a:pt x="5329" y="2658217"/>
                  </a:lnTo>
                  <a:lnTo>
                    <a:pt x="0" y="2631821"/>
                  </a:lnTo>
                  <a:lnTo>
                    <a:pt x="0" y="67805"/>
                  </a:lnTo>
                  <a:close/>
                </a:path>
              </a:pathLst>
            </a:custGeom>
            <a:ln w="19050">
              <a:solidFill>
                <a:srgbClr val="727CA3"/>
              </a:solidFill>
            </a:ln>
          </p:spPr>
          <p:txBody>
            <a:bodyPr wrap="square" lIns="0" tIns="0" rIns="0" bIns="0" rtlCol="0"/>
            <a:lstStyle/>
            <a:p>
              <a:endParaRPr sz="2160"/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8715506" y="3711130"/>
            <a:ext cx="3714094" cy="2978658"/>
          </a:xfrm>
          <a:prstGeom prst="rect">
            <a:avLst/>
          </a:prstGeom>
        </p:spPr>
        <p:txBody>
          <a:bodyPr vert="vert270" wrap="square" lIns="0" tIns="20574" rIns="0" bIns="0" rtlCol="0">
            <a:spAutoFit/>
          </a:bodyPr>
          <a:lstStyle/>
          <a:p>
            <a:pPr marL="1274826" marR="33528" indent="-762" algn="ctr">
              <a:lnSpc>
                <a:spcPct val="105800"/>
              </a:lnSpc>
              <a:spcBef>
                <a:spcPts val="162"/>
              </a:spcBef>
            </a:pPr>
            <a:r>
              <a:rPr sz="1440" spc="-12" dirty="0">
                <a:solidFill>
                  <a:srgbClr val="FFFFFF"/>
                </a:solidFill>
                <a:latin typeface="Arial Black"/>
                <a:cs typeface="Arial Black"/>
              </a:rPr>
              <a:t>композиция </a:t>
            </a:r>
            <a:r>
              <a:rPr sz="1440" dirty="0">
                <a:solidFill>
                  <a:srgbClr val="FFFFFF"/>
                </a:solidFill>
                <a:latin typeface="Arial Black"/>
                <a:cs typeface="Arial Black"/>
              </a:rPr>
              <a:t>текста,</a:t>
            </a:r>
            <a:r>
              <a:rPr sz="1440" spc="-78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440" spc="-12" dirty="0">
                <a:solidFill>
                  <a:srgbClr val="FFFFFF"/>
                </a:solidFill>
                <a:latin typeface="Arial Black"/>
                <a:cs typeface="Arial Black"/>
              </a:rPr>
              <a:t>типовые модели</a:t>
            </a:r>
            <a:endParaRPr sz="1440" dirty="0">
              <a:latin typeface="Arial Black"/>
              <a:cs typeface="Arial Black"/>
            </a:endParaRPr>
          </a:p>
          <a:p>
            <a:pPr marL="15240" marR="429768" indent="-1524" algn="ctr">
              <a:lnSpc>
                <a:spcPct val="106600"/>
              </a:lnSpc>
              <a:spcBef>
                <a:spcPts val="1482"/>
              </a:spcBef>
            </a:pPr>
            <a:r>
              <a:rPr sz="1440" spc="-12" dirty="0">
                <a:solidFill>
                  <a:srgbClr val="FFFFFF"/>
                </a:solidFill>
                <a:latin typeface="Arial Black"/>
                <a:cs typeface="Arial Black"/>
              </a:rPr>
              <a:t>Установление </a:t>
            </a:r>
            <a:r>
              <a:rPr sz="1440" dirty="0">
                <a:solidFill>
                  <a:srgbClr val="FFFFFF"/>
                </a:solidFill>
                <a:latin typeface="Arial Black"/>
                <a:cs typeface="Arial Black"/>
              </a:rPr>
              <a:t>внутрипредметных</a:t>
            </a:r>
            <a:r>
              <a:rPr sz="1440" spc="18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440" spc="-60" dirty="0">
                <a:solidFill>
                  <a:srgbClr val="FFFFFF"/>
                </a:solidFill>
                <a:latin typeface="Arial Black"/>
                <a:cs typeface="Arial Black"/>
              </a:rPr>
              <a:t>и </a:t>
            </a:r>
            <a:r>
              <a:rPr sz="1440" dirty="0">
                <a:solidFill>
                  <a:srgbClr val="FFFFFF"/>
                </a:solidFill>
                <a:latin typeface="Arial Black"/>
                <a:cs typeface="Arial Black"/>
              </a:rPr>
              <a:t>межпредметных</a:t>
            </a:r>
            <a:r>
              <a:rPr sz="1440" spc="6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440" spc="-12" dirty="0">
                <a:solidFill>
                  <a:srgbClr val="FFFFFF"/>
                </a:solidFill>
                <a:latin typeface="Arial Black"/>
                <a:cs typeface="Arial Black"/>
              </a:rPr>
              <a:t>связей</a:t>
            </a:r>
            <a:endParaRPr sz="1440" dirty="0">
              <a:latin typeface="Arial Black"/>
              <a:cs typeface="Arial Black"/>
            </a:endParaRPr>
          </a:p>
          <a:p>
            <a:pPr marL="515874" marR="6096" indent="-27432" algn="just">
              <a:lnSpc>
                <a:spcPct val="105800"/>
              </a:lnSpc>
              <a:spcBef>
                <a:spcPts val="1794"/>
              </a:spcBef>
            </a:pPr>
            <a:r>
              <a:rPr sz="1440" dirty="0">
                <a:solidFill>
                  <a:srgbClr val="FFFFFF"/>
                </a:solidFill>
                <a:latin typeface="Arial Black"/>
                <a:cs typeface="Arial Black"/>
              </a:rPr>
              <a:t>выявление</a:t>
            </a:r>
            <a:r>
              <a:rPr sz="1440" spc="-5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440" spc="-12" dirty="0">
                <a:solidFill>
                  <a:srgbClr val="FFFFFF"/>
                </a:solidFill>
                <a:latin typeface="Arial Black"/>
                <a:cs typeface="Arial Black"/>
              </a:rPr>
              <a:t>логических, </a:t>
            </a:r>
            <a:r>
              <a:rPr sz="1440" dirty="0">
                <a:solidFill>
                  <a:srgbClr val="FFFFFF"/>
                </a:solidFill>
                <a:latin typeface="Arial Black"/>
                <a:cs typeface="Arial Black"/>
              </a:rPr>
              <a:t>в</a:t>
            </a:r>
            <a:r>
              <a:rPr sz="1440" spc="-66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440" dirty="0">
                <a:solidFill>
                  <a:srgbClr val="FFFFFF"/>
                </a:solidFill>
                <a:latin typeface="Arial Black"/>
                <a:cs typeface="Arial Black"/>
              </a:rPr>
              <a:t>частности,</a:t>
            </a:r>
            <a:r>
              <a:rPr sz="1440" spc="-66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440" spc="-12" dirty="0">
                <a:solidFill>
                  <a:srgbClr val="FFFFFF"/>
                </a:solidFill>
                <a:latin typeface="Arial Black"/>
                <a:cs typeface="Arial Black"/>
              </a:rPr>
              <a:t>причинно- </a:t>
            </a:r>
            <a:r>
              <a:rPr sz="1440" dirty="0">
                <a:solidFill>
                  <a:srgbClr val="FFFFFF"/>
                </a:solidFill>
                <a:latin typeface="Arial Black"/>
                <a:cs typeface="Arial Black"/>
              </a:rPr>
              <a:t>следственных</a:t>
            </a:r>
            <a:r>
              <a:rPr sz="1440" spc="-11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440" spc="-12" dirty="0">
                <a:solidFill>
                  <a:srgbClr val="FFFFFF"/>
                </a:solidFill>
                <a:latin typeface="Arial Black"/>
                <a:cs typeface="Arial Black"/>
              </a:rPr>
              <a:t>связей</a:t>
            </a:r>
            <a:endParaRPr sz="1440" dirty="0">
              <a:latin typeface="Arial Black"/>
              <a:cs typeface="Arial Black"/>
            </a:endParaRPr>
          </a:p>
          <a:p>
            <a:pPr marL="73913" marR="99822" indent="129540">
              <a:lnSpc>
                <a:spcPct val="105800"/>
              </a:lnSpc>
              <a:spcBef>
                <a:spcPts val="1764"/>
              </a:spcBef>
            </a:pPr>
            <a:r>
              <a:rPr sz="1440" spc="-12" dirty="0">
                <a:solidFill>
                  <a:srgbClr val="FFFFFF"/>
                </a:solidFill>
                <a:latin typeface="Arial Black"/>
                <a:cs typeface="Arial Black"/>
              </a:rPr>
              <a:t>знаково-символическая </a:t>
            </a:r>
            <a:r>
              <a:rPr sz="1440" dirty="0">
                <a:solidFill>
                  <a:srgbClr val="FFFFFF"/>
                </a:solidFill>
                <a:latin typeface="Arial Black"/>
                <a:cs typeface="Arial Black"/>
              </a:rPr>
              <a:t>переработка</a:t>
            </a:r>
            <a:r>
              <a:rPr sz="1440" spc="-66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440" spc="-12" dirty="0">
                <a:solidFill>
                  <a:srgbClr val="FFFFFF"/>
                </a:solidFill>
                <a:latin typeface="Arial Black"/>
                <a:cs typeface="Arial Black"/>
              </a:rPr>
              <a:t>информации, </a:t>
            </a:r>
            <a:r>
              <a:rPr sz="1440" dirty="0">
                <a:solidFill>
                  <a:srgbClr val="FFFFFF"/>
                </a:solidFill>
                <a:latin typeface="Arial Black"/>
                <a:cs typeface="Arial Black"/>
              </a:rPr>
              <a:t>создание</a:t>
            </a:r>
            <a:r>
              <a:rPr sz="1440" spc="-66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440" dirty="0">
                <a:solidFill>
                  <a:srgbClr val="FFFFFF"/>
                </a:solidFill>
                <a:latin typeface="Arial Black"/>
                <a:cs typeface="Arial Black"/>
              </a:rPr>
              <a:t>своего</a:t>
            </a:r>
            <a:r>
              <a:rPr sz="1440" spc="-5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440" dirty="0">
                <a:solidFill>
                  <a:srgbClr val="FFFFFF"/>
                </a:solidFill>
                <a:latin typeface="Arial Black"/>
                <a:cs typeface="Arial Black"/>
              </a:rPr>
              <a:t>текста</a:t>
            </a:r>
            <a:r>
              <a:rPr sz="1440" spc="-48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440" spc="-30" dirty="0">
                <a:solidFill>
                  <a:srgbClr val="FFFFFF"/>
                </a:solidFill>
                <a:latin typeface="Arial Black"/>
                <a:cs typeface="Arial Black"/>
              </a:rPr>
              <a:t>на </a:t>
            </a:r>
            <a:r>
              <a:rPr sz="1440" dirty="0">
                <a:solidFill>
                  <a:srgbClr val="FFFFFF"/>
                </a:solidFill>
                <a:latin typeface="Arial Black"/>
                <a:cs typeface="Arial Black"/>
              </a:rPr>
              <a:t>основе</a:t>
            </a:r>
            <a:r>
              <a:rPr sz="1440" spc="-5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440" dirty="0">
                <a:solidFill>
                  <a:srgbClr val="FFFFFF"/>
                </a:solidFill>
                <a:latin typeface="Arial Black"/>
                <a:cs typeface="Arial Black"/>
              </a:rPr>
              <a:t>заданных</a:t>
            </a:r>
            <a:r>
              <a:rPr sz="1440" spc="-2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440" spc="-12" dirty="0">
                <a:solidFill>
                  <a:srgbClr val="FFFFFF"/>
                </a:solidFill>
                <a:latin typeface="Arial Black"/>
                <a:cs typeface="Arial Black"/>
              </a:rPr>
              <a:t>моделей</a:t>
            </a:r>
            <a:endParaRPr sz="1440" dirty="0">
              <a:latin typeface="Arial Black"/>
              <a:cs typeface="Arial Black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3595582" y="3769683"/>
            <a:ext cx="904494" cy="2032254"/>
            <a:chOff x="1472318" y="3141402"/>
            <a:chExt cx="753745" cy="1693545"/>
          </a:xfrm>
        </p:grpSpPr>
        <p:sp>
          <p:nvSpPr>
            <p:cNvPr id="80" name="object 80"/>
            <p:cNvSpPr/>
            <p:nvPr/>
          </p:nvSpPr>
          <p:spPr>
            <a:xfrm>
              <a:off x="1472318" y="3141402"/>
              <a:ext cx="678180" cy="1622425"/>
            </a:xfrm>
            <a:custGeom>
              <a:avLst/>
              <a:gdLst/>
              <a:ahLst/>
              <a:cxnLst/>
              <a:rect l="l" t="t" r="r" b="b"/>
              <a:pathLst>
                <a:path w="678180" h="1622425">
                  <a:moveTo>
                    <a:pt x="610285" y="0"/>
                  </a:moveTo>
                  <a:lnTo>
                    <a:pt x="67805" y="0"/>
                  </a:lnTo>
                  <a:lnTo>
                    <a:pt x="41415" y="5327"/>
                  </a:lnTo>
                  <a:lnTo>
                    <a:pt x="19862" y="19858"/>
                  </a:lnTo>
                  <a:lnTo>
                    <a:pt x="5329" y="41410"/>
                  </a:lnTo>
                  <a:lnTo>
                    <a:pt x="0" y="67805"/>
                  </a:lnTo>
                  <a:lnTo>
                    <a:pt x="0" y="1554022"/>
                  </a:lnTo>
                  <a:lnTo>
                    <a:pt x="5329" y="1580417"/>
                  </a:lnTo>
                  <a:lnTo>
                    <a:pt x="19862" y="1601970"/>
                  </a:lnTo>
                  <a:lnTo>
                    <a:pt x="41415" y="1616500"/>
                  </a:lnTo>
                  <a:lnTo>
                    <a:pt x="67805" y="1621828"/>
                  </a:lnTo>
                  <a:lnTo>
                    <a:pt x="610285" y="1621828"/>
                  </a:lnTo>
                  <a:lnTo>
                    <a:pt x="636682" y="1616500"/>
                  </a:lnTo>
                  <a:lnTo>
                    <a:pt x="658239" y="1601970"/>
                  </a:lnTo>
                  <a:lnTo>
                    <a:pt x="672773" y="1580417"/>
                  </a:lnTo>
                  <a:lnTo>
                    <a:pt x="678103" y="1554022"/>
                  </a:lnTo>
                  <a:lnTo>
                    <a:pt x="678103" y="67805"/>
                  </a:lnTo>
                  <a:lnTo>
                    <a:pt x="672773" y="41410"/>
                  </a:lnTo>
                  <a:lnTo>
                    <a:pt x="658239" y="19858"/>
                  </a:lnTo>
                  <a:lnTo>
                    <a:pt x="636682" y="5327"/>
                  </a:lnTo>
                  <a:lnTo>
                    <a:pt x="610285" y="0"/>
                  </a:lnTo>
                  <a:close/>
                </a:path>
              </a:pathLst>
            </a:custGeom>
            <a:solidFill>
              <a:srgbClr val="727CA3"/>
            </a:solidFill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sp>
          <p:nvSpPr>
            <p:cNvPr id="81" name="object 81"/>
            <p:cNvSpPr/>
            <p:nvPr/>
          </p:nvSpPr>
          <p:spPr>
            <a:xfrm>
              <a:off x="1547662" y="3212979"/>
              <a:ext cx="678180" cy="1622425"/>
            </a:xfrm>
            <a:custGeom>
              <a:avLst/>
              <a:gdLst/>
              <a:ahLst/>
              <a:cxnLst/>
              <a:rect l="l" t="t" r="r" b="b"/>
              <a:pathLst>
                <a:path w="678180" h="1622425">
                  <a:moveTo>
                    <a:pt x="610285" y="0"/>
                  </a:moveTo>
                  <a:lnTo>
                    <a:pt x="67805" y="0"/>
                  </a:lnTo>
                  <a:lnTo>
                    <a:pt x="41415" y="5327"/>
                  </a:lnTo>
                  <a:lnTo>
                    <a:pt x="19862" y="19858"/>
                  </a:lnTo>
                  <a:lnTo>
                    <a:pt x="5329" y="41410"/>
                  </a:lnTo>
                  <a:lnTo>
                    <a:pt x="0" y="67805"/>
                  </a:lnTo>
                  <a:lnTo>
                    <a:pt x="0" y="1554022"/>
                  </a:lnTo>
                  <a:lnTo>
                    <a:pt x="5329" y="1580417"/>
                  </a:lnTo>
                  <a:lnTo>
                    <a:pt x="19862" y="1601970"/>
                  </a:lnTo>
                  <a:lnTo>
                    <a:pt x="41415" y="1616500"/>
                  </a:lnTo>
                  <a:lnTo>
                    <a:pt x="67805" y="1621828"/>
                  </a:lnTo>
                  <a:lnTo>
                    <a:pt x="610285" y="1621828"/>
                  </a:lnTo>
                  <a:lnTo>
                    <a:pt x="636682" y="1616500"/>
                  </a:lnTo>
                  <a:lnTo>
                    <a:pt x="658239" y="1601970"/>
                  </a:lnTo>
                  <a:lnTo>
                    <a:pt x="672773" y="1580417"/>
                  </a:lnTo>
                  <a:lnTo>
                    <a:pt x="678103" y="1554022"/>
                  </a:lnTo>
                  <a:lnTo>
                    <a:pt x="678103" y="67805"/>
                  </a:lnTo>
                  <a:lnTo>
                    <a:pt x="672773" y="41410"/>
                  </a:lnTo>
                  <a:lnTo>
                    <a:pt x="658239" y="19858"/>
                  </a:lnTo>
                  <a:lnTo>
                    <a:pt x="636682" y="5327"/>
                  </a:lnTo>
                  <a:lnTo>
                    <a:pt x="61028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sz="2160"/>
            </a:p>
          </p:txBody>
        </p:sp>
      </p:grpSp>
      <p:sp>
        <p:nvSpPr>
          <p:cNvPr id="82" name="object 82"/>
          <p:cNvSpPr txBox="1"/>
          <p:nvPr/>
        </p:nvSpPr>
        <p:spPr>
          <a:xfrm>
            <a:off x="3763438" y="3974679"/>
            <a:ext cx="1584280" cy="1896618"/>
          </a:xfrm>
          <a:prstGeom prst="rect">
            <a:avLst/>
          </a:prstGeom>
        </p:spPr>
        <p:txBody>
          <a:bodyPr vert="vert270" wrap="square" lIns="0" tIns="19812" rIns="0" bIns="0" rtlCol="0">
            <a:spAutoFit/>
          </a:bodyPr>
          <a:lstStyle/>
          <a:p>
            <a:pPr marL="203454" marR="6096" algn="ctr">
              <a:lnSpc>
                <a:spcPct val="105600"/>
              </a:lnSpc>
              <a:spcBef>
                <a:spcPts val="156"/>
              </a:spcBef>
            </a:pPr>
            <a:r>
              <a:rPr sz="1080" spc="-12" dirty="0">
                <a:solidFill>
                  <a:srgbClr val="373D54"/>
                </a:solidFill>
                <a:latin typeface="Arial Black"/>
                <a:cs typeface="Arial Black"/>
              </a:rPr>
              <a:t>Определение</a:t>
            </a:r>
            <a:r>
              <a:rPr sz="1080" spc="6" dirty="0">
                <a:solidFill>
                  <a:srgbClr val="373D54"/>
                </a:solidFill>
                <a:latin typeface="Arial Black"/>
                <a:cs typeface="Arial Black"/>
              </a:rPr>
              <a:t> </a:t>
            </a:r>
            <a:r>
              <a:rPr sz="1080" spc="-12" dirty="0">
                <a:solidFill>
                  <a:srgbClr val="373D54"/>
                </a:solidFill>
                <a:latin typeface="Arial Black"/>
                <a:cs typeface="Arial Black"/>
              </a:rPr>
              <a:t>объёма понятия,</a:t>
            </a:r>
            <a:endParaRPr sz="1080">
              <a:latin typeface="Arial Black"/>
              <a:cs typeface="Arial Black"/>
            </a:endParaRPr>
          </a:p>
          <a:p>
            <a:pPr marL="186690" algn="ctr">
              <a:spcBef>
                <a:spcPts val="606"/>
              </a:spcBef>
            </a:pPr>
            <a:r>
              <a:rPr sz="1080" dirty="0">
                <a:solidFill>
                  <a:srgbClr val="373D54"/>
                </a:solidFill>
                <a:latin typeface="Arial Black"/>
                <a:cs typeface="Arial Black"/>
              </a:rPr>
              <a:t>выраженного</a:t>
            </a:r>
            <a:r>
              <a:rPr sz="1080" spc="-78" dirty="0">
                <a:solidFill>
                  <a:srgbClr val="373D54"/>
                </a:solidFill>
                <a:latin typeface="Arial Black"/>
                <a:cs typeface="Arial Black"/>
              </a:rPr>
              <a:t> </a:t>
            </a:r>
            <a:r>
              <a:rPr sz="1080" spc="-12" dirty="0">
                <a:solidFill>
                  <a:srgbClr val="373D54"/>
                </a:solidFill>
                <a:latin typeface="Arial Black"/>
                <a:cs typeface="Arial Black"/>
              </a:rPr>
              <a:t>словом</a:t>
            </a:r>
            <a:endParaRPr sz="1080">
              <a:latin typeface="Arial Black"/>
              <a:cs typeface="Arial Black"/>
            </a:endParaRPr>
          </a:p>
          <a:p>
            <a:pPr marL="14478" marR="44196" indent="-762" algn="ctr">
              <a:lnSpc>
                <a:spcPct val="105700"/>
              </a:lnSpc>
              <a:spcBef>
                <a:spcPts val="1266"/>
              </a:spcBef>
            </a:pPr>
            <a:r>
              <a:rPr sz="1260" dirty="0">
                <a:solidFill>
                  <a:srgbClr val="373D54"/>
                </a:solidFill>
                <a:latin typeface="Arial Black"/>
                <a:cs typeface="Arial Black"/>
              </a:rPr>
              <a:t>введение</a:t>
            </a:r>
            <a:r>
              <a:rPr sz="1260" spc="-102" dirty="0">
                <a:solidFill>
                  <a:srgbClr val="373D54"/>
                </a:solidFill>
                <a:latin typeface="Arial Black"/>
                <a:cs typeface="Arial Black"/>
              </a:rPr>
              <a:t> </a:t>
            </a:r>
            <a:r>
              <a:rPr sz="1260" spc="-12" dirty="0">
                <a:solidFill>
                  <a:srgbClr val="373D54"/>
                </a:solidFill>
                <a:latin typeface="Arial Black"/>
                <a:cs typeface="Arial Black"/>
              </a:rPr>
              <a:t>новых, специальных, терминологических </a:t>
            </a:r>
            <a:r>
              <a:rPr sz="1260" dirty="0">
                <a:solidFill>
                  <a:srgbClr val="373D54"/>
                </a:solidFill>
                <a:latin typeface="Arial Black"/>
                <a:cs typeface="Arial Black"/>
              </a:rPr>
              <a:t>значений</a:t>
            </a:r>
            <a:r>
              <a:rPr sz="1260" spc="-84" dirty="0">
                <a:solidFill>
                  <a:srgbClr val="373D54"/>
                </a:solidFill>
                <a:latin typeface="Arial Black"/>
                <a:cs typeface="Arial Black"/>
              </a:rPr>
              <a:t> </a:t>
            </a:r>
            <a:r>
              <a:rPr sz="1260" spc="-24" dirty="0">
                <a:solidFill>
                  <a:srgbClr val="373D54"/>
                </a:solidFill>
                <a:latin typeface="Arial Black"/>
                <a:cs typeface="Arial Black"/>
              </a:rPr>
              <a:t>слов</a:t>
            </a:r>
            <a:endParaRPr sz="126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01402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9735" y="581144"/>
            <a:ext cx="6392942" cy="6604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200"/>
              </a:lnSpc>
              <a:buNone/>
            </a:pPr>
            <a:r>
              <a:rPr lang="en-US" sz="41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Метод активного чтения</a:t>
            </a:r>
            <a:endParaRPr lang="en-US" sz="41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35" y="1664256"/>
            <a:ext cx="1056799" cy="126813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113478" y="1875592"/>
            <a:ext cx="3715822" cy="330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400" dirty="0">
                <a:solidFill>
                  <a:srgbClr val="161613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Medium" pitchFamily="34" charset="-120"/>
              </a:rPr>
              <a:t>Предварительный просмотр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113478" y="2332553"/>
            <a:ext cx="11777186" cy="3381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400" dirty="0">
                <a:solidFill>
                  <a:srgbClr val="161613"/>
                </a:solidFill>
                <a:latin typeface="Cambria" panose="02040503050406030204" pitchFamily="18" charset="0"/>
                <a:ea typeface="Cambria" panose="02040503050406030204" pitchFamily="18" charset="0"/>
                <a:cs typeface="Inter" pitchFamily="34" charset="-120"/>
              </a:rPr>
              <a:t>Ознакомление с заголовком и иллюстрациями</a:t>
            </a:r>
            <a:r>
              <a:rPr lang="en-US" sz="16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6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735" y="2932390"/>
            <a:ext cx="1056799" cy="126813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113478" y="3143726"/>
            <a:ext cx="2641997" cy="330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4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Вопросы к тексту</a:t>
            </a:r>
            <a:endParaRPr lang="en-US" sz="2400" dirty="0"/>
          </a:p>
        </p:txBody>
      </p:sp>
      <p:sp>
        <p:nvSpPr>
          <p:cNvPr id="8" name="Text 4"/>
          <p:cNvSpPr/>
          <p:nvPr/>
        </p:nvSpPr>
        <p:spPr>
          <a:xfrm>
            <a:off x="2113478" y="3600688"/>
            <a:ext cx="11777186" cy="3381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400" dirty="0">
                <a:solidFill>
                  <a:srgbClr val="161613"/>
                </a:solidFill>
                <a:latin typeface="Cambria" panose="02040503050406030204" pitchFamily="18" charset="0"/>
                <a:ea typeface="Cambria" panose="02040503050406030204" pitchFamily="18" charset="0"/>
                <a:cs typeface="Inter" pitchFamily="34" charset="-120"/>
              </a:rPr>
              <a:t>Формулирование вопросов до чтения.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735" y="4200525"/>
            <a:ext cx="1056799" cy="1268135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113478" y="4411861"/>
            <a:ext cx="2641997" cy="330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400" dirty="0">
                <a:solidFill>
                  <a:srgbClr val="161613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Medium" pitchFamily="34" charset="-120"/>
              </a:rPr>
              <a:t>Чтение с пометками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2113478" y="4868823"/>
            <a:ext cx="11777186" cy="3381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400" dirty="0">
                <a:solidFill>
                  <a:srgbClr val="161613"/>
                </a:solidFill>
                <a:latin typeface="Cambria" panose="02040503050406030204" pitchFamily="18" charset="0"/>
                <a:ea typeface="Cambria" panose="02040503050406030204" pitchFamily="18" charset="0"/>
                <a:cs typeface="Inter" pitchFamily="34" charset="-120"/>
              </a:rPr>
              <a:t>Выделение ключевых моментов.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735" y="5468660"/>
            <a:ext cx="1056799" cy="1268135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2113478" y="5679996"/>
            <a:ext cx="2641997" cy="330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400" dirty="0">
                <a:solidFill>
                  <a:srgbClr val="161613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Medium" pitchFamily="34" charset="-120"/>
              </a:rPr>
              <a:t>Обсуждение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2113478" y="6136957"/>
            <a:ext cx="11777186" cy="3381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400" dirty="0">
                <a:solidFill>
                  <a:srgbClr val="161613"/>
                </a:solidFill>
                <a:latin typeface="Cambria" panose="02040503050406030204" pitchFamily="18" charset="0"/>
                <a:ea typeface="Cambria" panose="02040503050406030204" pitchFamily="18" charset="0"/>
                <a:cs typeface="Inter" pitchFamily="34" charset="-120"/>
              </a:rPr>
              <a:t>Обмен мнениями с одноклассниками</a:t>
            </a:r>
            <a:r>
              <a:rPr lang="en-US" sz="16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650" dirty="0"/>
          </a:p>
        </p:txBody>
      </p:sp>
      <p:sp>
        <p:nvSpPr>
          <p:cNvPr id="15" name="Text 9"/>
          <p:cNvSpPr/>
          <p:nvPr/>
        </p:nvSpPr>
        <p:spPr>
          <a:xfrm>
            <a:off x="739735" y="6974562"/>
            <a:ext cx="13150929" cy="67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Inter" pitchFamily="34" charset="-120"/>
              </a:rPr>
              <a:t>Активное чтение </a:t>
            </a:r>
            <a:r>
              <a:rPr lang="en-US" sz="2400" dirty="0">
                <a:solidFill>
                  <a:srgbClr val="161613"/>
                </a:solidFill>
                <a:latin typeface="Cambria" panose="02040503050406030204" pitchFamily="18" charset="0"/>
                <a:ea typeface="Cambria" panose="02040503050406030204" pitchFamily="18" charset="0"/>
                <a:cs typeface="Inter" pitchFamily="34" charset="-120"/>
              </a:rPr>
              <a:t>– это вовлеченный процесс. Ученики предварительно знакомятся с материалом. Затем задают вопросы и делают пометки во время чтения. И, наконец, обсуждают прочитанное.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0" y="438151"/>
            <a:ext cx="12618720" cy="659130"/>
          </a:xfrm>
        </p:spPr>
        <p:txBody>
          <a:bodyPr>
            <a:normAutofit/>
          </a:bodyPr>
          <a:lstStyle/>
          <a:p>
            <a:r>
              <a:rPr lang="ru-RU" sz="3360" dirty="0">
                <a:latin typeface="Cambria" pitchFamily="18" charset="0"/>
              </a:rPr>
              <a:t>Виды чтения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15657" y="1082252"/>
          <a:ext cx="13903890" cy="6576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2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7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643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46173">
                <a:tc>
                  <a:txBody>
                    <a:bodyPr/>
                    <a:lstStyle/>
                    <a:p>
                      <a:pPr algn="ctr"/>
                      <a:r>
                        <a:rPr lang="ru-RU" sz="3800" dirty="0" smtClean="0"/>
                        <a:t>Вид чтения</a:t>
                      </a:r>
                      <a:endParaRPr lang="ru-RU" sz="3800" dirty="0"/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800" dirty="0" smtClean="0"/>
                        <a:t>Цель</a:t>
                      </a:r>
                      <a:endParaRPr lang="ru-RU" sz="3800" dirty="0"/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400" dirty="0" smtClean="0"/>
                        <a:t>Задания</a:t>
                      </a:r>
                      <a:endParaRPr lang="ru-RU" sz="3400" dirty="0"/>
                    </a:p>
                  </a:txBody>
                  <a:tcPr marL="109728" marR="109728" marT="54864" marB="5486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9072">
                <a:tc>
                  <a:txBody>
                    <a:bodyPr/>
                    <a:lstStyle/>
                    <a:p>
                      <a:r>
                        <a:rPr lang="ru-RU" sz="3400" i="0" dirty="0" smtClean="0">
                          <a:latin typeface="Cambria" pitchFamily="18" charset="0"/>
                        </a:rPr>
                        <a:t>Просмотровое</a:t>
                      </a:r>
                      <a:endParaRPr lang="ru-RU" sz="3400" i="0" dirty="0">
                        <a:latin typeface="Cambria" pitchFamily="18" charset="0"/>
                      </a:endParaRPr>
                    </a:p>
                  </a:txBody>
                  <a:tcPr marL="109728" marR="109728" marT="54864" marB="54864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Cambria" pitchFamily="18" charset="0"/>
                        </a:rPr>
                        <a:t>Получение общего</a:t>
                      </a:r>
                      <a:r>
                        <a:rPr lang="ru-RU" sz="2600" baseline="0" dirty="0" smtClean="0">
                          <a:latin typeface="Cambria" pitchFamily="18" charset="0"/>
                        </a:rPr>
                        <a:t> </a:t>
                      </a:r>
                      <a:r>
                        <a:rPr lang="ru-RU" sz="2600" dirty="0" smtClean="0">
                          <a:latin typeface="Cambria" pitchFamily="18" charset="0"/>
                        </a:rPr>
                        <a:t>представления об информации, содержащейся</a:t>
                      </a:r>
                      <a:r>
                        <a:rPr lang="ru-RU" sz="2600" baseline="0" dirty="0" smtClean="0">
                          <a:latin typeface="Cambria" pitchFamily="18" charset="0"/>
                        </a:rPr>
                        <a:t> в тексте</a:t>
                      </a:r>
                      <a:endParaRPr lang="ru-RU" sz="2600" dirty="0">
                        <a:latin typeface="Cambria" pitchFamily="18" charset="0"/>
                      </a:endParaRPr>
                    </a:p>
                  </a:txBody>
                  <a:tcPr marL="109728" marR="109728" marT="54864" marB="54864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Cambria" pitchFamily="18" charset="0"/>
                        </a:rPr>
                        <a:t>  </a:t>
                      </a:r>
                      <a:r>
                        <a:rPr lang="ru-RU" sz="2600" dirty="0" smtClean="0">
                          <a:latin typeface="Cambria" pitchFamily="18" charset="0"/>
                        </a:rPr>
                        <a:t>Просмотрите текст и определите…</a:t>
                      </a:r>
                    </a:p>
                    <a:p>
                      <a:r>
                        <a:rPr lang="ru-RU" sz="2600" dirty="0" smtClean="0">
                          <a:latin typeface="Cambria" pitchFamily="18" charset="0"/>
                        </a:rPr>
                        <a:t>  Просмотрите текст и объясните</a:t>
                      </a:r>
                      <a:r>
                        <a:rPr lang="ru-RU" sz="2400" dirty="0" smtClean="0">
                          <a:latin typeface="Cambria" pitchFamily="18" charset="0"/>
                        </a:rPr>
                        <a:t>…</a:t>
                      </a:r>
                      <a:endParaRPr lang="ru-RU" sz="2400" dirty="0">
                        <a:latin typeface="Cambria" pitchFamily="18" charset="0"/>
                      </a:endParaRPr>
                    </a:p>
                  </a:txBody>
                  <a:tcPr marL="109728" marR="109728" marT="54864" marB="54864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9072">
                <a:tc>
                  <a:txBody>
                    <a:bodyPr/>
                    <a:lstStyle/>
                    <a:p>
                      <a:r>
                        <a:rPr lang="ru-RU" sz="2900" b="0" dirty="0" smtClean="0">
                          <a:latin typeface="Cambria" pitchFamily="18" charset="0"/>
                        </a:rPr>
                        <a:t>Ознакомительное</a:t>
                      </a:r>
                    </a:p>
                    <a:p>
                      <a:r>
                        <a:rPr lang="ru-RU" sz="2900" b="0" dirty="0" smtClean="0">
                          <a:latin typeface="Cambria" pitchFamily="18" charset="0"/>
                        </a:rPr>
                        <a:t>(беглое)</a:t>
                      </a:r>
                      <a:endParaRPr lang="ru-RU" sz="2900" b="0" dirty="0">
                        <a:latin typeface="Cambria" pitchFamily="18" charset="0"/>
                      </a:endParaRPr>
                    </a:p>
                  </a:txBody>
                  <a:tcPr marL="109728" marR="109728" marT="54864" marB="54864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Cambria" pitchFamily="18" charset="0"/>
                        </a:rPr>
                        <a:t> Извлечение основной информации. (Выделяется тема, основная мысль, опускаются детали).</a:t>
                      </a:r>
                      <a:endParaRPr lang="ru-RU" sz="2600" dirty="0">
                        <a:latin typeface="Cambria" pitchFamily="18" charset="0"/>
                      </a:endParaRPr>
                    </a:p>
                  </a:txBody>
                  <a:tcPr marL="109728" marR="109728" marT="54864" marB="54864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Cambria" pitchFamily="18" charset="0"/>
                        </a:rPr>
                        <a:t>Прочитайте текст и определите главную мысль…</a:t>
                      </a:r>
                    </a:p>
                    <a:p>
                      <a:r>
                        <a:rPr lang="ru-RU" sz="2600" dirty="0" smtClean="0">
                          <a:latin typeface="Cambria" pitchFamily="18" charset="0"/>
                        </a:rPr>
                        <a:t>Какая проблема поднимается</a:t>
                      </a:r>
                      <a:r>
                        <a:rPr lang="ru-RU" sz="2600" baseline="0" dirty="0" smtClean="0">
                          <a:latin typeface="Cambria" pitchFamily="18" charset="0"/>
                        </a:rPr>
                        <a:t> в тексте?</a:t>
                      </a:r>
                      <a:endParaRPr lang="ru-RU" sz="2600" dirty="0">
                        <a:latin typeface="Cambria" pitchFamily="18" charset="0"/>
                      </a:endParaRPr>
                    </a:p>
                  </a:txBody>
                  <a:tcPr marL="109728" marR="109728" marT="54864" marB="54864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6173">
                <a:tc>
                  <a:txBody>
                    <a:bodyPr/>
                    <a:lstStyle/>
                    <a:p>
                      <a:r>
                        <a:rPr lang="ru-RU" sz="3100" dirty="0" smtClean="0">
                          <a:latin typeface="Cambria" pitchFamily="18" charset="0"/>
                        </a:rPr>
                        <a:t>Изучающее</a:t>
                      </a:r>
                      <a:endParaRPr lang="ru-RU" sz="3100" dirty="0">
                        <a:latin typeface="Cambria" pitchFamily="18" charset="0"/>
                      </a:endParaRPr>
                    </a:p>
                  </a:txBody>
                  <a:tcPr marL="109728" marR="109728" marT="54864" marB="5486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Cambria" pitchFamily="18" charset="0"/>
                        </a:rPr>
                        <a:t>Полное точное понимание содержания</a:t>
                      </a:r>
                      <a:endParaRPr lang="ru-RU" sz="2600" dirty="0">
                        <a:latin typeface="Cambria" pitchFamily="18" charset="0"/>
                      </a:endParaRPr>
                    </a:p>
                  </a:txBody>
                  <a:tcPr marL="109728" marR="109728" marT="54864" marB="5486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Cambria" pitchFamily="18" charset="0"/>
                        </a:rPr>
                        <a:t>Вдумчиво прочитайте текст, разделите  на</a:t>
                      </a:r>
                      <a:r>
                        <a:rPr lang="ru-RU" sz="2600" baseline="0" dirty="0" smtClean="0">
                          <a:latin typeface="Cambria" pitchFamily="18" charset="0"/>
                        </a:rPr>
                        <a:t> абзацы.</a:t>
                      </a:r>
                      <a:endParaRPr lang="ru-RU" sz="2600" dirty="0">
                        <a:latin typeface="Cambria" pitchFamily="18" charset="0"/>
                      </a:endParaRPr>
                    </a:p>
                  </a:txBody>
                  <a:tcPr marL="109728" marR="109728" marT="54864" marB="5486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6173">
                <a:tc>
                  <a:txBody>
                    <a:bodyPr/>
                    <a:lstStyle/>
                    <a:p>
                      <a:r>
                        <a:rPr lang="ru-RU" sz="3400" dirty="0" smtClean="0">
                          <a:latin typeface="Cambria" pitchFamily="18" charset="0"/>
                        </a:rPr>
                        <a:t>Поисковое</a:t>
                      </a:r>
                      <a:endParaRPr lang="ru-RU" sz="3400" dirty="0">
                        <a:latin typeface="Cambria" pitchFamily="18" charset="0"/>
                      </a:endParaRPr>
                    </a:p>
                  </a:txBody>
                  <a:tcPr marL="109728" marR="109728" marT="54864" marB="5486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Cambria" pitchFamily="18" charset="0"/>
                        </a:rPr>
                        <a:t>Нахождение значимых элементов информации</a:t>
                      </a:r>
                      <a:endParaRPr lang="ru-RU" sz="2600" dirty="0">
                        <a:latin typeface="Cambria" pitchFamily="18" charset="0"/>
                      </a:endParaRPr>
                    </a:p>
                  </a:txBody>
                  <a:tcPr marL="109728" marR="109728" marT="54864" marB="5486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Cambria" pitchFamily="18" charset="0"/>
                        </a:rPr>
                        <a:t>Найдите в тексте …</a:t>
                      </a:r>
                      <a:endParaRPr lang="ru-RU" sz="2600" dirty="0">
                        <a:latin typeface="Cambria" pitchFamily="18" charset="0"/>
                      </a:endParaRPr>
                    </a:p>
                  </a:txBody>
                  <a:tcPr marL="109728" marR="109728" marT="54864" marB="5486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959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51451" y="410557"/>
            <a:ext cx="944725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Преобразование текста в таблицу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897267"/>
            <a:ext cx="13042821" cy="2616518"/>
          </a:xfrm>
          <a:prstGeom prst="roundRect">
            <a:avLst>
              <a:gd name="adj" fmla="val 1300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906514" y="1991798"/>
            <a:ext cx="1302627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5" name="Text 3"/>
          <p:cNvSpPr/>
          <p:nvPr/>
        </p:nvSpPr>
        <p:spPr>
          <a:xfrm>
            <a:off x="1029653" y="3048595"/>
            <a:ext cx="38841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Критерий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5375077" y="3048595"/>
            <a:ext cx="388036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Описание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716691" y="3048595"/>
            <a:ext cx="38841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Пример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801410" y="3555206"/>
            <a:ext cx="13026271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9" name="Text 7"/>
          <p:cNvSpPr/>
          <p:nvPr/>
        </p:nvSpPr>
        <p:spPr>
          <a:xfrm>
            <a:off x="1029653" y="3698915"/>
            <a:ext cx="38841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Форма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5375077" y="3698915"/>
            <a:ext cx="388036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Как выглядит объект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9716691" y="3698915"/>
            <a:ext cx="38841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Круглая, квадратная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801410" y="4205526"/>
            <a:ext cx="1302627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1029653" y="4349234"/>
            <a:ext cx="38841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Цвет</a:t>
            </a:r>
            <a:endParaRPr lang="en-US" sz="1750" dirty="0"/>
          </a:p>
        </p:txBody>
      </p:sp>
      <p:sp>
        <p:nvSpPr>
          <p:cNvPr id="14" name="Text 12"/>
          <p:cNvSpPr/>
          <p:nvPr/>
        </p:nvSpPr>
        <p:spPr>
          <a:xfrm>
            <a:off x="5375077" y="4349234"/>
            <a:ext cx="388036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Какой цвет имеет объект</a:t>
            </a:r>
            <a:endParaRPr lang="en-US" sz="1750" dirty="0"/>
          </a:p>
        </p:txBody>
      </p:sp>
      <p:sp>
        <p:nvSpPr>
          <p:cNvPr id="15" name="Text 13"/>
          <p:cNvSpPr/>
          <p:nvPr/>
        </p:nvSpPr>
        <p:spPr>
          <a:xfrm>
            <a:off x="9716691" y="4349234"/>
            <a:ext cx="38841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Красный, синий, зеленый</a:t>
            </a:r>
            <a:endParaRPr lang="en-US" sz="1750" dirty="0"/>
          </a:p>
        </p:txBody>
      </p:sp>
      <p:sp>
        <p:nvSpPr>
          <p:cNvPr id="16" name="Shape 14"/>
          <p:cNvSpPr/>
          <p:nvPr/>
        </p:nvSpPr>
        <p:spPr>
          <a:xfrm>
            <a:off x="801410" y="4855845"/>
            <a:ext cx="13026271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7" name="Text 15"/>
          <p:cNvSpPr/>
          <p:nvPr/>
        </p:nvSpPr>
        <p:spPr>
          <a:xfrm>
            <a:off x="1029653" y="4999553"/>
            <a:ext cx="38841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Размер</a:t>
            </a:r>
            <a:endParaRPr lang="en-US" sz="1750" dirty="0"/>
          </a:p>
        </p:txBody>
      </p:sp>
      <p:sp>
        <p:nvSpPr>
          <p:cNvPr id="18" name="Text 16"/>
          <p:cNvSpPr/>
          <p:nvPr/>
        </p:nvSpPr>
        <p:spPr>
          <a:xfrm>
            <a:off x="5375077" y="4999553"/>
            <a:ext cx="388036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Насколько большой объект</a:t>
            </a:r>
            <a:endParaRPr lang="en-US" sz="1750" dirty="0"/>
          </a:p>
        </p:txBody>
      </p:sp>
      <p:sp>
        <p:nvSpPr>
          <p:cNvPr id="19" name="Text 17"/>
          <p:cNvSpPr/>
          <p:nvPr/>
        </p:nvSpPr>
        <p:spPr>
          <a:xfrm>
            <a:off x="9716691" y="4999553"/>
            <a:ext cx="38841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Маленький, средний, большой</a:t>
            </a:r>
            <a:endParaRPr lang="en-US" sz="1750" dirty="0"/>
          </a:p>
        </p:txBody>
      </p:sp>
      <p:sp>
        <p:nvSpPr>
          <p:cNvPr id="20" name="Text 18"/>
          <p:cNvSpPr/>
          <p:nvPr/>
        </p:nvSpPr>
        <p:spPr>
          <a:xfrm>
            <a:off x="793790" y="5768935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Преобразование текста в таблицу упрощает восприятие. Критерии, описания и примеры помогают. Это особенно полезно для сравнения объектов.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726488_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594" y="1049884"/>
            <a:ext cx="1086977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7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69288"/>
            <a:ext cx="1050488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Использование метода "Пять почему"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131695"/>
            <a:ext cx="2173724" cy="1306949"/>
          </a:xfrm>
          <a:prstGeom prst="roundRect">
            <a:avLst>
              <a:gd name="adj" fmla="val 2603"/>
            </a:avLst>
          </a:prstGeom>
          <a:solidFill>
            <a:srgbClr val="EDEBE3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167" y="2585799"/>
            <a:ext cx="318968" cy="39862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194328" y="2358509"/>
            <a:ext cx="278332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Проблема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3194328" y="2848928"/>
            <a:ext cx="278332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Определение проблемы.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3080861" y="3423404"/>
            <a:ext cx="10642402" cy="15240"/>
          </a:xfrm>
          <a:prstGeom prst="roundRect">
            <a:avLst>
              <a:gd name="adj" fmla="val 223256"/>
            </a:avLst>
          </a:prstGeom>
          <a:solidFill>
            <a:srgbClr val="D3D1C9"/>
          </a:solidFill>
          <a:ln/>
        </p:spPr>
      </p:sp>
      <p:sp>
        <p:nvSpPr>
          <p:cNvPr id="8" name="Shape 5"/>
          <p:cNvSpPr/>
          <p:nvPr/>
        </p:nvSpPr>
        <p:spPr>
          <a:xfrm>
            <a:off x="793790" y="3551992"/>
            <a:ext cx="4347567" cy="1306949"/>
          </a:xfrm>
          <a:prstGeom prst="roundRect">
            <a:avLst>
              <a:gd name="adj" fmla="val 2603"/>
            </a:avLst>
          </a:prstGeom>
          <a:solidFill>
            <a:srgbClr val="EDEBE3"/>
          </a:solidFill>
          <a:ln/>
        </p:spPr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089" y="4006096"/>
            <a:ext cx="318968" cy="39862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368171" y="3778806"/>
            <a:ext cx="188130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Почему 1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5368171" y="4269224"/>
            <a:ext cx="188130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Первая причина.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5254704" y="4843701"/>
            <a:ext cx="8468558" cy="15240"/>
          </a:xfrm>
          <a:prstGeom prst="roundRect">
            <a:avLst>
              <a:gd name="adj" fmla="val 223256"/>
            </a:avLst>
          </a:prstGeom>
          <a:solidFill>
            <a:srgbClr val="D3D1C9"/>
          </a:solidFill>
          <a:ln/>
        </p:spPr>
      </p:sp>
      <p:sp>
        <p:nvSpPr>
          <p:cNvPr id="13" name="Shape 9"/>
          <p:cNvSpPr/>
          <p:nvPr/>
        </p:nvSpPr>
        <p:spPr>
          <a:xfrm>
            <a:off x="793790" y="4972288"/>
            <a:ext cx="6521410" cy="1306949"/>
          </a:xfrm>
          <a:prstGeom prst="roundRect">
            <a:avLst>
              <a:gd name="adj" fmla="val 2603"/>
            </a:avLst>
          </a:prstGeom>
          <a:solidFill>
            <a:srgbClr val="EDEBE3"/>
          </a:solidFill>
          <a:ln/>
        </p:spPr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5011" y="5426393"/>
            <a:ext cx="318968" cy="398621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7542014" y="5199102"/>
            <a:ext cx="27060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Почему 2-5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42014" y="5689521"/>
            <a:ext cx="27060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Последующие причины.</a:t>
            </a:r>
            <a:endParaRPr lang="en-US" sz="1750" dirty="0"/>
          </a:p>
        </p:txBody>
      </p:sp>
      <p:sp>
        <p:nvSpPr>
          <p:cNvPr id="17" name="Text 12"/>
          <p:cNvSpPr/>
          <p:nvPr/>
        </p:nvSpPr>
        <p:spPr>
          <a:xfrm>
            <a:off x="793790" y="6534388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Метод "Пять почему" помогает выявить коренные причины. Ученики задают вопрос "Почему?" несколько раз. Это позволяет углубиться в суть проблемы.</a:t>
            </a:r>
            <a:endParaRPr lang="en-US" sz="175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24" y="1799678"/>
            <a:ext cx="5690113" cy="14536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                                               </a:t>
            </a:r>
            <a:br>
              <a:rPr lang="ru-RU" dirty="0" smtClean="0"/>
            </a:br>
            <a:r>
              <a:rPr lang="ru-RU" dirty="0" smtClean="0"/>
              <a:t>                                      </a:t>
            </a: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Денотатный граф</a:t>
            </a:r>
            <a:endParaRPr lang="ru-RU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9599" y="1631418"/>
            <a:ext cx="137839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Денотатный</a:t>
            </a:r>
            <a:r>
              <a:rPr lang="ru-RU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граф — это схема-дерево, которая определенным образом описывает понятие, раскрывая его аспекты. От понятия-ствола отходят ветки-глаголы, а от них — веточки-имена. Глаголы — это основные действия и отношения, присущие понятию; имена — те понятия и явления, с которыми основное понятие связано.</a:t>
            </a: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919" y="3258579"/>
            <a:ext cx="7231060" cy="485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5"/>
          <a:stretch/>
        </p:blipFill>
        <p:spPr>
          <a:xfrm>
            <a:off x="1372953" y="332415"/>
            <a:ext cx="11586302" cy="778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331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1208" y="451050"/>
            <a:ext cx="826460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Работа с ключевыми словами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3200519"/>
            <a:ext cx="566976" cy="56697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399430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Выделение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4484727"/>
            <a:ext cx="41207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Определение ключевых слов в тексте.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704" y="3200519"/>
            <a:ext cx="566976" cy="56697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54704" y="399430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Определение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54704" y="4484727"/>
            <a:ext cx="412087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Объяснение значения ключевых слов.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738" y="3200519"/>
            <a:ext cx="566976" cy="56697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5738" y="399430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Связи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715738" y="4484727"/>
            <a:ext cx="41207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Установление связи между словами.</a:t>
            </a:r>
            <a:endParaRPr lang="en-US" sz="1750" dirty="0"/>
          </a:p>
        </p:txBody>
      </p:sp>
      <p:sp>
        <p:nvSpPr>
          <p:cNvPr id="12" name="Text 7"/>
          <p:cNvSpPr/>
          <p:nvPr/>
        </p:nvSpPr>
        <p:spPr>
          <a:xfrm>
            <a:off x="793790" y="5465683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Работа с ключевыми словами улучшает понимание. Выделение, определение и установление связей. Помогают усвоить основную информацию.</a:t>
            </a:r>
            <a:endParaRPr lang="en-US" sz="1750" dirty="0"/>
          </a:p>
        </p:txBody>
      </p:sp>
      <p:pic>
        <p:nvPicPr>
          <p:cNvPr id="2050" name="Picture 2" descr="C:\Users\User\Downloads\9b183e8f84b487474b21fe2eb2d3391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443" y="187358"/>
            <a:ext cx="5461750" cy="295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675" y="0"/>
            <a:ext cx="14115393" cy="8032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«Во втором классе советские школьники с помощью чтения удваивают свой словарный запас до 4 тысяч слов. В третьем </a:t>
            </a:r>
            <a:r>
              <a:rPr lang="ru-RU" sz="2800" dirty="0" smtClean="0"/>
              <a:t>классе— </a:t>
            </a:r>
            <a:r>
              <a:rPr lang="ru-RU" sz="2800" dirty="0"/>
              <a:t>до 8 тысяч слов. Бумага дешёвая, зато проза — богатая. </a:t>
            </a:r>
            <a:endParaRPr lang="ru-RU" sz="2800" dirty="0" smtClean="0"/>
          </a:p>
          <a:p>
            <a:r>
              <a:rPr lang="ru-RU" sz="2800" dirty="0" smtClean="0"/>
              <a:t>Третьекласснику </a:t>
            </a:r>
            <a:r>
              <a:rPr lang="ru-RU" sz="2800" dirty="0"/>
              <a:t>даются начальные знания обо всём — от рек и стали до лягушек и ветра. Им преподают основы анатомии и медицины и как взрослым объясняют, что такое кости, мускулы, лёгкие, сердце, ухо, инфекционные заболевания и шесть основных бактерий, причём весь материал подкрепляется иллюстрациями. В учебник для чтения включены рассказы лучших писателей — Чехова, Тургенева, Горького.</a:t>
            </a:r>
          </a:p>
          <a:p>
            <a:r>
              <a:rPr lang="ru-RU" sz="2800" dirty="0" smtClean="0"/>
              <a:t>Ученик </a:t>
            </a:r>
            <a:r>
              <a:rPr lang="ru-RU" sz="2800" dirty="0"/>
              <a:t>советской школы заканчивает четвёртый класс со словарным запасом в 10 тысяч слов, и он готов к систематическому изучению русской литературы, истории, географии и иностранных языков.</a:t>
            </a:r>
          </a:p>
          <a:p>
            <a:r>
              <a:rPr lang="ru-RU" sz="2800" dirty="0"/>
              <a:t>Для сравнения, в США четвероклассник всё ещё занимается по «базовому» учебнику со словарным запасом менее 1,8 тысяч слов: в нём «даётся идеальный образ среднего класса» со схематичными мамами и папами, живущими в «гипотетическом и стерильном мире», пресные истории, написанные тремя никому не известными женщинами».</a:t>
            </a:r>
          </a:p>
          <a:p>
            <a:endParaRPr lang="ru-RU" sz="2400" dirty="0"/>
          </a:p>
          <a:p>
            <a:r>
              <a:rPr lang="ru-RU" sz="2400" i="1" dirty="0">
                <a:solidFill>
                  <a:schemeClr val="accent1"/>
                </a:solidFill>
              </a:rPr>
              <a:t>Журнал </a:t>
            </a:r>
            <a:r>
              <a:rPr lang="ru-RU" sz="2400" i="1" dirty="0" err="1">
                <a:solidFill>
                  <a:schemeClr val="accent1"/>
                </a:solidFill>
              </a:rPr>
              <a:t>Time</a:t>
            </a:r>
            <a:r>
              <a:rPr lang="ru-RU" sz="2400" i="1" dirty="0">
                <a:solidFill>
                  <a:schemeClr val="accent1"/>
                </a:solidFill>
              </a:rPr>
              <a:t> 17 ноября 1961 года, профессор </a:t>
            </a:r>
            <a:r>
              <a:rPr lang="ru-RU" sz="2400" i="1" dirty="0" err="1">
                <a:solidFill>
                  <a:schemeClr val="accent1"/>
                </a:solidFill>
              </a:rPr>
              <a:t>Артер</a:t>
            </a:r>
            <a:r>
              <a:rPr lang="ru-RU" sz="2400" i="1" dirty="0">
                <a:solidFill>
                  <a:schemeClr val="accent1"/>
                </a:solidFill>
              </a:rPr>
              <a:t> </a:t>
            </a:r>
            <a:r>
              <a:rPr lang="ru-RU" sz="2400" i="1" dirty="0" err="1">
                <a:solidFill>
                  <a:schemeClr val="accent1"/>
                </a:solidFill>
              </a:rPr>
              <a:t>Трейс</a:t>
            </a:r>
            <a:r>
              <a:rPr lang="ru-RU" sz="2400" i="1" dirty="0">
                <a:solidFill>
                  <a:schemeClr val="accent1"/>
                </a:solidFill>
              </a:rPr>
              <a:t>-мл., сотрудник центра по изучению России при Университете Джона Кэрролла в Кливленде, в статье «Что знает Ваня и не знает Джонни» (</a:t>
            </a:r>
            <a:r>
              <a:rPr lang="ru-RU" sz="2400" i="1" dirty="0" err="1">
                <a:solidFill>
                  <a:schemeClr val="accent1"/>
                </a:solidFill>
              </a:rPr>
              <a:t>What</a:t>
            </a:r>
            <a:r>
              <a:rPr lang="ru-RU" sz="2400" i="1" dirty="0">
                <a:solidFill>
                  <a:schemeClr val="accent1"/>
                </a:solidFill>
              </a:rPr>
              <a:t> </a:t>
            </a:r>
            <a:r>
              <a:rPr lang="ru-RU" sz="2400" i="1" dirty="0" err="1">
                <a:solidFill>
                  <a:schemeClr val="accent1"/>
                </a:solidFill>
              </a:rPr>
              <a:t>Ivan</a:t>
            </a:r>
            <a:r>
              <a:rPr lang="ru-RU" sz="2400" i="1" dirty="0">
                <a:solidFill>
                  <a:schemeClr val="accent1"/>
                </a:solidFill>
              </a:rPr>
              <a:t> </a:t>
            </a:r>
            <a:r>
              <a:rPr lang="ru-RU" sz="2400" i="1" dirty="0" err="1">
                <a:solidFill>
                  <a:schemeClr val="accent1"/>
                </a:solidFill>
              </a:rPr>
              <a:t>Knows</a:t>
            </a:r>
            <a:r>
              <a:rPr lang="ru-RU" sz="2400" i="1" dirty="0">
                <a:solidFill>
                  <a:schemeClr val="accent1"/>
                </a:solidFill>
              </a:rPr>
              <a:t> </a:t>
            </a:r>
            <a:r>
              <a:rPr lang="ru-RU" sz="2400" i="1" dirty="0" err="1">
                <a:solidFill>
                  <a:schemeClr val="accent1"/>
                </a:solidFill>
              </a:rPr>
              <a:t>That</a:t>
            </a:r>
            <a:r>
              <a:rPr lang="ru-RU" sz="2400" i="1" dirty="0">
                <a:solidFill>
                  <a:schemeClr val="accent1"/>
                </a:solidFill>
              </a:rPr>
              <a:t> </a:t>
            </a:r>
            <a:r>
              <a:rPr lang="ru-RU" sz="2400" i="1" dirty="0" err="1">
                <a:solidFill>
                  <a:schemeClr val="accent1"/>
                </a:solidFill>
              </a:rPr>
              <a:t>Johnny</a:t>
            </a:r>
            <a:r>
              <a:rPr lang="ru-RU" sz="2400" i="1" dirty="0">
                <a:solidFill>
                  <a:schemeClr val="accent1"/>
                </a:solidFill>
              </a:rPr>
              <a:t> </a:t>
            </a:r>
            <a:r>
              <a:rPr lang="ru-RU" sz="2400" i="1" dirty="0" err="1">
                <a:solidFill>
                  <a:schemeClr val="accent1"/>
                </a:solidFill>
              </a:rPr>
              <a:t>Doesn't</a:t>
            </a:r>
            <a:r>
              <a:rPr lang="ru-RU" sz="2400" i="1" dirty="0">
                <a:solidFill>
                  <a:schemeClr val="accent1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47454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5873"/>
            <a:ext cx="10594428" cy="1590676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«Пузыри»</a:t>
            </a:r>
            <a:endParaRPr lang="ru-RU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440904" y="3806936"/>
            <a:ext cx="1807900" cy="170339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160" dirty="0"/>
              <a:t>ФАКТ</a:t>
            </a:r>
          </a:p>
        </p:txBody>
      </p:sp>
      <p:sp>
        <p:nvSpPr>
          <p:cNvPr id="4" name="Овал 3"/>
          <p:cNvSpPr/>
          <p:nvPr/>
        </p:nvSpPr>
        <p:spPr>
          <a:xfrm>
            <a:off x="4855689" y="1387666"/>
            <a:ext cx="2978330" cy="196987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160" dirty="0"/>
              <a:t>КТО?</a:t>
            </a:r>
          </a:p>
          <a:p>
            <a:pPr algn="ctr"/>
            <a:r>
              <a:rPr lang="ru-RU" sz="2160" dirty="0"/>
              <a:t>ЧТО?</a:t>
            </a:r>
          </a:p>
        </p:txBody>
      </p:sp>
      <p:sp>
        <p:nvSpPr>
          <p:cNvPr id="5" name="Овал 4"/>
          <p:cNvSpPr/>
          <p:nvPr/>
        </p:nvSpPr>
        <p:spPr>
          <a:xfrm>
            <a:off x="993740" y="3810000"/>
            <a:ext cx="2920855" cy="199861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160" dirty="0"/>
              <a:t>ПОСЛЕДСТВИЯ</a:t>
            </a:r>
          </a:p>
        </p:txBody>
      </p:sp>
      <p:sp>
        <p:nvSpPr>
          <p:cNvPr id="6" name="Овал 5"/>
          <p:cNvSpPr/>
          <p:nvPr/>
        </p:nvSpPr>
        <p:spPr>
          <a:xfrm>
            <a:off x="8809591" y="3710000"/>
            <a:ext cx="2931305" cy="182880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160" dirty="0"/>
              <a:t>ПРОБЛЕМА</a:t>
            </a:r>
          </a:p>
        </p:txBody>
      </p:sp>
      <p:sp>
        <p:nvSpPr>
          <p:cNvPr id="7" name="Овал 6"/>
          <p:cNvSpPr/>
          <p:nvPr/>
        </p:nvSpPr>
        <p:spPr>
          <a:xfrm>
            <a:off x="5111719" y="6223805"/>
            <a:ext cx="2722300" cy="183925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160" dirty="0"/>
              <a:t>РЕШЕНИЯ</a:t>
            </a:r>
          </a:p>
        </p:txBody>
      </p:sp>
    </p:spTree>
    <p:extLst>
      <p:ext uri="{BB962C8B-B14F-4D97-AF65-F5344CB8AC3E}">
        <p14:creationId xmlns:p14="http://schemas.microsoft.com/office/powerpoint/2010/main" val="151661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78860" y="541694"/>
            <a:ext cx="658796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Метод пересказа текста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3724989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DEBE3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860" y="3767495"/>
            <a:ext cx="340162" cy="42529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530906" y="3724989"/>
            <a:ext cx="309419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Внимательное чтение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530906" y="4215408"/>
            <a:ext cx="345924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Прочтение текста целиком.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216962" y="3724989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DEBE3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2032" y="3767495"/>
            <a:ext cx="340162" cy="425291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954078" y="372498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Краткий план</a:t>
            </a:r>
            <a:endParaRPr lang="en-US" sz="2200" dirty="0"/>
          </a:p>
        </p:txBody>
      </p:sp>
      <p:sp>
        <p:nvSpPr>
          <p:cNvPr id="10" name="Text 6"/>
          <p:cNvSpPr/>
          <p:nvPr/>
        </p:nvSpPr>
        <p:spPr>
          <a:xfrm>
            <a:off x="5954078" y="4215408"/>
            <a:ext cx="345924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Составление плана пересказа.</a:t>
            </a:r>
            <a:endParaRPr lang="en-US" sz="1750" dirty="0"/>
          </a:p>
        </p:txBody>
      </p:sp>
      <p:sp>
        <p:nvSpPr>
          <p:cNvPr id="11" name="Shape 7"/>
          <p:cNvSpPr/>
          <p:nvPr/>
        </p:nvSpPr>
        <p:spPr>
          <a:xfrm>
            <a:off x="9640133" y="3724989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DEBE3"/>
          </a:solidFill>
          <a:ln/>
        </p:spPr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5204" y="3767495"/>
            <a:ext cx="340162" cy="425291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10377249" y="372498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Пересказ</a:t>
            </a:r>
            <a:endParaRPr lang="en-US" sz="2200" dirty="0"/>
          </a:p>
        </p:txBody>
      </p:sp>
      <p:sp>
        <p:nvSpPr>
          <p:cNvPr id="14" name="Text 9"/>
          <p:cNvSpPr/>
          <p:nvPr/>
        </p:nvSpPr>
        <p:spPr>
          <a:xfrm>
            <a:off x="10377249" y="4215408"/>
            <a:ext cx="345924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Пересказ текста своими словами.</a:t>
            </a:r>
            <a:endParaRPr lang="en-US" sz="1750" dirty="0"/>
          </a:p>
        </p:txBody>
      </p:sp>
      <p:sp>
        <p:nvSpPr>
          <p:cNvPr id="15" name="Text 10"/>
          <p:cNvSpPr/>
          <p:nvPr/>
        </p:nvSpPr>
        <p:spPr>
          <a:xfrm>
            <a:off x="793790" y="5196364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Пересказ текста – это отличный способ. Ученики внимательно читают текст. Затем составляют краткий план. И, наконец, пересказывают текст своими словами.</a:t>
            </a:r>
            <a:endParaRPr lang="en-US" sz="175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25962"/>
            <a:ext cx="797063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Выводы и дальнейшие шаги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188369"/>
            <a:ext cx="2152055" cy="1306949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894892" y="2804398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1</a:t>
            </a:r>
            <a:endParaRPr lang="en-US" sz="2500" dirty="0"/>
          </a:p>
        </p:txBody>
      </p:sp>
      <p:sp>
        <p:nvSpPr>
          <p:cNvPr id="5" name="Text 2"/>
          <p:cNvSpPr/>
          <p:nvPr/>
        </p:nvSpPr>
        <p:spPr>
          <a:xfrm>
            <a:off x="5357217" y="241518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Практика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5357217" y="2905601"/>
            <a:ext cx="380285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Регулярное применение методик.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187077" y="3508415"/>
            <a:ext cx="8592860" cy="15240"/>
          </a:xfrm>
          <a:prstGeom prst="roundRect">
            <a:avLst>
              <a:gd name="adj" fmla="val 223256"/>
            </a:avLst>
          </a:prstGeom>
          <a:solidFill>
            <a:srgbClr val="D3D1C9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2381" y="3551992"/>
            <a:ext cx="4304109" cy="1306949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894892" y="4006096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2</a:t>
            </a:r>
            <a:endParaRPr lang="en-US" sz="2500" dirty="0"/>
          </a:p>
        </p:txBody>
      </p:sp>
      <p:sp>
        <p:nvSpPr>
          <p:cNvPr id="10" name="Text 6"/>
          <p:cNvSpPr/>
          <p:nvPr/>
        </p:nvSpPr>
        <p:spPr>
          <a:xfrm>
            <a:off x="6433304" y="377880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Разнообразие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6433304" y="4269224"/>
            <a:ext cx="418457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Использование различных подходов.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6263164" y="4872038"/>
            <a:ext cx="7516773" cy="15240"/>
          </a:xfrm>
          <a:prstGeom prst="roundRect">
            <a:avLst>
              <a:gd name="adj" fmla="val 223256"/>
            </a:avLst>
          </a:prstGeom>
          <a:solidFill>
            <a:srgbClr val="D3D1C9"/>
          </a:solidFill>
          <a:ln/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294" y="4915614"/>
            <a:ext cx="6456164" cy="1306949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894773" y="5369719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3</a:t>
            </a:r>
            <a:endParaRPr lang="en-US" sz="2500" dirty="0"/>
          </a:p>
        </p:txBody>
      </p:sp>
      <p:sp>
        <p:nvSpPr>
          <p:cNvPr id="15" name="Text 10"/>
          <p:cNvSpPr/>
          <p:nvPr/>
        </p:nvSpPr>
        <p:spPr>
          <a:xfrm>
            <a:off x="7509272" y="5142428"/>
            <a:ext cx="265949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Анализ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09272" y="5632847"/>
            <a:ext cx="26594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Оценка эффективности.</a:t>
            </a:r>
            <a:endParaRPr lang="en-US" sz="1750" dirty="0"/>
          </a:p>
        </p:txBody>
      </p:sp>
      <p:sp>
        <p:nvSpPr>
          <p:cNvPr id="17" name="Text 12"/>
          <p:cNvSpPr/>
          <p:nvPr/>
        </p:nvSpPr>
        <p:spPr>
          <a:xfrm>
            <a:off x="793790" y="6477714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Эффективное понимание текстов требует практики. Важно разнообразить подходы. Регулярно анализировать результаты. Это позволит подобрать лучшие методы. Для каждого ученика.</a:t>
            </a:r>
            <a:endParaRPr lang="en-US" sz="175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5930" y="743635"/>
            <a:ext cx="1149831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latin typeface="Cambria" panose="02040503050406030204" pitchFamily="18" charset="0"/>
                <a:ea typeface="Cambria" panose="02040503050406030204" pitchFamily="18" charset="0"/>
              </a:rPr>
              <a:t>Мы жалуемся</a:t>
            </a:r>
            <a:r>
              <a:rPr lang="ru-RU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, что </a:t>
            </a:r>
            <a:r>
              <a:rPr lang="ru-RU" sz="4400" dirty="0">
                <a:latin typeface="Cambria" panose="02040503050406030204" pitchFamily="18" charset="0"/>
                <a:ea typeface="Cambria" panose="02040503050406030204" pitchFamily="18" charset="0"/>
              </a:rPr>
              <a:t>дети хотят, чтобы их кормили с ложечки, но не </a:t>
            </a:r>
            <a:r>
              <a:rPr lang="ru-RU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даем </a:t>
            </a:r>
            <a:r>
              <a:rPr lang="ru-RU" sz="4400" dirty="0">
                <a:latin typeface="Cambria" panose="02040503050406030204" pitchFamily="18" charset="0"/>
                <a:ea typeface="Cambria" panose="02040503050406030204" pitchFamily="18" charset="0"/>
              </a:rPr>
              <a:t>им возможность </a:t>
            </a:r>
            <a:r>
              <a:rPr lang="ru-RU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держать эту </a:t>
            </a:r>
            <a:r>
              <a:rPr lang="ru-RU" sz="4400" dirty="0">
                <a:latin typeface="Cambria" panose="02040503050406030204" pitchFamily="18" charset="0"/>
                <a:ea typeface="Cambria" panose="02040503050406030204" pitchFamily="18" charset="0"/>
              </a:rPr>
              <a:t>ложку </a:t>
            </a:r>
            <a:r>
              <a:rPr lang="ru-RU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самим.</a:t>
            </a:r>
          </a:p>
          <a:p>
            <a:pPr algn="r"/>
            <a:r>
              <a:rPr lang="ru-RU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ru-RU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Джейм</a:t>
            </a:r>
            <a:r>
              <a:rPr lang="ru-RU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Бозарт</a:t>
            </a:r>
            <a:endParaRPr lang="ru-RU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15" b="10521"/>
          <a:stretch/>
        </p:blipFill>
        <p:spPr>
          <a:xfrm>
            <a:off x="6789685" y="4479012"/>
            <a:ext cx="7756632" cy="364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54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C:\Users\User\Downloads\S600xU_2x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344" y="450301"/>
            <a:ext cx="8081115" cy="515171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776138" y="429732"/>
            <a:ext cx="552844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/>
              <a:t>Татьяна Владимировна Черниговская </a:t>
            </a:r>
            <a:r>
              <a:rPr lang="ru-RU" sz="2800" dirty="0"/>
              <a:t>(род. 7 февраля 1947, Ленинград) — советский и российский учёный в области </a:t>
            </a:r>
            <a:r>
              <a:rPr lang="ru-RU" sz="2800" dirty="0" err="1"/>
              <a:t>нейронауки</a:t>
            </a:r>
            <a:r>
              <a:rPr lang="ru-RU" sz="2800" dirty="0"/>
              <a:t>, психолингвистики и теории сознания. Академик Российской академии образования (2023), иностранный член Норвежской академии наук (2006). Директор Института когнитивных исследований Санкт-Петербургского государственного университета (с 2020).</a:t>
            </a:r>
          </a:p>
        </p:txBody>
      </p:sp>
    </p:spTree>
    <p:extLst>
      <p:ext uri="{BB962C8B-B14F-4D97-AF65-F5344CB8AC3E}">
        <p14:creationId xmlns:p14="http://schemas.microsoft.com/office/powerpoint/2010/main" val="65725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853" y="147456"/>
            <a:ext cx="14336892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80" b="1" dirty="0"/>
              <a:t>Почему дети должны обязательно читать ?</a:t>
            </a:r>
          </a:p>
          <a:p>
            <a:r>
              <a:rPr lang="ru-RU" sz="2880" dirty="0"/>
              <a:t>Чтобы развиваться, надо читать сложную литературу. Важно линейное чтение — от начала до конца. Гипертекст, вынуждающий кликать на выделенное слово и как бы проваливаться в него, порождает нестройность мысли.</a:t>
            </a:r>
          </a:p>
          <a:p>
            <a:r>
              <a:rPr lang="ru-RU" sz="2880" dirty="0"/>
              <a:t>Люди, которые выросли на таком типе чтения, не в состоянии прочесть большой текст целиком. У них рваное сознание — кое-что отсюда, оттуда. Когда спрашиваешь ребенка, про что был этот рассказ, он вам его не может пересказать.</a:t>
            </a:r>
          </a:p>
          <a:p>
            <a:r>
              <a:rPr lang="ru-RU" sz="2880" dirty="0"/>
              <a:t>Прогнозы ученых о будущем чтения неоптимистичны — предрекают серьезный раскол между возможностями интеллектуальной элиты и основной массы населения земного шара.</a:t>
            </a:r>
          </a:p>
          <a:p>
            <a:r>
              <a:rPr lang="ru-RU" sz="2880" dirty="0"/>
              <a:t>Но если дети будут только комиксами заниматься, у них не выработается не только алгоритм для чтения сложной литературы, которая формирует сознание, но и алгоритм сложного думания — они будут думать только на какую кнопку нажать, чтоб тебе гамбургер привезли.</a:t>
            </a:r>
          </a:p>
          <a:p>
            <a:r>
              <a:rPr lang="ru-RU" sz="2880" dirty="0"/>
              <a:t>Мозг пластичен не только в детстве, как считали раньше. Доказано: он образует новые нейронные связи до конца жизни. Любая работа, кроме скучной и рутинной, приносит пользу для мозга. </a:t>
            </a:r>
            <a:r>
              <a:rPr lang="ru-RU" sz="2880" b="1" dirty="0"/>
              <a:t>Главное — иметь дело с постоянно меняющейся, сложной информацией.</a:t>
            </a:r>
          </a:p>
          <a:p>
            <a:endParaRPr lang="ru-RU" sz="2880" dirty="0"/>
          </a:p>
          <a:p>
            <a:pPr algn="r"/>
            <a:r>
              <a:rPr lang="ru-RU" sz="2880" dirty="0"/>
              <a:t>Татьяна Владимировна Черниговс</a:t>
            </a:r>
            <a:r>
              <a:rPr lang="ru-RU" sz="2160" dirty="0"/>
              <a:t>кая</a:t>
            </a:r>
          </a:p>
        </p:txBody>
      </p:sp>
    </p:spTree>
    <p:extLst>
      <p:ext uri="{BB962C8B-B14F-4D97-AF65-F5344CB8AC3E}">
        <p14:creationId xmlns:p14="http://schemas.microsoft.com/office/powerpoint/2010/main" val="350927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8278"/>
            <a:ext cx="6397006" cy="359831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824248" y="1172438"/>
            <a:ext cx="9249104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320" i="1" dirty="0">
                <a:latin typeface="+mj-lt"/>
              </a:rPr>
              <a:t>Н</a:t>
            </a:r>
            <a:r>
              <a:rPr lang="ru-RU" sz="4320" i="1" dirty="0" smtClean="0">
                <a:latin typeface="+mj-lt"/>
              </a:rPr>
              <a:t>ет </a:t>
            </a:r>
            <a:r>
              <a:rPr lang="ru-RU" sz="4320" i="1" dirty="0">
                <a:latin typeface="+mj-lt"/>
              </a:rPr>
              <a:t>переноса навыка работы с художественным текстом на осмысление других текстов. </a:t>
            </a:r>
          </a:p>
          <a:p>
            <a:r>
              <a:rPr lang="ru-RU" sz="4320" b="1" dirty="0">
                <a:solidFill>
                  <a:srgbClr val="FF0000"/>
                </a:solidFill>
                <a:latin typeface="+mj-lt"/>
              </a:rPr>
              <a:t>Задача</a:t>
            </a:r>
            <a:r>
              <a:rPr lang="ru-RU" sz="4320" dirty="0">
                <a:solidFill>
                  <a:srgbClr val="FF0000"/>
                </a:solidFill>
                <a:latin typeface="+mj-lt"/>
              </a:rPr>
              <a:t>: развивать способность выделять особенности текста и определять его тип. </a:t>
            </a:r>
          </a:p>
        </p:txBody>
      </p:sp>
    </p:spTree>
    <p:extLst>
      <p:ext uri="{BB962C8B-B14F-4D97-AF65-F5344CB8AC3E}">
        <p14:creationId xmlns:p14="http://schemas.microsoft.com/office/powerpoint/2010/main" val="72630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44391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Важность работы с учебно-научными текстами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077" y="3896200"/>
            <a:ext cx="6244709" cy="427267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04431" y="2084784"/>
            <a:ext cx="286821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dirty="0">
                <a:solidFill>
                  <a:srgbClr val="161613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Medium" pitchFamily="34" charset="-120"/>
              </a:rPr>
              <a:t>Развитие мышления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904431" y="2949416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800" dirty="0">
                <a:solidFill>
                  <a:srgbClr val="161613"/>
                </a:solidFill>
                <a:latin typeface="Cambria" panose="02040503050406030204" pitchFamily="18" charset="0"/>
                <a:ea typeface="Cambria" panose="02040503050406030204" pitchFamily="18" charset="0"/>
                <a:cs typeface="Inter" pitchFamily="34" charset="-120"/>
              </a:rPr>
              <a:t>Учебно-научные тексты способствуют развитию логического и аналитического мышления.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904431" y="4395114"/>
            <a:ext cx="321218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dirty="0">
                <a:solidFill>
                  <a:srgbClr val="161613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Medium" pitchFamily="34" charset="-120"/>
              </a:rPr>
              <a:t>Расширение</a:t>
            </a:r>
            <a:r>
              <a:rPr lang="en-US" sz="22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 кругозора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793790" y="5306734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800" dirty="0">
                <a:solidFill>
                  <a:srgbClr val="161613"/>
                </a:solidFill>
                <a:latin typeface="Cambria" panose="02040503050406030204" pitchFamily="18" charset="0"/>
                <a:ea typeface="Cambria" panose="02040503050406030204" pitchFamily="18" charset="0"/>
                <a:cs typeface="Inter" pitchFamily="34" charset="-120"/>
              </a:rPr>
              <a:t>Чтение таких текстов знакомит с новыми понятиями и расширяет знания об окружающем мире.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93571" y="493252"/>
            <a:ext cx="86914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spc="-40" dirty="0">
                <a:solidFill>
                  <a:srgbClr val="525B7E"/>
                </a:solidFill>
                <a:cs typeface="Calibri"/>
              </a:rPr>
              <a:t>Трудности</a:t>
            </a:r>
            <a:r>
              <a:rPr lang="ru-RU" sz="3600" b="1" spc="-105" dirty="0">
                <a:solidFill>
                  <a:srgbClr val="525B7E"/>
                </a:solidFill>
                <a:cs typeface="Calibri"/>
              </a:rPr>
              <a:t> </a:t>
            </a:r>
            <a:r>
              <a:rPr lang="ru-RU" sz="3600" b="1" dirty="0">
                <a:solidFill>
                  <a:srgbClr val="525B7E"/>
                </a:solidFill>
                <a:cs typeface="Calibri"/>
              </a:rPr>
              <a:t>чтения</a:t>
            </a:r>
            <a:r>
              <a:rPr lang="ru-RU" sz="3600" b="1" spc="-80" dirty="0">
                <a:solidFill>
                  <a:srgbClr val="525B7E"/>
                </a:solidFill>
                <a:cs typeface="Calibri"/>
              </a:rPr>
              <a:t> </a:t>
            </a:r>
            <a:r>
              <a:rPr lang="ru-RU" sz="3600" b="1" spc="-10" dirty="0">
                <a:solidFill>
                  <a:srgbClr val="525B7E"/>
                </a:solidFill>
                <a:cs typeface="Calibri"/>
              </a:rPr>
              <a:t>учебно-</a:t>
            </a:r>
            <a:r>
              <a:rPr lang="ru-RU" sz="3600" b="1" dirty="0">
                <a:solidFill>
                  <a:srgbClr val="525B7E"/>
                </a:solidFill>
                <a:cs typeface="Calibri"/>
              </a:rPr>
              <a:t>научных</a:t>
            </a:r>
            <a:r>
              <a:rPr lang="ru-RU" sz="3600" b="1" spc="-100" dirty="0">
                <a:solidFill>
                  <a:srgbClr val="525B7E"/>
                </a:solidFill>
                <a:cs typeface="Calibri"/>
              </a:rPr>
              <a:t> </a:t>
            </a:r>
            <a:r>
              <a:rPr lang="ru-RU" sz="3600" b="1" spc="-10" dirty="0">
                <a:solidFill>
                  <a:srgbClr val="525B7E"/>
                </a:solidFill>
                <a:cs typeface="Calibri"/>
              </a:rPr>
              <a:t>текстов: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2456" y="1350388"/>
            <a:ext cx="1342171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Большой объём языкового материала и его специфика</a:t>
            </a:r>
            <a:r>
              <a:rPr lang="ru-RU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В научных текстах часто используются научная лексика, общенаучные и специальные термины, клишированные фразы.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Сложность синтаксиса</a:t>
            </a:r>
            <a:r>
              <a:rPr lang="ru-RU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Для научного стиля характерны неопределённо-личные и безличные предложения, пассивные конструкции, сложноподчинённые и сложносочинённые предложения, сложные бессоюзные конструкции.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Отсутствие умений ориентироваться в структуре текста</a:t>
            </a:r>
            <a:r>
              <a:rPr lang="ru-RU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Например, выделять главную мысль, аргументы и контраргументы, определения научных понятий, авторский комментарий.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Неумение привлекать информацию, находящуюся за пределами текста</a:t>
            </a:r>
            <a:r>
              <a:rPr lang="ru-RU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использовать сведения из смежных областей.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Затруднения </a:t>
            </a:r>
            <a:r>
              <a:rPr lang="ru-RU" sz="28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при работе с текстами с противоречивыми, альтернативными точками зрения</a:t>
            </a:r>
            <a:r>
              <a:rPr lang="ru-RU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Неумение делать выводы, анализировать и резюмировать прочитанное</a:t>
            </a:r>
            <a:r>
              <a:rPr lang="ru-RU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 </a:t>
            </a:r>
            <a:endParaRPr lang="ru-RU" sz="2800" b="0" i="0" dirty="0">
              <a:solidFill>
                <a:srgbClr val="333333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59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5931" y="522918"/>
            <a:ext cx="1258088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Операции</a:t>
            </a:r>
            <a:r>
              <a:rPr lang="ru-RU" sz="3200" b="1" spc="-8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и</a:t>
            </a:r>
            <a:r>
              <a:rPr lang="ru-RU" sz="3200" b="1" spc="-8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способности,</a:t>
            </a:r>
            <a:r>
              <a:rPr lang="ru-RU" sz="3200" b="1" spc="-8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являющиеся</a:t>
            </a:r>
            <a:r>
              <a:rPr lang="ru-RU" sz="3200" b="1" spc="-5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lang="ru-RU" sz="3200" b="1" spc="-1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составными </a:t>
            </a:r>
            <a:r>
              <a:rPr lang="ru-RU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частями</a:t>
            </a:r>
            <a:r>
              <a:rPr lang="ru-RU" sz="3200" b="1" spc="-10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навыка</a:t>
            </a:r>
            <a:r>
              <a:rPr lang="ru-RU" sz="3200" b="1" spc="-1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lang="ru-RU" sz="3200" b="1" spc="-1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чтения</a:t>
            </a:r>
            <a:r>
              <a:rPr lang="ru-RU" sz="3200" b="1" spc="-1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3200" spc="-10" dirty="0" smtClean="0">
              <a:solidFill>
                <a:srgbClr val="525B7E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spc="-10" dirty="0" smtClean="0">
                <a:solidFill>
                  <a:srgbClr val="525B7E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Выделение </a:t>
            </a:r>
            <a:r>
              <a:rPr lang="ru-RU" sz="3200" spc="-10" dirty="0">
                <a:solidFill>
                  <a:srgbClr val="525B7E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основной и дополнительной информации.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spc="-10" dirty="0">
                <a:solidFill>
                  <a:srgbClr val="525B7E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Определение объёма понятия, выраженного словом. 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spc="-10" dirty="0">
                <a:solidFill>
                  <a:srgbClr val="525B7E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Развитие всех видов речевой деятельности (чтения, говорения, слушания, письма) в их взаимосвязи. 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spc="-10" dirty="0">
                <a:solidFill>
                  <a:srgbClr val="525B7E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Сопоставление и сравнение. 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spc="-10" dirty="0">
                <a:solidFill>
                  <a:srgbClr val="525B7E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Классификация и обобщение. 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spc="-10" dirty="0">
                <a:solidFill>
                  <a:srgbClr val="525B7E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Доказательство. 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spc="-10" dirty="0">
                <a:solidFill>
                  <a:srgbClr val="525B7E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Выдвижение гипотез. 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spc="-10" dirty="0">
                <a:solidFill>
                  <a:srgbClr val="525B7E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Оценка. </a:t>
            </a:r>
            <a:endParaRPr lang="ru-RU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35" y="4306915"/>
            <a:ext cx="6749316" cy="381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8203" y="398178"/>
            <a:ext cx="12825038" cy="1055289"/>
          </a:xfrm>
          <a:prstGeom prst="rect">
            <a:avLst/>
          </a:prstGeom>
        </p:spPr>
        <p:txBody>
          <a:bodyPr vert="horz" wrap="square" lIns="0" tIns="10668" rIns="0" bIns="0" rtlCol="0">
            <a:spAutoFit/>
          </a:bodyPr>
          <a:lstStyle/>
          <a:p>
            <a:pPr marL="15240" marR="6096">
              <a:lnSpc>
                <a:spcPct val="100699"/>
              </a:lnSpc>
              <a:spcBef>
                <a:spcPts val="84"/>
              </a:spcBef>
              <a:tabLst>
                <a:tab pos="5225034" algn="l"/>
                <a:tab pos="5737860" algn="l"/>
                <a:tab pos="6110478" algn="l"/>
                <a:tab pos="6711696" algn="l"/>
                <a:tab pos="8823198" algn="l"/>
              </a:tabLst>
            </a:pPr>
            <a:r>
              <a:rPr dirty="0">
                <a:latin typeface="+mj-lt"/>
                <a:cs typeface="Calibri"/>
              </a:rPr>
              <a:t>Обучение</a:t>
            </a:r>
            <a:r>
              <a:rPr spc="-132" dirty="0">
                <a:latin typeface="+mj-lt"/>
                <a:cs typeface="Calibri"/>
              </a:rPr>
              <a:t> </a:t>
            </a:r>
            <a:r>
              <a:rPr dirty="0" err="1">
                <a:latin typeface="+mj-lt"/>
                <a:cs typeface="Calibri"/>
              </a:rPr>
              <a:t>способам</a:t>
            </a:r>
            <a:r>
              <a:rPr spc="-108" dirty="0">
                <a:latin typeface="+mj-lt"/>
                <a:cs typeface="Calibri"/>
              </a:rPr>
              <a:t> </a:t>
            </a:r>
            <a:r>
              <a:rPr spc="-12" dirty="0" err="1" smtClean="0">
                <a:latin typeface="+mj-lt"/>
                <a:cs typeface="Calibri"/>
              </a:rPr>
              <a:t>действий</a:t>
            </a:r>
            <a:r>
              <a:rPr lang="ru-RU" dirty="0">
                <a:latin typeface="+mj-lt"/>
                <a:cs typeface="Calibri"/>
              </a:rPr>
              <a:t> </a:t>
            </a:r>
            <a:r>
              <a:rPr spc="-60" dirty="0" smtClean="0">
                <a:latin typeface="+mj-lt"/>
                <a:cs typeface="Calibri"/>
              </a:rPr>
              <a:t>с</a:t>
            </a:r>
            <a:r>
              <a:rPr lang="ru-RU" dirty="0">
                <a:latin typeface="+mj-lt"/>
                <a:cs typeface="Calibri"/>
              </a:rPr>
              <a:t> </a:t>
            </a:r>
            <a:r>
              <a:rPr spc="-24" dirty="0" err="1" smtClean="0">
                <a:latin typeface="+mj-lt"/>
                <a:cs typeface="Calibri"/>
              </a:rPr>
              <a:t>учебно-</a:t>
            </a:r>
            <a:r>
              <a:rPr spc="-12" dirty="0" err="1" smtClean="0">
                <a:latin typeface="+mj-lt"/>
                <a:cs typeface="Calibri"/>
              </a:rPr>
              <a:t>научным</a:t>
            </a:r>
            <a:r>
              <a:rPr spc="-12" dirty="0" smtClean="0">
                <a:latin typeface="+mj-lt"/>
                <a:cs typeface="Calibri"/>
              </a:rPr>
              <a:t> </a:t>
            </a:r>
            <a:r>
              <a:rPr spc="-12" dirty="0">
                <a:latin typeface="+mj-lt"/>
                <a:cs typeface="Calibri"/>
              </a:rPr>
              <a:t>текстом</a:t>
            </a:r>
            <a:r>
              <a:rPr spc="-72" dirty="0">
                <a:latin typeface="+mj-lt"/>
                <a:cs typeface="Calibri"/>
              </a:rPr>
              <a:t> </a:t>
            </a:r>
            <a:r>
              <a:rPr dirty="0">
                <a:latin typeface="+mj-lt"/>
                <a:cs typeface="Calibri"/>
              </a:rPr>
              <a:t>–</a:t>
            </a:r>
            <a:r>
              <a:rPr spc="-36" dirty="0">
                <a:latin typeface="+mj-lt"/>
                <a:cs typeface="Calibri"/>
              </a:rPr>
              <a:t> </a:t>
            </a:r>
            <a:r>
              <a:rPr spc="-12" dirty="0" err="1" smtClean="0">
                <a:latin typeface="+mj-lt"/>
                <a:cs typeface="Calibri"/>
              </a:rPr>
              <a:t>метапредметная</a:t>
            </a:r>
            <a:r>
              <a:rPr lang="en-US" dirty="0">
                <a:latin typeface="+mj-lt"/>
                <a:cs typeface="Calibri"/>
              </a:rPr>
              <a:t> </a:t>
            </a:r>
            <a:r>
              <a:rPr spc="-12" dirty="0" err="1" smtClean="0">
                <a:latin typeface="+mj-lt"/>
                <a:cs typeface="Calibri"/>
              </a:rPr>
              <a:t>основа</a:t>
            </a:r>
            <a:r>
              <a:rPr lang="ru-RU" dirty="0">
                <a:latin typeface="+mj-lt"/>
                <a:cs typeface="Calibri"/>
              </a:rPr>
              <a:t> </a:t>
            </a:r>
            <a:r>
              <a:rPr lang="ru-RU" spc="-12" dirty="0" smtClean="0">
                <a:latin typeface="+mj-lt"/>
                <a:cs typeface="Calibri"/>
              </a:rPr>
              <a:t>образования</a:t>
            </a:r>
            <a:endParaRPr spc="-12" dirty="0">
              <a:latin typeface="+mj-lt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933796" y="4881057"/>
            <a:ext cx="5843778" cy="631698"/>
            <a:chOff x="1754163" y="4067547"/>
            <a:chExt cx="4869815" cy="526415"/>
          </a:xfrm>
        </p:grpSpPr>
        <p:sp>
          <p:nvSpPr>
            <p:cNvPr id="5" name="object 5"/>
            <p:cNvSpPr/>
            <p:nvPr/>
          </p:nvSpPr>
          <p:spPr>
            <a:xfrm>
              <a:off x="1763688" y="4077072"/>
              <a:ext cx="4850765" cy="507365"/>
            </a:xfrm>
            <a:custGeom>
              <a:avLst/>
              <a:gdLst/>
              <a:ahLst/>
              <a:cxnLst/>
              <a:rect l="l" t="t" r="r" b="b"/>
              <a:pathLst>
                <a:path w="4850765" h="507364">
                  <a:moveTo>
                    <a:pt x="4596790" y="0"/>
                  </a:moveTo>
                  <a:lnTo>
                    <a:pt x="4596790" y="126822"/>
                  </a:lnTo>
                  <a:lnTo>
                    <a:pt x="253644" y="126822"/>
                  </a:lnTo>
                  <a:lnTo>
                    <a:pt x="253644" y="0"/>
                  </a:lnTo>
                  <a:lnTo>
                    <a:pt x="0" y="253644"/>
                  </a:lnTo>
                  <a:lnTo>
                    <a:pt x="253644" y="507288"/>
                  </a:lnTo>
                  <a:lnTo>
                    <a:pt x="253644" y="380466"/>
                  </a:lnTo>
                  <a:lnTo>
                    <a:pt x="4596790" y="380466"/>
                  </a:lnTo>
                  <a:lnTo>
                    <a:pt x="4596790" y="507288"/>
                  </a:lnTo>
                  <a:lnTo>
                    <a:pt x="4850422" y="253644"/>
                  </a:lnTo>
                  <a:lnTo>
                    <a:pt x="4596790" y="0"/>
                  </a:lnTo>
                  <a:close/>
                </a:path>
              </a:pathLst>
            </a:custGeom>
            <a:solidFill>
              <a:srgbClr val="94BAC3"/>
            </a:solidFill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sp>
          <p:nvSpPr>
            <p:cNvPr id="6" name="object 6"/>
            <p:cNvSpPr/>
            <p:nvPr/>
          </p:nvSpPr>
          <p:spPr>
            <a:xfrm>
              <a:off x="1763688" y="4077072"/>
              <a:ext cx="4850765" cy="507365"/>
            </a:xfrm>
            <a:custGeom>
              <a:avLst/>
              <a:gdLst/>
              <a:ahLst/>
              <a:cxnLst/>
              <a:rect l="l" t="t" r="r" b="b"/>
              <a:pathLst>
                <a:path w="4850765" h="507364">
                  <a:moveTo>
                    <a:pt x="0" y="253644"/>
                  </a:moveTo>
                  <a:lnTo>
                    <a:pt x="253644" y="0"/>
                  </a:lnTo>
                  <a:lnTo>
                    <a:pt x="253644" y="126822"/>
                  </a:lnTo>
                  <a:lnTo>
                    <a:pt x="4596790" y="126822"/>
                  </a:lnTo>
                  <a:lnTo>
                    <a:pt x="4596790" y="0"/>
                  </a:lnTo>
                  <a:lnTo>
                    <a:pt x="4850422" y="253644"/>
                  </a:lnTo>
                  <a:lnTo>
                    <a:pt x="4596790" y="507288"/>
                  </a:lnTo>
                  <a:lnTo>
                    <a:pt x="4596790" y="380466"/>
                  </a:lnTo>
                  <a:lnTo>
                    <a:pt x="253644" y="380466"/>
                  </a:lnTo>
                  <a:lnTo>
                    <a:pt x="253644" y="507288"/>
                  </a:lnTo>
                  <a:lnTo>
                    <a:pt x="0" y="253644"/>
                  </a:lnTo>
                  <a:close/>
                </a:path>
              </a:pathLst>
            </a:custGeom>
            <a:ln w="19050">
              <a:solidFill>
                <a:srgbClr val="525977"/>
              </a:solidFill>
            </a:ln>
          </p:spPr>
          <p:txBody>
            <a:bodyPr wrap="square" lIns="0" tIns="0" rIns="0" bIns="0" rtlCol="0"/>
            <a:lstStyle/>
            <a:p>
              <a:endParaRPr sz="2160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191901" y="5086522"/>
            <a:ext cx="104394" cy="183127"/>
          </a:xfrm>
          <a:prstGeom prst="rect">
            <a:avLst/>
          </a:prstGeom>
        </p:spPr>
        <p:txBody>
          <a:bodyPr vert="horz" wrap="square" lIns="0" tIns="16764" rIns="0" bIns="0" rtlCol="0">
            <a:spAutoFit/>
          </a:bodyPr>
          <a:lstStyle/>
          <a:p>
            <a:pPr marL="15240">
              <a:spcBef>
                <a:spcPts val="132"/>
              </a:spcBef>
            </a:pPr>
            <a:r>
              <a:rPr sz="1080" spc="-438" dirty="0">
                <a:solidFill>
                  <a:srgbClr val="727CA3"/>
                </a:solidFill>
                <a:latin typeface="Microsoft Sans Serif"/>
                <a:cs typeface="Microsoft Sans Serif"/>
              </a:rPr>
              <a:t>🞂</a:t>
            </a:r>
            <a:endParaRPr sz="1080">
              <a:latin typeface="Microsoft Sans Serif"/>
              <a:cs typeface="Microsoft Sans Serif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119193" y="1856720"/>
            <a:ext cx="6158484" cy="3393186"/>
            <a:chOff x="241994" y="1547266"/>
            <a:chExt cx="5132070" cy="2827655"/>
          </a:xfrm>
        </p:grpSpPr>
        <p:sp>
          <p:nvSpPr>
            <p:cNvPr id="9" name="object 9"/>
            <p:cNvSpPr/>
            <p:nvPr/>
          </p:nvSpPr>
          <p:spPr>
            <a:xfrm>
              <a:off x="3131840" y="1556791"/>
              <a:ext cx="2232660" cy="1440180"/>
            </a:xfrm>
            <a:custGeom>
              <a:avLst/>
              <a:gdLst/>
              <a:ahLst/>
              <a:cxnLst/>
              <a:rect l="l" t="t" r="r" b="b"/>
              <a:pathLst>
                <a:path w="2232660" h="1440180">
                  <a:moveTo>
                    <a:pt x="1116126" y="0"/>
                  </a:moveTo>
                  <a:lnTo>
                    <a:pt x="1058691" y="936"/>
                  </a:lnTo>
                  <a:lnTo>
                    <a:pt x="1002009" y="3717"/>
                  </a:lnTo>
                  <a:lnTo>
                    <a:pt x="946151" y="8295"/>
                  </a:lnTo>
                  <a:lnTo>
                    <a:pt x="891188" y="14627"/>
                  </a:lnTo>
                  <a:lnTo>
                    <a:pt x="837189" y="22667"/>
                  </a:lnTo>
                  <a:lnTo>
                    <a:pt x="784224" y="32369"/>
                  </a:lnTo>
                  <a:lnTo>
                    <a:pt x="732364" y="43689"/>
                  </a:lnTo>
                  <a:lnTo>
                    <a:pt x="681679" y="56580"/>
                  </a:lnTo>
                  <a:lnTo>
                    <a:pt x="632239" y="70999"/>
                  </a:lnTo>
                  <a:lnTo>
                    <a:pt x="584114" y="86899"/>
                  </a:lnTo>
                  <a:lnTo>
                    <a:pt x="537374" y="104236"/>
                  </a:lnTo>
                  <a:lnTo>
                    <a:pt x="492089" y="122963"/>
                  </a:lnTo>
                  <a:lnTo>
                    <a:pt x="448330" y="143037"/>
                  </a:lnTo>
                  <a:lnTo>
                    <a:pt x="406166" y="164411"/>
                  </a:lnTo>
                  <a:lnTo>
                    <a:pt x="365668" y="187041"/>
                  </a:lnTo>
                  <a:lnTo>
                    <a:pt x="326905" y="210881"/>
                  </a:lnTo>
                  <a:lnTo>
                    <a:pt x="289949" y="235887"/>
                  </a:lnTo>
                  <a:lnTo>
                    <a:pt x="254869" y="262011"/>
                  </a:lnTo>
                  <a:lnTo>
                    <a:pt x="221734" y="289211"/>
                  </a:lnTo>
                  <a:lnTo>
                    <a:pt x="190616" y="317439"/>
                  </a:lnTo>
                  <a:lnTo>
                    <a:pt x="161585" y="346652"/>
                  </a:lnTo>
                  <a:lnTo>
                    <a:pt x="134710" y="376804"/>
                  </a:lnTo>
                  <a:lnTo>
                    <a:pt x="110062" y="407849"/>
                  </a:lnTo>
                  <a:lnTo>
                    <a:pt x="87710" y="439742"/>
                  </a:lnTo>
                  <a:lnTo>
                    <a:pt x="67726" y="472438"/>
                  </a:lnTo>
                  <a:lnTo>
                    <a:pt x="35138" y="540060"/>
                  </a:lnTo>
                  <a:lnTo>
                    <a:pt x="12860" y="610351"/>
                  </a:lnTo>
                  <a:lnTo>
                    <a:pt x="1452" y="682949"/>
                  </a:lnTo>
                  <a:lnTo>
                    <a:pt x="0" y="720001"/>
                  </a:lnTo>
                  <a:lnTo>
                    <a:pt x="1452" y="757052"/>
                  </a:lnTo>
                  <a:lnTo>
                    <a:pt x="12860" y="829651"/>
                  </a:lnTo>
                  <a:lnTo>
                    <a:pt x="35138" y="899941"/>
                  </a:lnTo>
                  <a:lnTo>
                    <a:pt x="67726" y="967563"/>
                  </a:lnTo>
                  <a:lnTo>
                    <a:pt x="87710" y="1000259"/>
                  </a:lnTo>
                  <a:lnTo>
                    <a:pt x="110062" y="1032153"/>
                  </a:lnTo>
                  <a:lnTo>
                    <a:pt x="134710" y="1063198"/>
                  </a:lnTo>
                  <a:lnTo>
                    <a:pt x="161585" y="1093349"/>
                  </a:lnTo>
                  <a:lnTo>
                    <a:pt x="190616" y="1122562"/>
                  </a:lnTo>
                  <a:lnTo>
                    <a:pt x="221734" y="1150790"/>
                  </a:lnTo>
                  <a:lnTo>
                    <a:pt x="254869" y="1177990"/>
                  </a:lnTo>
                  <a:lnTo>
                    <a:pt x="289949" y="1204115"/>
                  </a:lnTo>
                  <a:lnTo>
                    <a:pt x="326905" y="1229120"/>
                  </a:lnTo>
                  <a:lnTo>
                    <a:pt x="365668" y="1252960"/>
                  </a:lnTo>
                  <a:lnTo>
                    <a:pt x="406166" y="1275590"/>
                  </a:lnTo>
                  <a:lnTo>
                    <a:pt x="448330" y="1296964"/>
                  </a:lnTo>
                  <a:lnTo>
                    <a:pt x="492089" y="1317038"/>
                  </a:lnTo>
                  <a:lnTo>
                    <a:pt x="537374" y="1335766"/>
                  </a:lnTo>
                  <a:lnTo>
                    <a:pt x="584114" y="1353102"/>
                  </a:lnTo>
                  <a:lnTo>
                    <a:pt x="632239" y="1369002"/>
                  </a:lnTo>
                  <a:lnTo>
                    <a:pt x="681679" y="1383421"/>
                  </a:lnTo>
                  <a:lnTo>
                    <a:pt x="732364" y="1396313"/>
                  </a:lnTo>
                  <a:lnTo>
                    <a:pt x="784224" y="1407632"/>
                  </a:lnTo>
                  <a:lnTo>
                    <a:pt x="837189" y="1417334"/>
                  </a:lnTo>
                  <a:lnTo>
                    <a:pt x="891188" y="1425374"/>
                  </a:lnTo>
                  <a:lnTo>
                    <a:pt x="946151" y="1431706"/>
                  </a:lnTo>
                  <a:lnTo>
                    <a:pt x="1002009" y="1436284"/>
                  </a:lnTo>
                  <a:lnTo>
                    <a:pt x="1058691" y="1439065"/>
                  </a:lnTo>
                  <a:lnTo>
                    <a:pt x="1116126" y="1440002"/>
                  </a:lnTo>
                  <a:lnTo>
                    <a:pt x="1173562" y="1439065"/>
                  </a:lnTo>
                  <a:lnTo>
                    <a:pt x="1230244" y="1436284"/>
                  </a:lnTo>
                  <a:lnTo>
                    <a:pt x="1286101" y="1431706"/>
                  </a:lnTo>
                  <a:lnTo>
                    <a:pt x="1341065" y="1425374"/>
                  </a:lnTo>
                  <a:lnTo>
                    <a:pt x="1395064" y="1417334"/>
                  </a:lnTo>
                  <a:lnTo>
                    <a:pt x="1448028" y="1407632"/>
                  </a:lnTo>
                  <a:lnTo>
                    <a:pt x="1499888" y="1396313"/>
                  </a:lnTo>
                  <a:lnTo>
                    <a:pt x="1550573" y="1383421"/>
                  </a:lnTo>
                  <a:lnTo>
                    <a:pt x="1600013" y="1369002"/>
                  </a:lnTo>
                  <a:lnTo>
                    <a:pt x="1648139" y="1353102"/>
                  </a:lnTo>
                  <a:lnTo>
                    <a:pt x="1694879" y="1335766"/>
                  </a:lnTo>
                  <a:lnTo>
                    <a:pt x="1740163" y="1317038"/>
                  </a:lnTo>
                  <a:lnTo>
                    <a:pt x="1783923" y="1296964"/>
                  </a:lnTo>
                  <a:lnTo>
                    <a:pt x="1826087" y="1275590"/>
                  </a:lnTo>
                  <a:lnTo>
                    <a:pt x="1866585" y="1252960"/>
                  </a:lnTo>
                  <a:lnTo>
                    <a:pt x="1905347" y="1229120"/>
                  </a:lnTo>
                  <a:lnTo>
                    <a:pt x="1942304" y="1204115"/>
                  </a:lnTo>
                  <a:lnTo>
                    <a:pt x="1977384" y="1177990"/>
                  </a:lnTo>
                  <a:lnTo>
                    <a:pt x="2010518" y="1150790"/>
                  </a:lnTo>
                  <a:lnTo>
                    <a:pt x="2041636" y="1122562"/>
                  </a:lnTo>
                  <a:lnTo>
                    <a:pt x="2070668" y="1093349"/>
                  </a:lnTo>
                  <a:lnTo>
                    <a:pt x="2097543" y="1063198"/>
                  </a:lnTo>
                  <a:lnTo>
                    <a:pt x="2122191" y="1032153"/>
                  </a:lnTo>
                  <a:lnTo>
                    <a:pt x="2144542" y="1000259"/>
                  </a:lnTo>
                  <a:lnTo>
                    <a:pt x="2164527" y="967563"/>
                  </a:lnTo>
                  <a:lnTo>
                    <a:pt x="2197114" y="899941"/>
                  </a:lnTo>
                  <a:lnTo>
                    <a:pt x="2219393" y="829651"/>
                  </a:lnTo>
                  <a:lnTo>
                    <a:pt x="2230801" y="757052"/>
                  </a:lnTo>
                  <a:lnTo>
                    <a:pt x="2232253" y="720001"/>
                  </a:lnTo>
                  <a:lnTo>
                    <a:pt x="2230801" y="682949"/>
                  </a:lnTo>
                  <a:lnTo>
                    <a:pt x="2219393" y="610351"/>
                  </a:lnTo>
                  <a:lnTo>
                    <a:pt x="2197114" y="540060"/>
                  </a:lnTo>
                  <a:lnTo>
                    <a:pt x="2164527" y="472438"/>
                  </a:lnTo>
                  <a:lnTo>
                    <a:pt x="2144542" y="439742"/>
                  </a:lnTo>
                  <a:lnTo>
                    <a:pt x="2122191" y="407849"/>
                  </a:lnTo>
                  <a:lnTo>
                    <a:pt x="2097543" y="376804"/>
                  </a:lnTo>
                  <a:lnTo>
                    <a:pt x="2070668" y="346652"/>
                  </a:lnTo>
                  <a:lnTo>
                    <a:pt x="2041636" y="317439"/>
                  </a:lnTo>
                  <a:lnTo>
                    <a:pt x="2010518" y="289211"/>
                  </a:lnTo>
                  <a:lnTo>
                    <a:pt x="1977384" y="262011"/>
                  </a:lnTo>
                  <a:lnTo>
                    <a:pt x="1942304" y="235887"/>
                  </a:lnTo>
                  <a:lnTo>
                    <a:pt x="1905347" y="210881"/>
                  </a:lnTo>
                  <a:lnTo>
                    <a:pt x="1866585" y="187041"/>
                  </a:lnTo>
                  <a:lnTo>
                    <a:pt x="1826087" y="164411"/>
                  </a:lnTo>
                  <a:lnTo>
                    <a:pt x="1783923" y="143037"/>
                  </a:lnTo>
                  <a:lnTo>
                    <a:pt x="1740163" y="122963"/>
                  </a:lnTo>
                  <a:lnTo>
                    <a:pt x="1694879" y="104236"/>
                  </a:lnTo>
                  <a:lnTo>
                    <a:pt x="1648139" y="86899"/>
                  </a:lnTo>
                  <a:lnTo>
                    <a:pt x="1600013" y="70999"/>
                  </a:lnTo>
                  <a:lnTo>
                    <a:pt x="1550573" y="56580"/>
                  </a:lnTo>
                  <a:lnTo>
                    <a:pt x="1499888" y="43689"/>
                  </a:lnTo>
                  <a:lnTo>
                    <a:pt x="1448028" y="32369"/>
                  </a:lnTo>
                  <a:lnTo>
                    <a:pt x="1395064" y="22667"/>
                  </a:lnTo>
                  <a:lnTo>
                    <a:pt x="1341065" y="14627"/>
                  </a:lnTo>
                  <a:lnTo>
                    <a:pt x="1286101" y="8295"/>
                  </a:lnTo>
                  <a:lnTo>
                    <a:pt x="1230244" y="3717"/>
                  </a:lnTo>
                  <a:lnTo>
                    <a:pt x="1173562" y="936"/>
                  </a:lnTo>
                  <a:lnTo>
                    <a:pt x="1116126" y="0"/>
                  </a:lnTo>
                  <a:close/>
                </a:path>
              </a:pathLst>
            </a:custGeom>
            <a:solidFill>
              <a:srgbClr val="727CA3"/>
            </a:solidFill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sp>
          <p:nvSpPr>
            <p:cNvPr id="10" name="object 10"/>
            <p:cNvSpPr/>
            <p:nvPr/>
          </p:nvSpPr>
          <p:spPr>
            <a:xfrm>
              <a:off x="3131840" y="1556791"/>
              <a:ext cx="2232660" cy="1440180"/>
            </a:xfrm>
            <a:custGeom>
              <a:avLst/>
              <a:gdLst/>
              <a:ahLst/>
              <a:cxnLst/>
              <a:rect l="l" t="t" r="r" b="b"/>
              <a:pathLst>
                <a:path w="2232660" h="1440180">
                  <a:moveTo>
                    <a:pt x="0" y="720001"/>
                  </a:moveTo>
                  <a:lnTo>
                    <a:pt x="5762" y="646384"/>
                  </a:lnTo>
                  <a:lnTo>
                    <a:pt x="22675" y="574894"/>
                  </a:lnTo>
                  <a:lnTo>
                    <a:pt x="50178" y="505893"/>
                  </a:lnTo>
                  <a:lnTo>
                    <a:pt x="87710" y="439742"/>
                  </a:lnTo>
                  <a:lnTo>
                    <a:pt x="110062" y="407849"/>
                  </a:lnTo>
                  <a:lnTo>
                    <a:pt x="134710" y="376804"/>
                  </a:lnTo>
                  <a:lnTo>
                    <a:pt x="161585" y="346652"/>
                  </a:lnTo>
                  <a:lnTo>
                    <a:pt x="190616" y="317439"/>
                  </a:lnTo>
                  <a:lnTo>
                    <a:pt x="221734" y="289211"/>
                  </a:lnTo>
                  <a:lnTo>
                    <a:pt x="254869" y="262011"/>
                  </a:lnTo>
                  <a:lnTo>
                    <a:pt x="289949" y="235887"/>
                  </a:lnTo>
                  <a:lnTo>
                    <a:pt x="326905" y="210881"/>
                  </a:lnTo>
                  <a:lnTo>
                    <a:pt x="365668" y="187041"/>
                  </a:lnTo>
                  <a:lnTo>
                    <a:pt x="406166" y="164411"/>
                  </a:lnTo>
                  <a:lnTo>
                    <a:pt x="448330" y="143037"/>
                  </a:lnTo>
                  <a:lnTo>
                    <a:pt x="492089" y="122963"/>
                  </a:lnTo>
                  <a:lnTo>
                    <a:pt x="537374" y="104236"/>
                  </a:lnTo>
                  <a:lnTo>
                    <a:pt x="584114" y="86899"/>
                  </a:lnTo>
                  <a:lnTo>
                    <a:pt x="632239" y="70999"/>
                  </a:lnTo>
                  <a:lnTo>
                    <a:pt x="681679" y="56580"/>
                  </a:lnTo>
                  <a:lnTo>
                    <a:pt x="732364" y="43689"/>
                  </a:lnTo>
                  <a:lnTo>
                    <a:pt x="784224" y="32369"/>
                  </a:lnTo>
                  <a:lnTo>
                    <a:pt x="837189" y="22667"/>
                  </a:lnTo>
                  <a:lnTo>
                    <a:pt x="891188" y="14627"/>
                  </a:lnTo>
                  <a:lnTo>
                    <a:pt x="946151" y="8295"/>
                  </a:lnTo>
                  <a:lnTo>
                    <a:pt x="1002009" y="3717"/>
                  </a:lnTo>
                  <a:lnTo>
                    <a:pt x="1058691" y="936"/>
                  </a:lnTo>
                  <a:lnTo>
                    <a:pt x="1116126" y="0"/>
                  </a:lnTo>
                  <a:lnTo>
                    <a:pt x="1173562" y="936"/>
                  </a:lnTo>
                  <a:lnTo>
                    <a:pt x="1230244" y="3717"/>
                  </a:lnTo>
                  <a:lnTo>
                    <a:pt x="1286101" y="8295"/>
                  </a:lnTo>
                  <a:lnTo>
                    <a:pt x="1341065" y="14627"/>
                  </a:lnTo>
                  <a:lnTo>
                    <a:pt x="1395064" y="22667"/>
                  </a:lnTo>
                  <a:lnTo>
                    <a:pt x="1448028" y="32369"/>
                  </a:lnTo>
                  <a:lnTo>
                    <a:pt x="1499888" y="43689"/>
                  </a:lnTo>
                  <a:lnTo>
                    <a:pt x="1550573" y="56580"/>
                  </a:lnTo>
                  <a:lnTo>
                    <a:pt x="1600013" y="70999"/>
                  </a:lnTo>
                  <a:lnTo>
                    <a:pt x="1648139" y="86899"/>
                  </a:lnTo>
                  <a:lnTo>
                    <a:pt x="1694879" y="104236"/>
                  </a:lnTo>
                  <a:lnTo>
                    <a:pt x="1740163" y="122963"/>
                  </a:lnTo>
                  <a:lnTo>
                    <a:pt x="1783923" y="143037"/>
                  </a:lnTo>
                  <a:lnTo>
                    <a:pt x="1826087" y="164411"/>
                  </a:lnTo>
                  <a:lnTo>
                    <a:pt x="1866585" y="187041"/>
                  </a:lnTo>
                  <a:lnTo>
                    <a:pt x="1905347" y="210881"/>
                  </a:lnTo>
                  <a:lnTo>
                    <a:pt x="1942304" y="235887"/>
                  </a:lnTo>
                  <a:lnTo>
                    <a:pt x="1977384" y="262011"/>
                  </a:lnTo>
                  <a:lnTo>
                    <a:pt x="2010518" y="289211"/>
                  </a:lnTo>
                  <a:lnTo>
                    <a:pt x="2041636" y="317439"/>
                  </a:lnTo>
                  <a:lnTo>
                    <a:pt x="2070668" y="346652"/>
                  </a:lnTo>
                  <a:lnTo>
                    <a:pt x="2097543" y="376804"/>
                  </a:lnTo>
                  <a:lnTo>
                    <a:pt x="2122191" y="407849"/>
                  </a:lnTo>
                  <a:lnTo>
                    <a:pt x="2144542" y="439742"/>
                  </a:lnTo>
                  <a:lnTo>
                    <a:pt x="2164527" y="472438"/>
                  </a:lnTo>
                  <a:lnTo>
                    <a:pt x="2197114" y="540060"/>
                  </a:lnTo>
                  <a:lnTo>
                    <a:pt x="2219393" y="610351"/>
                  </a:lnTo>
                  <a:lnTo>
                    <a:pt x="2230801" y="682949"/>
                  </a:lnTo>
                  <a:lnTo>
                    <a:pt x="2232253" y="720001"/>
                  </a:lnTo>
                  <a:lnTo>
                    <a:pt x="2230801" y="757052"/>
                  </a:lnTo>
                  <a:lnTo>
                    <a:pt x="2226491" y="793617"/>
                  </a:lnTo>
                  <a:lnTo>
                    <a:pt x="2209577" y="865107"/>
                  </a:lnTo>
                  <a:lnTo>
                    <a:pt x="2182074" y="934108"/>
                  </a:lnTo>
                  <a:lnTo>
                    <a:pt x="2144542" y="1000259"/>
                  </a:lnTo>
                  <a:lnTo>
                    <a:pt x="2122191" y="1032153"/>
                  </a:lnTo>
                  <a:lnTo>
                    <a:pt x="2097543" y="1063198"/>
                  </a:lnTo>
                  <a:lnTo>
                    <a:pt x="2070668" y="1093349"/>
                  </a:lnTo>
                  <a:lnTo>
                    <a:pt x="2041636" y="1122562"/>
                  </a:lnTo>
                  <a:lnTo>
                    <a:pt x="2010518" y="1150790"/>
                  </a:lnTo>
                  <a:lnTo>
                    <a:pt x="1977384" y="1177990"/>
                  </a:lnTo>
                  <a:lnTo>
                    <a:pt x="1942304" y="1204115"/>
                  </a:lnTo>
                  <a:lnTo>
                    <a:pt x="1905347" y="1229120"/>
                  </a:lnTo>
                  <a:lnTo>
                    <a:pt x="1866585" y="1252960"/>
                  </a:lnTo>
                  <a:lnTo>
                    <a:pt x="1826087" y="1275590"/>
                  </a:lnTo>
                  <a:lnTo>
                    <a:pt x="1783923" y="1296964"/>
                  </a:lnTo>
                  <a:lnTo>
                    <a:pt x="1740163" y="1317038"/>
                  </a:lnTo>
                  <a:lnTo>
                    <a:pt x="1694879" y="1335766"/>
                  </a:lnTo>
                  <a:lnTo>
                    <a:pt x="1648139" y="1353102"/>
                  </a:lnTo>
                  <a:lnTo>
                    <a:pt x="1600013" y="1369002"/>
                  </a:lnTo>
                  <a:lnTo>
                    <a:pt x="1550573" y="1383421"/>
                  </a:lnTo>
                  <a:lnTo>
                    <a:pt x="1499888" y="1396313"/>
                  </a:lnTo>
                  <a:lnTo>
                    <a:pt x="1448028" y="1407632"/>
                  </a:lnTo>
                  <a:lnTo>
                    <a:pt x="1395064" y="1417334"/>
                  </a:lnTo>
                  <a:lnTo>
                    <a:pt x="1341065" y="1425374"/>
                  </a:lnTo>
                  <a:lnTo>
                    <a:pt x="1286101" y="1431706"/>
                  </a:lnTo>
                  <a:lnTo>
                    <a:pt x="1230244" y="1436284"/>
                  </a:lnTo>
                  <a:lnTo>
                    <a:pt x="1173562" y="1439065"/>
                  </a:lnTo>
                  <a:lnTo>
                    <a:pt x="1116126" y="1440002"/>
                  </a:lnTo>
                  <a:lnTo>
                    <a:pt x="1058691" y="1439065"/>
                  </a:lnTo>
                  <a:lnTo>
                    <a:pt x="1002009" y="1436284"/>
                  </a:lnTo>
                  <a:lnTo>
                    <a:pt x="946151" y="1431706"/>
                  </a:lnTo>
                  <a:lnTo>
                    <a:pt x="891188" y="1425374"/>
                  </a:lnTo>
                  <a:lnTo>
                    <a:pt x="837189" y="1417334"/>
                  </a:lnTo>
                  <a:lnTo>
                    <a:pt x="784224" y="1407632"/>
                  </a:lnTo>
                  <a:lnTo>
                    <a:pt x="732364" y="1396313"/>
                  </a:lnTo>
                  <a:lnTo>
                    <a:pt x="681679" y="1383421"/>
                  </a:lnTo>
                  <a:lnTo>
                    <a:pt x="632239" y="1369002"/>
                  </a:lnTo>
                  <a:lnTo>
                    <a:pt x="584114" y="1353102"/>
                  </a:lnTo>
                  <a:lnTo>
                    <a:pt x="537374" y="1335766"/>
                  </a:lnTo>
                  <a:lnTo>
                    <a:pt x="492089" y="1317038"/>
                  </a:lnTo>
                  <a:lnTo>
                    <a:pt x="448330" y="1296964"/>
                  </a:lnTo>
                  <a:lnTo>
                    <a:pt x="406166" y="1275590"/>
                  </a:lnTo>
                  <a:lnTo>
                    <a:pt x="365668" y="1252960"/>
                  </a:lnTo>
                  <a:lnTo>
                    <a:pt x="326905" y="1229120"/>
                  </a:lnTo>
                  <a:lnTo>
                    <a:pt x="289949" y="1204115"/>
                  </a:lnTo>
                  <a:lnTo>
                    <a:pt x="254869" y="1177990"/>
                  </a:lnTo>
                  <a:lnTo>
                    <a:pt x="221734" y="1150790"/>
                  </a:lnTo>
                  <a:lnTo>
                    <a:pt x="190616" y="1122562"/>
                  </a:lnTo>
                  <a:lnTo>
                    <a:pt x="161585" y="1093349"/>
                  </a:lnTo>
                  <a:lnTo>
                    <a:pt x="134710" y="1063198"/>
                  </a:lnTo>
                  <a:lnTo>
                    <a:pt x="110062" y="1032153"/>
                  </a:lnTo>
                  <a:lnTo>
                    <a:pt x="87710" y="1000259"/>
                  </a:lnTo>
                  <a:lnTo>
                    <a:pt x="67726" y="967563"/>
                  </a:lnTo>
                  <a:lnTo>
                    <a:pt x="35138" y="899941"/>
                  </a:lnTo>
                  <a:lnTo>
                    <a:pt x="12860" y="829651"/>
                  </a:lnTo>
                  <a:lnTo>
                    <a:pt x="1452" y="757052"/>
                  </a:lnTo>
                  <a:lnTo>
                    <a:pt x="0" y="720001"/>
                  </a:lnTo>
                  <a:close/>
                </a:path>
              </a:pathLst>
            </a:custGeom>
            <a:ln w="19050">
              <a:solidFill>
                <a:srgbClr val="525977"/>
              </a:solidFill>
            </a:ln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sp>
          <p:nvSpPr>
            <p:cNvPr id="11" name="object 11"/>
            <p:cNvSpPr/>
            <p:nvPr/>
          </p:nvSpPr>
          <p:spPr>
            <a:xfrm>
              <a:off x="251519" y="2996956"/>
              <a:ext cx="1872614" cy="1368425"/>
            </a:xfrm>
            <a:custGeom>
              <a:avLst/>
              <a:gdLst/>
              <a:ahLst/>
              <a:cxnLst/>
              <a:rect l="l" t="t" r="r" b="b"/>
              <a:pathLst>
                <a:path w="1872614" h="1368425">
                  <a:moveTo>
                    <a:pt x="936104" y="0"/>
                  </a:moveTo>
                  <a:lnTo>
                    <a:pt x="881101" y="1161"/>
                  </a:lnTo>
                  <a:lnTo>
                    <a:pt x="826935" y="4602"/>
                  </a:lnTo>
                  <a:lnTo>
                    <a:pt x="773694" y="10258"/>
                  </a:lnTo>
                  <a:lnTo>
                    <a:pt x="721465" y="18067"/>
                  </a:lnTo>
                  <a:lnTo>
                    <a:pt x="670337" y="27962"/>
                  </a:lnTo>
                  <a:lnTo>
                    <a:pt x="620396" y="39880"/>
                  </a:lnTo>
                  <a:lnTo>
                    <a:pt x="571732" y="53758"/>
                  </a:lnTo>
                  <a:lnTo>
                    <a:pt x="524431" y="69530"/>
                  </a:lnTo>
                  <a:lnTo>
                    <a:pt x="478581" y="87133"/>
                  </a:lnTo>
                  <a:lnTo>
                    <a:pt x="434271" y="106502"/>
                  </a:lnTo>
                  <a:lnTo>
                    <a:pt x="391588" y="127574"/>
                  </a:lnTo>
                  <a:lnTo>
                    <a:pt x="350620" y="150284"/>
                  </a:lnTo>
                  <a:lnTo>
                    <a:pt x="311455" y="174567"/>
                  </a:lnTo>
                  <a:lnTo>
                    <a:pt x="274180" y="200361"/>
                  </a:lnTo>
                  <a:lnTo>
                    <a:pt x="238883" y="227600"/>
                  </a:lnTo>
                  <a:lnTo>
                    <a:pt x="205653" y="256221"/>
                  </a:lnTo>
                  <a:lnTo>
                    <a:pt x="174576" y="286159"/>
                  </a:lnTo>
                  <a:lnTo>
                    <a:pt x="145741" y="317350"/>
                  </a:lnTo>
                  <a:lnTo>
                    <a:pt x="119235" y="349731"/>
                  </a:lnTo>
                  <a:lnTo>
                    <a:pt x="95147" y="383236"/>
                  </a:lnTo>
                  <a:lnTo>
                    <a:pt x="73564" y="417802"/>
                  </a:lnTo>
                  <a:lnTo>
                    <a:pt x="54574" y="453364"/>
                  </a:lnTo>
                  <a:lnTo>
                    <a:pt x="38264" y="489859"/>
                  </a:lnTo>
                  <a:lnTo>
                    <a:pt x="24723" y="527222"/>
                  </a:lnTo>
                  <a:lnTo>
                    <a:pt x="14038" y="565389"/>
                  </a:lnTo>
                  <a:lnTo>
                    <a:pt x="6297" y="604296"/>
                  </a:lnTo>
                  <a:lnTo>
                    <a:pt x="1589" y="643878"/>
                  </a:lnTo>
                  <a:lnTo>
                    <a:pt x="0" y="684072"/>
                  </a:lnTo>
                  <a:lnTo>
                    <a:pt x="1589" y="724268"/>
                  </a:lnTo>
                  <a:lnTo>
                    <a:pt x="6297" y="763851"/>
                  </a:lnTo>
                  <a:lnTo>
                    <a:pt x="14038" y="802759"/>
                  </a:lnTo>
                  <a:lnTo>
                    <a:pt x="24723" y="840927"/>
                  </a:lnTo>
                  <a:lnTo>
                    <a:pt x="38264" y="878290"/>
                  </a:lnTo>
                  <a:lnTo>
                    <a:pt x="54574" y="914786"/>
                  </a:lnTo>
                  <a:lnTo>
                    <a:pt x="73564" y="950348"/>
                  </a:lnTo>
                  <a:lnTo>
                    <a:pt x="95147" y="984914"/>
                  </a:lnTo>
                  <a:lnTo>
                    <a:pt x="119235" y="1018419"/>
                  </a:lnTo>
                  <a:lnTo>
                    <a:pt x="145741" y="1050800"/>
                  </a:lnTo>
                  <a:lnTo>
                    <a:pt x="174576" y="1081991"/>
                  </a:lnTo>
                  <a:lnTo>
                    <a:pt x="205653" y="1111929"/>
                  </a:lnTo>
                  <a:lnTo>
                    <a:pt x="238883" y="1140549"/>
                  </a:lnTo>
                  <a:lnTo>
                    <a:pt x="274180" y="1167788"/>
                  </a:lnTo>
                  <a:lnTo>
                    <a:pt x="311455" y="1193582"/>
                  </a:lnTo>
                  <a:lnTo>
                    <a:pt x="350620" y="1217865"/>
                  </a:lnTo>
                  <a:lnTo>
                    <a:pt x="391588" y="1240574"/>
                  </a:lnTo>
                  <a:lnTo>
                    <a:pt x="434271" y="1261645"/>
                  </a:lnTo>
                  <a:lnTo>
                    <a:pt x="478581" y="1281014"/>
                  </a:lnTo>
                  <a:lnTo>
                    <a:pt x="524431" y="1298617"/>
                  </a:lnTo>
                  <a:lnTo>
                    <a:pt x="571732" y="1314389"/>
                  </a:lnTo>
                  <a:lnTo>
                    <a:pt x="620396" y="1328266"/>
                  </a:lnTo>
                  <a:lnTo>
                    <a:pt x="670337" y="1340184"/>
                  </a:lnTo>
                  <a:lnTo>
                    <a:pt x="721465" y="1350079"/>
                  </a:lnTo>
                  <a:lnTo>
                    <a:pt x="773694" y="1357887"/>
                  </a:lnTo>
                  <a:lnTo>
                    <a:pt x="826935" y="1363543"/>
                  </a:lnTo>
                  <a:lnTo>
                    <a:pt x="881101" y="1366984"/>
                  </a:lnTo>
                  <a:lnTo>
                    <a:pt x="936104" y="1368145"/>
                  </a:lnTo>
                  <a:lnTo>
                    <a:pt x="991107" y="1366984"/>
                  </a:lnTo>
                  <a:lnTo>
                    <a:pt x="1045273" y="1363543"/>
                  </a:lnTo>
                  <a:lnTo>
                    <a:pt x="1098514" y="1357887"/>
                  </a:lnTo>
                  <a:lnTo>
                    <a:pt x="1150743" y="1350079"/>
                  </a:lnTo>
                  <a:lnTo>
                    <a:pt x="1201871" y="1340184"/>
                  </a:lnTo>
                  <a:lnTo>
                    <a:pt x="1251811" y="1328266"/>
                  </a:lnTo>
                  <a:lnTo>
                    <a:pt x="1300476" y="1314389"/>
                  </a:lnTo>
                  <a:lnTo>
                    <a:pt x="1347777" y="1298617"/>
                  </a:lnTo>
                  <a:lnTo>
                    <a:pt x="1393626" y="1281014"/>
                  </a:lnTo>
                  <a:lnTo>
                    <a:pt x="1437936" y="1261645"/>
                  </a:lnTo>
                  <a:lnTo>
                    <a:pt x="1480619" y="1240574"/>
                  </a:lnTo>
                  <a:lnTo>
                    <a:pt x="1521587" y="1217865"/>
                  </a:lnTo>
                  <a:lnTo>
                    <a:pt x="1560753" y="1193582"/>
                  </a:lnTo>
                  <a:lnTo>
                    <a:pt x="1598028" y="1167788"/>
                  </a:lnTo>
                  <a:lnTo>
                    <a:pt x="1633324" y="1140549"/>
                  </a:lnTo>
                  <a:lnTo>
                    <a:pt x="1666555" y="1111929"/>
                  </a:lnTo>
                  <a:lnTo>
                    <a:pt x="1697632" y="1081991"/>
                  </a:lnTo>
                  <a:lnTo>
                    <a:pt x="1726467" y="1050800"/>
                  </a:lnTo>
                  <a:lnTo>
                    <a:pt x="1752972" y="1018419"/>
                  </a:lnTo>
                  <a:lnTo>
                    <a:pt x="1777061" y="984914"/>
                  </a:lnTo>
                  <a:lnTo>
                    <a:pt x="1798644" y="950348"/>
                  </a:lnTo>
                  <a:lnTo>
                    <a:pt x="1817634" y="914786"/>
                  </a:lnTo>
                  <a:lnTo>
                    <a:pt x="1833944" y="878290"/>
                  </a:lnTo>
                  <a:lnTo>
                    <a:pt x="1847485" y="840927"/>
                  </a:lnTo>
                  <a:lnTo>
                    <a:pt x="1858169" y="802759"/>
                  </a:lnTo>
                  <a:lnTo>
                    <a:pt x="1865910" y="763851"/>
                  </a:lnTo>
                  <a:lnTo>
                    <a:pt x="1870619" y="724268"/>
                  </a:lnTo>
                  <a:lnTo>
                    <a:pt x="1872208" y="684072"/>
                  </a:lnTo>
                  <a:lnTo>
                    <a:pt x="1870619" y="643878"/>
                  </a:lnTo>
                  <a:lnTo>
                    <a:pt x="1865910" y="604296"/>
                  </a:lnTo>
                  <a:lnTo>
                    <a:pt x="1858169" y="565389"/>
                  </a:lnTo>
                  <a:lnTo>
                    <a:pt x="1847485" y="527222"/>
                  </a:lnTo>
                  <a:lnTo>
                    <a:pt x="1833944" y="489859"/>
                  </a:lnTo>
                  <a:lnTo>
                    <a:pt x="1817634" y="453364"/>
                  </a:lnTo>
                  <a:lnTo>
                    <a:pt x="1798644" y="417802"/>
                  </a:lnTo>
                  <a:lnTo>
                    <a:pt x="1777061" y="383236"/>
                  </a:lnTo>
                  <a:lnTo>
                    <a:pt x="1752972" y="349731"/>
                  </a:lnTo>
                  <a:lnTo>
                    <a:pt x="1726467" y="317350"/>
                  </a:lnTo>
                  <a:lnTo>
                    <a:pt x="1697632" y="286159"/>
                  </a:lnTo>
                  <a:lnTo>
                    <a:pt x="1666555" y="256221"/>
                  </a:lnTo>
                  <a:lnTo>
                    <a:pt x="1633324" y="227600"/>
                  </a:lnTo>
                  <a:lnTo>
                    <a:pt x="1598028" y="200361"/>
                  </a:lnTo>
                  <a:lnTo>
                    <a:pt x="1560753" y="174567"/>
                  </a:lnTo>
                  <a:lnTo>
                    <a:pt x="1521587" y="150284"/>
                  </a:lnTo>
                  <a:lnTo>
                    <a:pt x="1480619" y="127574"/>
                  </a:lnTo>
                  <a:lnTo>
                    <a:pt x="1437936" y="106502"/>
                  </a:lnTo>
                  <a:lnTo>
                    <a:pt x="1393626" y="87133"/>
                  </a:lnTo>
                  <a:lnTo>
                    <a:pt x="1347777" y="69530"/>
                  </a:lnTo>
                  <a:lnTo>
                    <a:pt x="1300476" y="53758"/>
                  </a:lnTo>
                  <a:lnTo>
                    <a:pt x="1251811" y="39880"/>
                  </a:lnTo>
                  <a:lnTo>
                    <a:pt x="1201871" y="27962"/>
                  </a:lnTo>
                  <a:lnTo>
                    <a:pt x="1150743" y="18067"/>
                  </a:lnTo>
                  <a:lnTo>
                    <a:pt x="1098514" y="10258"/>
                  </a:lnTo>
                  <a:lnTo>
                    <a:pt x="1045273" y="4602"/>
                  </a:lnTo>
                  <a:lnTo>
                    <a:pt x="991107" y="1161"/>
                  </a:lnTo>
                  <a:lnTo>
                    <a:pt x="936104" y="0"/>
                  </a:lnTo>
                  <a:close/>
                </a:path>
              </a:pathLst>
            </a:custGeom>
            <a:solidFill>
              <a:srgbClr val="727CA3"/>
            </a:solidFill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sp>
          <p:nvSpPr>
            <p:cNvPr id="12" name="object 12"/>
            <p:cNvSpPr/>
            <p:nvPr/>
          </p:nvSpPr>
          <p:spPr>
            <a:xfrm>
              <a:off x="251519" y="2996956"/>
              <a:ext cx="1872614" cy="1368425"/>
            </a:xfrm>
            <a:custGeom>
              <a:avLst/>
              <a:gdLst/>
              <a:ahLst/>
              <a:cxnLst/>
              <a:rect l="l" t="t" r="r" b="b"/>
              <a:pathLst>
                <a:path w="1872614" h="1368425">
                  <a:moveTo>
                    <a:pt x="0" y="684072"/>
                  </a:moveTo>
                  <a:lnTo>
                    <a:pt x="1589" y="643878"/>
                  </a:lnTo>
                  <a:lnTo>
                    <a:pt x="6297" y="604296"/>
                  </a:lnTo>
                  <a:lnTo>
                    <a:pt x="14038" y="565389"/>
                  </a:lnTo>
                  <a:lnTo>
                    <a:pt x="24723" y="527222"/>
                  </a:lnTo>
                  <a:lnTo>
                    <a:pt x="38264" y="489859"/>
                  </a:lnTo>
                  <a:lnTo>
                    <a:pt x="54574" y="453364"/>
                  </a:lnTo>
                  <a:lnTo>
                    <a:pt x="73564" y="417802"/>
                  </a:lnTo>
                  <a:lnTo>
                    <a:pt x="95147" y="383236"/>
                  </a:lnTo>
                  <a:lnTo>
                    <a:pt x="119235" y="349731"/>
                  </a:lnTo>
                  <a:lnTo>
                    <a:pt x="145741" y="317350"/>
                  </a:lnTo>
                  <a:lnTo>
                    <a:pt x="174576" y="286159"/>
                  </a:lnTo>
                  <a:lnTo>
                    <a:pt x="205653" y="256221"/>
                  </a:lnTo>
                  <a:lnTo>
                    <a:pt x="238883" y="227600"/>
                  </a:lnTo>
                  <a:lnTo>
                    <a:pt x="274180" y="200361"/>
                  </a:lnTo>
                  <a:lnTo>
                    <a:pt x="311455" y="174567"/>
                  </a:lnTo>
                  <a:lnTo>
                    <a:pt x="350620" y="150284"/>
                  </a:lnTo>
                  <a:lnTo>
                    <a:pt x="391588" y="127574"/>
                  </a:lnTo>
                  <a:lnTo>
                    <a:pt x="434271" y="106502"/>
                  </a:lnTo>
                  <a:lnTo>
                    <a:pt x="478581" y="87133"/>
                  </a:lnTo>
                  <a:lnTo>
                    <a:pt x="524431" y="69530"/>
                  </a:lnTo>
                  <a:lnTo>
                    <a:pt x="571732" y="53758"/>
                  </a:lnTo>
                  <a:lnTo>
                    <a:pt x="620396" y="39880"/>
                  </a:lnTo>
                  <a:lnTo>
                    <a:pt x="670337" y="27962"/>
                  </a:lnTo>
                  <a:lnTo>
                    <a:pt x="721465" y="18067"/>
                  </a:lnTo>
                  <a:lnTo>
                    <a:pt x="773694" y="10258"/>
                  </a:lnTo>
                  <a:lnTo>
                    <a:pt x="826935" y="4602"/>
                  </a:lnTo>
                  <a:lnTo>
                    <a:pt x="881101" y="1161"/>
                  </a:lnTo>
                  <a:lnTo>
                    <a:pt x="936104" y="0"/>
                  </a:lnTo>
                  <a:lnTo>
                    <a:pt x="991107" y="1161"/>
                  </a:lnTo>
                  <a:lnTo>
                    <a:pt x="1045273" y="4602"/>
                  </a:lnTo>
                  <a:lnTo>
                    <a:pt x="1098514" y="10258"/>
                  </a:lnTo>
                  <a:lnTo>
                    <a:pt x="1150743" y="18067"/>
                  </a:lnTo>
                  <a:lnTo>
                    <a:pt x="1201871" y="27962"/>
                  </a:lnTo>
                  <a:lnTo>
                    <a:pt x="1251811" y="39880"/>
                  </a:lnTo>
                  <a:lnTo>
                    <a:pt x="1300476" y="53758"/>
                  </a:lnTo>
                  <a:lnTo>
                    <a:pt x="1347777" y="69530"/>
                  </a:lnTo>
                  <a:lnTo>
                    <a:pt x="1393626" y="87133"/>
                  </a:lnTo>
                  <a:lnTo>
                    <a:pt x="1437936" y="106502"/>
                  </a:lnTo>
                  <a:lnTo>
                    <a:pt x="1480619" y="127574"/>
                  </a:lnTo>
                  <a:lnTo>
                    <a:pt x="1521587" y="150284"/>
                  </a:lnTo>
                  <a:lnTo>
                    <a:pt x="1560753" y="174567"/>
                  </a:lnTo>
                  <a:lnTo>
                    <a:pt x="1598028" y="200361"/>
                  </a:lnTo>
                  <a:lnTo>
                    <a:pt x="1633324" y="227600"/>
                  </a:lnTo>
                  <a:lnTo>
                    <a:pt x="1666555" y="256221"/>
                  </a:lnTo>
                  <a:lnTo>
                    <a:pt x="1697632" y="286159"/>
                  </a:lnTo>
                  <a:lnTo>
                    <a:pt x="1726467" y="317350"/>
                  </a:lnTo>
                  <a:lnTo>
                    <a:pt x="1752972" y="349731"/>
                  </a:lnTo>
                  <a:lnTo>
                    <a:pt x="1777061" y="383236"/>
                  </a:lnTo>
                  <a:lnTo>
                    <a:pt x="1798644" y="417802"/>
                  </a:lnTo>
                  <a:lnTo>
                    <a:pt x="1817634" y="453364"/>
                  </a:lnTo>
                  <a:lnTo>
                    <a:pt x="1833944" y="489859"/>
                  </a:lnTo>
                  <a:lnTo>
                    <a:pt x="1847485" y="527222"/>
                  </a:lnTo>
                  <a:lnTo>
                    <a:pt x="1858169" y="565389"/>
                  </a:lnTo>
                  <a:lnTo>
                    <a:pt x="1865910" y="604296"/>
                  </a:lnTo>
                  <a:lnTo>
                    <a:pt x="1870619" y="643878"/>
                  </a:lnTo>
                  <a:lnTo>
                    <a:pt x="1872208" y="684072"/>
                  </a:lnTo>
                  <a:lnTo>
                    <a:pt x="1870619" y="724268"/>
                  </a:lnTo>
                  <a:lnTo>
                    <a:pt x="1865910" y="763851"/>
                  </a:lnTo>
                  <a:lnTo>
                    <a:pt x="1858169" y="802759"/>
                  </a:lnTo>
                  <a:lnTo>
                    <a:pt x="1847485" y="840927"/>
                  </a:lnTo>
                  <a:lnTo>
                    <a:pt x="1833944" y="878290"/>
                  </a:lnTo>
                  <a:lnTo>
                    <a:pt x="1817634" y="914786"/>
                  </a:lnTo>
                  <a:lnTo>
                    <a:pt x="1798644" y="950348"/>
                  </a:lnTo>
                  <a:lnTo>
                    <a:pt x="1777061" y="984914"/>
                  </a:lnTo>
                  <a:lnTo>
                    <a:pt x="1752972" y="1018419"/>
                  </a:lnTo>
                  <a:lnTo>
                    <a:pt x="1726467" y="1050800"/>
                  </a:lnTo>
                  <a:lnTo>
                    <a:pt x="1697632" y="1081991"/>
                  </a:lnTo>
                  <a:lnTo>
                    <a:pt x="1666555" y="1111929"/>
                  </a:lnTo>
                  <a:lnTo>
                    <a:pt x="1633324" y="1140549"/>
                  </a:lnTo>
                  <a:lnTo>
                    <a:pt x="1598028" y="1167788"/>
                  </a:lnTo>
                  <a:lnTo>
                    <a:pt x="1560753" y="1193582"/>
                  </a:lnTo>
                  <a:lnTo>
                    <a:pt x="1521587" y="1217865"/>
                  </a:lnTo>
                  <a:lnTo>
                    <a:pt x="1480619" y="1240574"/>
                  </a:lnTo>
                  <a:lnTo>
                    <a:pt x="1437936" y="1261645"/>
                  </a:lnTo>
                  <a:lnTo>
                    <a:pt x="1393626" y="1281014"/>
                  </a:lnTo>
                  <a:lnTo>
                    <a:pt x="1347777" y="1298617"/>
                  </a:lnTo>
                  <a:lnTo>
                    <a:pt x="1300476" y="1314389"/>
                  </a:lnTo>
                  <a:lnTo>
                    <a:pt x="1251811" y="1328266"/>
                  </a:lnTo>
                  <a:lnTo>
                    <a:pt x="1201871" y="1340184"/>
                  </a:lnTo>
                  <a:lnTo>
                    <a:pt x="1150743" y="1350079"/>
                  </a:lnTo>
                  <a:lnTo>
                    <a:pt x="1098514" y="1357887"/>
                  </a:lnTo>
                  <a:lnTo>
                    <a:pt x="1045273" y="1363543"/>
                  </a:lnTo>
                  <a:lnTo>
                    <a:pt x="991107" y="1366984"/>
                  </a:lnTo>
                  <a:lnTo>
                    <a:pt x="936104" y="1368145"/>
                  </a:lnTo>
                  <a:lnTo>
                    <a:pt x="881101" y="1366984"/>
                  </a:lnTo>
                  <a:lnTo>
                    <a:pt x="826935" y="1363543"/>
                  </a:lnTo>
                  <a:lnTo>
                    <a:pt x="773694" y="1357887"/>
                  </a:lnTo>
                  <a:lnTo>
                    <a:pt x="721465" y="1350079"/>
                  </a:lnTo>
                  <a:lnTo>
                    <a:pt x="670337" y="1340184"/>
                  </a:lnTo>
                  <a:lnTo>
                    <a:pt x="620396" y="1328266"/>
                  </a:lnTo>
                  <a:lnTo>
                    <a:pt x="571732" y="1314389"/>
                  </a:lnTo>
                  <a:lnTo>
                    <a:pt x="524431" y="1298617"/>
                  </a:lnTo>
                  <a:lnTo>
                    <a:pt x="478581" y="1281014"/>
                  </a:lnTo>
                  <a:lnTo>
                    <a:pt x="434271" y="1261645"/>
                  </a:lnTo>
                  <a:lnTo>
                    <a:pt x="391588" y="1240574"/>
                  </a:lnTo>
                  <a:lnTo>
                    <a:pt x="350620" y="1217865"/>
                  </a:lnTo>
                  <a:lnTo>
                    <a:pt x="311455" y="1193582"/>
                  </a:lnTo>
                  <a:lnTo>
                    <a:pt x="274180" y="1167788"/>
                  </a:lnTo>
                  <a:lnTo>
                    <a:pt x="238883" y="1140549"/>
                  </a:lnTo>
                  <a:lnTo>
                    <a:pt x="205653" y="1111929"/>
                  </a:lnTo>
                  <a:lnTo>
                    <a:pt x="174576" y="1081991"/>
                  </a:lnTo>
                  <a:lnTo>
                    <a:pt x="145741" y="1050800"/>
                  </a:lnTo>
                  <a:lnTo>
                    <a:pt x="119235" y="1018419"/>
                  </a:lnTo>
                  <a:lnTo>
                    <a:pt x="95147" y="984914"/>
                  </a:lnTo>
                  <a:lnTo>
                    <a:pt x="73564" y="950348"/>
                  </a:lnTo>
                  <a:lnTo>
                    <a:pt x="54574" y="914786"/>
                  </a:lnTo>
                  <a:lnTo>
                    <a:pt x="38264" y="878290"/>
                  </a:lnTo>
                  <a:lnTo>
                    <a:pt x="24723" y="840927"/>
                  </a:lnTo>
                  <a:lnTo>
                    <a:pt x="14038" y="802759"/>
                  </a:lnTo>
                  <a:lnTo>
                    <a:pt x="6297" y="763851"/>
                  </a:lnTo>
                  <a:lnTo>
                    <a:pt x="1589" y="724268"/>
                  </a:lnTo>
                  <a:lnTo>
                    <a:pt x="0" y="684072"/>
                  </a:lnTo>
                  <a:close/>
                </a:path>
              </a:pathLst>
            </a:custGeom>
            <a:ln w="19050">
              <a:solidFill>
                <a:srgbClr val="525977"/>
              </a:solidFill>
            </a:ln>
          </p:spPr>
          <p:txBody>
            <a:bodyPr wrap="square" lIns="0" tIns="0" rIns="0" bIns="0" rtlCol="0"/>
            <a:lstStyle/>
            <a:p>
              <a:endParaRPr sz="2160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622609" y="4056349"/>
            <a:ext cx="1262634" cy="68018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5240" marR="6096" indent="249935">
              <a:spcBef>
                <a:spcPts val="120"/>
              </a:spcBef>
            </a:pPr>
            <a:r>
              <a:rPr sz="2160" spc="-24" dirty="0">
                <a:solidFill>
                  <a:srgbClr val="83300F"/>
                </a:solidFill>
                <a:latin typeface="Arial Black"/>
                <a:cs typeface="Arial Black"/>
              </a:rPr>
              <a:t>Речь </a:t>
            </a:r>
            <a:r>
              <a:rPr sz="2160" spc="-12" dirty="0">
                <a:solidFill>
                  <a:srgbClr val="83300F"/>
                </a:solidFill>
                <a:latin typeface="Arial Black"/>
                <a:cs typeface="Arial Black"/>
              </a:rPr>
              <a:t>учителя</a:t>
            </a:r>
            <a:endParaRPr sz="2160">
              <a:latin typeface="Arial Black"/>
              <a:cs typeface="Arial Black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9636829" y="3671324"/>
            <a:ext cx="2269997" cy="1837944"/>
            <a:chOff x="6506691" y="3059437"/>
            <a:chExt cx="1891664" cy="1531620"/>
          </a:xfrm>
        </p:grpSpPr>
        <p:sp>
          <p:nvSpPr>
            <p:cNvPr id="15" name="object 15"/>
            <p:cNvSpPr/>
            <p:nvPr/>
          </p:nvSpPr>
          <p:spPr>
            <a:xfrm>
              <a:off x="6516216" y="3068962"/>
              <a:ext cx="1872614" cy="1512570"/>
            </a:xfrm>
            <a:custGeom>
              <a:avLst/>
              <a:gdLst/>
              <a:ahLst/>
              <a:cxnLst/>
              <a:rect l="l" t="t" r="r" b="b"/>
              <a:pathLst>
                <a:path w="1872615" h="1512570">
                  <a:moveTo>
                    <a:pt x="936104" y="0"/>
                  </a:moveTo>
                  <a:lnTo>
                    <a:pt x="882984" y="1196"/>
                  </a:lnTo>
                  <a:lnTo>
                    <a:pt x="830642" y="4744"/>
                  </a:lnTo>
                  <a:lnTo>
                    <a:pt x="779156" y="10580"/>
                  </a:lnTo>
                  <a:lnTo>
                    <a:pt x="728606" y="18639"/>
                  </a:lnTo>
                  <a:lnTo>
                    <a:pt x="679070" y="28858"/>
                  </a:lnTo>
                  <a:lnTo>
                    <a:pt x="630627" y="41172"/>
                  </a:lnTo>
                  <a:lnTo>
                    <a:pt x="583357" y="55519"/>
                  </a:lnTo>
                  <a:lnTo>
                    <a:pt x="537338" y="71834"/>
                  </a:lnTo>
                  <a:lnTo>
                    <a:pt x="492650" y="90053"/>
                  </a:lnTo>
                  <a:lnTo>
                    <a:pt x="449371" y="110113"/>
                  </a:lnTo>
                  <a:lnTo>
                    <a:pt x="407581" y="131950"/>
                  </a:lnTo>
                  <a:lnTo>
                    <a:pt x="367359" y="155500"/>
                  </a:lnTo>
                  <a:lnTo>
                    <a:pt x="328783" y="180699"/>
                  </a:lnTo>
                  <a:lnTo>
                    <a:pt x="291933" y="207483"/>
                  </a:lnTo>
                  <a:lnTo>
                    <a:pt x="256888" y="235788"/>
                  </a:lnTo>
                  <a:lnTo>
                    <a:pt x="223726" y="265552"/>
                  </a:lnTo>
                  <a:lnTo>
                    <a:pt x="192527" y="296709"/>
                  </a:lnTo>
                  <a:lnTo>
                    <a:pt x="163370" y="329196"/>
                  </a:lnTo>
                  <a:lnTo>
                    <a:pt x="136333" y="362949"/>
                  </a:lnTo>
                  <a:lnTo>
                    <a:pt x="111497" y="397905"/>
                  </a:lnTo>
                  <a:lnTo>
                    <a:pt x="88939" y="433999"/>
                  </a:lnTo>
                  <a:lnTo>
                    <a:pt x="68739" y="471168"/>
                  </a:lnTo>
                  <a:lnTo>
                    <a:pt x="50976" y="509348"/>
                  </a:lnTo>
                  <a:lnTo>
                    <a:pt x="35729" y="548475"/>
                  </a:lnTo>
                  <a:lnTo>
                    <a:pt x="23077" y="588485"/>
                  </a:lnTo>
                  <a:lnTo>
                    <a:pt x="13099" y="629314"/>
                  </a:lnTo>
                  <a:lnTo>
                    <a:pt x="5874" y="670900"/>
                  </a:lnTo>
                  <a:lnTo>
                    <a:pt x="1481" y="713176"/>
                  </a:lnTo>
                  <a:lnTo>
                    <a:pt x="0" y="756081"/>
                  </a:lnTo>
                  <a:lnTo>
                    <a:pt x="1481" y="798986"/>
                  </a:lnTo>
                  <a:lnTo>
                    <a:pt x="5874" y="841263"/>
                  </a:lnTo>
                  <a:lnTo>
                    <a:pt x="13099" y="882848"/>
                  </a:lnTo>
                  <a:lnTo>
                    <a:pt x="23077" y="923678"/>
                  </a:lnTo>
                  <a:lnTo>
                    <a:pt x="35729" y="963688"/>
                  </a:lnTo>
                  <a:lnTo>
                    <a:pt x="50976" y="1002815"/>
                  </a:lnTo>
                  <a:lnTo>
                    <a:pt x="68739" y="1040994"/>
                  </a:lnTo>
                  <a:lnTo>
                    <a:pt x="88939" y="1078163"/>
                  </a:lnTo>
                  <a:lnTo>
                    <a:pt x="111497" y="1114258"/>
                  </a:lnTo>
                  <a:lnTo>
                    <a:pt x="136333" y="1149213"/>
                  </a:lnTo>
                  <a:lnTo>
                    <a:pt x="163370" y="1182967"/>
                  </a:lnTo>
                  <a:lnTo>
                    <a:pt x="192527" y="1215454"/>
                  </a:lnTo>
                  <a:lnTo>
                    <a:pt x="223726" y="1246611"/>
                  </a:lnTo>
                  <a:lnTo>
                    <a:pt x="256888" y="1276374"/>
                  </a:lnTo>
                  <a:lnTo>
                    <a:pt x="291933" y="1304680"/>
                  </a:lnTo>
                  <a:lnTo>
                    <a:pt x="328783" y="1331464"/>
                  </a:lnTo>
                  <a:lnTo>
                    <a:pt x="367359" y="1356663"/>
                  </a:lnTo>
                  <a:lnTo>
                    <a:pt x="407581" y="1380213"/>
                  </a:lnTo>
                  <a:lnTo>
                    <a:pt x="449371" y="1402049"/>
                  </a:lnTo>
                  <a:lnTo>
                    <a:pt x="492650" y="1422109"/>
                  </a:lnTo>
                  <a:lnTo>
                    <a:pt x="537338" y="1440329"/>
                  </a:lnTo>
                  <a:lnTo>
                    <a:pt x="583357" y="1456644"/>
                  </a:lnTo>
                  <a:lnTo>
                    <a:pt x="630627" y="1470990"/>
                  </a:lnTo>
                  <a:lnTo>
                    <a:pt x="679070" y="1483305"/>
                  </a:lnTo>
                  <a:lnTo>
                    <a:pt x="728606" y="1493524"/>
                  </a:lnTo>
                  <a:lnTo>
                    <a:pt x="779156" y="1501583"/>
                  </a:lnTo>
                  <a:lnTo>
                    <a:pt x="830642" y="1507418"/>
                  </a:lnTo>
                  <a:lnTo>
                    <a:pt x="882984" y="1510966"/>
                  </a:lnTo>
                  <a:lnTo>
                    <a:pt x="936104" y="1512163"/>
                  </a:lnTo>
                  <a:lnTo>
                    <a:pt x="989223" y="1510966"/>
                  </a:lnTo>
                  <a:lnTo>
                    <a:pt x="1041566" y="1507418"/>
                  </a:lnTo>
                  <a:lnTo>
                    <a:pt x="1093051" y="1501583"/>
                  </a:lnTo>
                  <a:lnTo>
                    <a:pt x="1143602" y="1493524"/>
                  </a:lnTo>
                  <a:lnTo>
                    <a:pt x="1193138" y="1483305"/>
                  </a:lnTo>
                  <a:lnTo>
                    <a:pt x="1241581" y="1470990"/>
                  </a:lnTo>
                  <a:lnTo>
                    <a:pt x="1288851" y="1456644"/>
                  </a:lnTo>
                  <a:lnTo>
                    <a:pt x="1334870" y="1440329"/>
                  </a:lnTo>
                  <a:lnTo>
                    <a:pt x="1379558" y="1422109"/>
                  </a:lnTo>
                  <a:lnTo>
                    <a:pt x="1422836" y="1402049"/>
                  </a:lnTo>
                  <a:lnTo>
                    <a:pt x="1464626" y="1380213"/>
                  </a:lnTo>
                  <a:lnTo>
                    <a:pt x="1504849" y="1356663"/>
                  </a:lnTo>
                  <a:lnTo>
                    <a:pt x="1543424" y="1331464"/>
                  </a:lnTo>
                  <a:lnTo>
                    <a:pt x="1580275" y="1304680"/>
                  </a:lnTo>
                  <a:lnTo>
                    <a:pt x="1615320" y="1276374"/>
                  </a:lnTo>
                  <a:lnTo>
                    <a:pt x="1648482" y="1246611"/>
                  </a:lnTo>
                  <a:lnTo>
                    <a:pt x="1679681" y="1215454"/>
                  </a:lnTo>
                  <a:lnTo>
                    <a:pt x="1708838" y="1182967"/>
                  </a:lnTo>
                  <a:lnTo>
                    <a:pt x="1735874" y="1149213"/>
                  </a:lnTo>
                  <a:lnTo>
                    <a:pt x="1760711" y="1114258"/>
                  </a:lnTo>
                  <a:lnTo>
                    <a:pt x="1783269" y="1078163"/>
                  </a:lnTo>
                  <a:lnTo>
                    <a:pt x="1803468" y="1040994"/>
                  </a:lnTo>
                  <a:lnTo>
                    <a:pt x="1821231" y="1002815"/>
                  </a:lnTo>
                  <a:lnTo>
                    <a:pt x="1836478" y="963688"/>
                  </a:lnTo>
                  <a:lnTo>
                    <a:pt x="1849130" y="923678"/>
                  </a:lnTo>
                  <a:lnTo>
                    <a:pt x="1859108" y="882848"/>
                  </a:lnTo>
                  <a:lnTo>
                    <a:pt x="1866333" y="841263"/>
                  </a:lnTo>
                  <a:lnTo>
                    <a:pt x="1870726" y="798986"/>
                  </a:lnTo>
                  <a:lnTo>
                    <a:pt x="1872208" y="756081"/>
                  </a:lnTo>
                  <a:lnTo>
                    <a:pt x="1870726" y="713176"/>
                  </a:lnTo>
                  <a:lnTo>
                    <a:pt x="1866333" y="670900"/>
                  </a:lnTo>
                  <a:lnTo>
                    <a:pt x="1859108" y="629314"/>
                  </a:lnTo>
                  <a:lnTo>
                    <a:pt x="1849130" y="588485"/>
                  </a:lnTo>
                  <a:lnTo>
                    <a:pt x="1836478" y="548475"/>
                  </a:lnTo>
                  <a:lnTo>
                    <a:pt x="1821231" y="509348"/>
                  </a:lnTo>
                  <a:lnTo>
                    <a:pt x="1803468" y="471168"/>
                  </a:lnTo>
                  <a:lnTo>
                    <a:pt x="1783269" y="433999"/>
                  </a:lnTo>
                  <a:lnTo>
                    <a:pt x="1760711" y="397905"/>
                  </a:lnTo>
                  <a:lnTo>
                    <a:pt x="1735874" y="362949"/>
                  </a:lnTo>
                  <a:lnTo>
                    <a:pt x="1708838" y="329196"/>
                  </a:lnTo>
                  <a:lnTo>
                    <a:pt x="1679681" y="296709"/>
                  </a:lnTo>
                  <a:lnTo>
                    <a:pt x="1648482" y="265552"/>
                  </a:lnTo>
                  <a:lnTo>
                    <a:pt x="1615320" y="235788"/>
                  </a:lnTo>
                  <a:lnTo>
                    <a:pt x="1580275" y="207483"/>
                  </a:lnTo>
                  <a:lnTo>
                    <a:pt x="1543424" y="180699"/>
                  </a:lnTo>
                  <a:lnTo>
                    <a:pt x="1504849" y="155500"/>
                  </a:lnTo>
                  <a:lnTo>
                    <a:pt x="1464626" y="131950"/>
                  </a:lnTo>
                  <a:lnTo>
                    <a:pt x="1422836" y="110113"/>
                  </a:lnTo>
                  <a:lnTo>
                    <a:pt x="1379558" y="90053"/>
                  </a:lnTo>
                  <a:lnTo>
                    <a:pt x="1334870" y="71834"/>
                  </a:lnTo>
                  <a:lnTo>
                    <a:pt x="1288851" y="55519"/>
                  </a:lnTo>
                  <a:lnTo>
                    <a:pt x="1241581" y="41172"/>
                  </a:lnTo>
                  <a:lnTo>
                    <a:pt x="1193138" y="28858"/>
                  </a:lnTo>
                  <a:lnTo>
                    <a:pt x="1143602" y="18639"/>
                  </a:lnTo>
                  <a:lnTo>
                    <a:pt x="1093051" y="10580"/>
                  </a:lnTo>
                  <a:lnTo>
                    <a:pt x="1041566" y="4744"/>
                  </a:lnTo>
                  <a:lnTo>
                    <a:pt x="989223" y="1196"/>
                  </a:lnTo>
                  <a:lnTo>
                    <a:pt x="936104" y="0"/>
                  </a:lnTo>
                  <a:close/>
                </a:path>
              </a:pathLst>
            </a:custGeom>
            <a:solidFill>
              <a:srgbClr val="727CA3"/>
            </a:solidFill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sp>
          <p:nvSpPr>
            <p:cNvPr id="16" name="object 16"/>
            <p:cNvSpPr/>
            <p:nvPr/>
          </p:nvSpPr>
          <p:spPr>
            <a:xfrm>
              <a:off x="6516216" y="3068962"/>
              <a:ext cx="1872614" cy="1512570"/>
            </a:xfrm>
            <a:custGeom>
              <a:avLst/>
              <a:gdLst/>
              <a:ahLst/>
              <a:cxnLst/>
              <a:rect l="l" t="t" r="r" b="b"/>
              <a:pathLst>
                <a:path w="1872615" h="1512570">
                  <a:moveTo>
                    <a:pt x="0" y="756081"/>
                  </a:moveTo>
                  <a:lnTo>
                    <a:pt x="1481" y="713176"/>
                  </a:lnTo>
                  <a:lnTo>
                    <a:pt x="5874" y="670900"/>
                  </a:lnTo>
                  <a:lnTo>
                    <a:pt x="13099" y="629314"/>
                  </a:lnTo>
                  <a:lnTo>
                    <a:pt x="23077" y="588485"/>
                  </a:lnTo>
                  <a:lnTo>
                    <a:pt x="35729" y="548475"/>
                  </a:lnTo>
                  <a:lnTo>
                    <a:pt x="50976" y="509348"/>
                  </a:lnTo>
                  <a:lnTo>
                    <a:pt x="68739" y="471168"/>
                  </a:lnTo>
                  <a:lnTo>
                    <a:pt x="88939" y="433999"/>
                  </a:lnTo>
                  <a:lnTo>
                    <a:pt x="111497" y="397905"/>
                  </a:lnTo>
                  <a:lnTo>
                    <a:pt x="136333" y="362949"/>
                  </a:lnTo>
                  <a:lnTo>
                    <a:pt x="163370" y="329196"/>
                  </a:lnTo>
                  <a:lnTo>
                    <a:pt x="192527" y="296709"/>
                  </a:lnTo>
                  <a:lnTo>
                    <a:pt x="223726" y="265552"/>
                  </a:lnTo>
                  <a:lnTo>
                    <a:pt x="256888" y="235788"/>
                  </a:lnTo>
                  <a:lnTo>
                    <a:pt x="291933" y="207483"/>
                  </a:lnTo>
                  <a:lnTo>
                    <a:pt x="328783" y="180699"/>
                  </a:lnTo>
                  <a:lnTo>
                    <a:pt x="367359" y="155500"/>
                  </a:lnTo>
                  <a:lnTo>
                    <a:pt x="407581" y="131950"/>
                  </a:lnTo>
                  <a:lnTo>
                    <a:pt x="449371" y="110113"/>
                  </a:lnTo>
                  <a:lnTo>
                    <a:pt x="492650" y="90053"/>
                  </a:lnTo>
                  <a:lnTo>
                    <a:pt x="537338" y="71834"/>
                  </a:lnTo>
                  <a:lnTo>
                    <a:pt x="583357" y="55519"/>
                  </a:lnTo>
                  <a:lnTo>
                    <a:pt x="630627" y="41172"/>
                  </a:lnTo>
                  <a:lnTo>
                    <a:pt x="679070" y="28858"/>
                  </a:lnTo>
                  <a:lnTo>
                    <a:pt x="728606" y="18639"/>
                  </a:lnTo>
                  <a:lnTo>
                    <a:pt x="779156" y="10580"/>
                  </a:lnTo>
                  <a:lnTo>
                    <a:pt x="830642" y="4744"/>
                  </a:lnTo>
                  <a:lnTo>
                    <a:pt x="882984" y="1196"/>
                  </a:lnTo>
                  <a:lnTo>
                    <a:pt x="936104" y="0"/>
                  </a:lnTo>
                  <a:lnTo>
                    <a:pt x="989223" y="1196"/>
                  </a:lnTo>
                  <a:lnTo>
                    <a:pt x="1041566" y="4744"/>
                  </a:lnTo>
                  <a:lnTo>
                    <a:pt x="1093051" y="10580"/>
                  </a:lnTo>
                  <a:lnTo>
                    <a:pt x="1143602" y="18639"/>
                  </a:lnTo>
                  <a:lnTo>
                    <a:pt x="1193138" y="28858"/>
                  </a:lnTo>
                  <a:lnTo>
                    <a:pt x="1241581" y="41172"/>
                  </a:lnTo>
                  <a:lnTo>
                    <a:pt x="1288851" y="55519"/>
                  </a:lnTo>
                  <a:lnTo>
                    <a:pt x="1334870" y="71834"/>
                  </a:lnTo>
                  <a:lnTo>
                    <a:pt x="1379558" y="90053"/>
                  </a:lnTo>
                  <a:lnTo>
                    <a:pt x="1422836" y="110113"/>
                  </a:lnTo>
                  <a:lnTo>
                    <a:pt x="1464626" y="131950"/>
                  </a:lnTo>
                  <a:lnTo>
                    <a:pt x="1504849" y="155500"/>
                  </a:lnTo>
                  <a:lnTo>
                    <a:pt x="1543424" y="180699"/>
                  </a:lnTo>
                  <a:lnTo>
                    <a:pt x="1580275" y="207483"/>
                  </a:lnTo>
                  <a:lnTo>
                    <a:pt x="1615320" y="235788"/>
                  </a:lnTo>
                  <a:lnTo>
                    <a:pt x="1648482" y="265552"/>
                  </a:lnTo>
                  <a:lnTo>
                    <a:pt x="1679681" y="296709"/>
                  </a:lnTo>
                  <a:lnTo>
                    <a:pt x="1708838" y="329196"/>
                  </a:lnTo>
                  <a:lnTo>
                    <a:pt x="1735874" y="362949"/>
                  </a:lnTo>
                  <a:lnTo>
                    <a:pt x="1760711" y="397905"/>
                  </a:lnTo>
                  <a:lnTo>
                    <a:pt x="1783269" y="433999"/>
                  </a:lnTo>
                  <a:lnTo>
                    <a:pt x="1803468" y="471168"/>
                  </a:lnTo>
                  <a:lnTo>
                    <a:pt x="1821231" y="509348"/>
                  </a:lnTo>
                  <a:lnTo>
                    <a:pt x="1836478" y="548475"/>
                  </a:lnTo>
                  <a:lnTo>
                    <a:pt x="1849130" y="588485"/>
                  </a:lnTo>
                  <a:lnTo>
                    <a:pt x="1859108" y="629314"/>
                  </a:lnTo>
                  <a:lnTo>
                    <a:pt x="1866333" y="670900"/>
                  </a:lnTo>
                  <a:lnTo>
                    <a:pt x="1870726" y="713176"/>
                  </a:lnTo>
                  <a:lnTo>
                    <a:pt x="1872208" y="756081"/>
                  </a:lnTo>
                  <a:lnTo>
                    <a:pt x="1870726" y="798986"/>
                  </a:lnTo>
                  <a:lnTo>
                    <a:pt x="1866333" y="841263"/>
                  </a:lnTo>
                  <a:lnTo>
                    <a:pt x="1859108" y="882848"/>
                  </a:lnTo>
                  <a:lnTo>
                    <a:pt x="1849130" y="923678"/>
                  </a:lnTo>
                  <a:lnTo>
                    <a:pt x="1836478" y="963688"/>
                  </a:lnTo>
                  <a:lnTo>
                    <a:pt x="1821231" y="1002815"/>
                  </a:lnTo>
                  <a:lnTo>
                    <a:pt x="1803468" y="1040994"/>
                  </a:lnTo>
                  <a:lnTo>
                    <a:pt x="1783269" y="1078163"/>
                  </a:lnTo>
                  <a:lnTo>
                    <a:pt x="1760711" y="1114258"/>
                  </a:lnTo>
                  <a:lnTo>
                    <a:pt x="1735874" y="1149213"/>
                  </a:lnTo>
                  <a:lnTo>
                    <a:pt x="1708838" y="1182967"/>
                  </a:lnTo>
                  <a:lnTo>
                    <a:pt x="1679681" y="1215454"/>
                  </a:lnTo>
                  <a:lnTo>
                    <a:pt x="1648482" y="1246611"/>
                  </a:lnTo>
                  <a:lnTo>
                    <a:pt x="1615320" y="1276374"/>
                  </a:lnTo>
                  <a:lnTo>
                    <a:pt x="1580275" y="1304680"/>
                  </a:lnTo>
                  <a:lnTo>
                    <a:pt x="1543424" y="1331464"/>
                  </a:lnTo>
                  <a:lnTo>
                    <a:pt x="1504849" y="1356663"/>
                  </a:lnTo>
                  <a:lnTo>
                    <a:pt x="1464626" y="1380213"/>
                  </a:lnTo>
                  <a:lnTo>
                    <a:pt x="1422836" y="1402049"/>
                  </a:lnTo>
                  <a:lnTo>
                    <a:pt x="1379558" y="1422109"/>
                  </a:lnTo>
                  <a:lnTo>
                    <a:pt x="1334870" y="1440329"/>
                  </a:lnTo>
                  <a:lnTo>
                    <a:pt x="1288851" y="1456644"/>
                  </a:lnTo>
                  <a:lnTo>
                    <a:pt x="1241581" y="1470990"/>
                  </a:lnTo>
                  <a:lnTo>
                    <a:pt x="1193138" y="1483305"/>
                  </a:lnTo>
                  <a:lnTo>
                    <a:pt x="1143602" y="1493524"/>
                  </a:lnTo>
                  <a:lnTo>
                    <a:pt x="1093051" y="1501583"/>
                  </a:lnTo>
                  <a:lnTo>
                    <a:pt x="1041566" y="1507418"/>
                  </a:lnTo>
                  <a:lnTo>
                    <a:pt x="989223" y="1510966"/>
                  </a:lnTo>
                  <a:lnTo>
                    <a:pt x="936104" y="1512163"/>
                  </a:lnTo>
                  <a:lnTo>
                    <a:pt x="882984" y="1510966"/>
                  </a:lnTo>
                  <a:lnTo>
                    <a:pt x="830642" y="1507418"/>
                  </a:lnTo>
                  <a:lnTo>
                    <a:pt x="779156" y="1501583"/>
                  </a:lnTo>
                  <a:lnTo>
                    <a:pt x="728606" y="1493524"/>
                  </a:lnTo>
                  <a:lnTo>
                    <a:pt x="679070" y="1483305"/>
                  </a:lnTo>
                  <a:lnTo>
                    <a:pt x="630627" y="1470990"/>
                  </a:lnTo>
                  <a:lnTo>
                    <a:pt x="583357" y="1456644"/>
                  </a:lnTo>
                  <a:lnTo>
                    <a:pt x="537338" y="1440329"/>
                  </a:lnTo>
                  <a:lnTo>
                    <a:pt x="492650" y="1422109"/>
                  </a:lnTo>
                  <a:lnTo>
                    <a:pt x="449371" y="1402049"/>
                  </a:lnTo>
                  <a:lnTo>
                    <a:pt x="407581" y="1380213"/>
                  </a:lnTo>
                  <a:lnTo>
                    <a:pt x="367359" y="1356663"/>
                  </a:lnTo>
                  <a:lnTo>
                    <a:pt x="328783" y="1331464"/>
                  </a:lnTo>
                  <a:lnTo>
                    <a:pt x="291933" y="1304680"/>
                  </a:lnTo>
                  <a:lnTo>
                    <a:pt x="256888" y="1276374"/>
                  </a:lnTo>
                  <a:lnTo>
                    <a:pt x="223726" y="1246611"/>
                  </a:lnTo>
                  <a:lnTo>
                    <a:pt x="192527" y="1215454"/>
                  </a:lnTo>
                  <a:lnTo>
                    <a:pt x="163370" y="1182967"/>
                  </a:lnTo>
                  <a:lnTo>
                    <a:pt x="136333" y="1149213"/>
                  </a:lnTo>
                  <a:lnTo>
                    <a:pt x="111497" y="1114258"/>
                  </a:lnTo>
                  <a:lnTo>
                    <a:pt x="88939" y="1078163"/>
                  </a:lnTo>
                  <a:lnTo>
                    <a:pt x="68739" y="1040994"/>
                  </a:lnTo>
                  <a:lnTo>
                    <a:pt x="50976" y="1002815"/>
                  </a:lnTo>
                  <a:lnTo>
                    <a:pt x="35729" y="963688"/>
                  </a:lnTo>
                  <a:lnTo>
                    <a:pt x="23077" y="923678"/>
                  </a:lnTo>
                  <a:lnTo>
                    <a:pt x="13099" y="882848"/>
                  </a:lnTo>
                  <a:lnTo>
                    <a:pt x="5874" y="841263"/>
                  </a:lnTo>
                  <a:lnTo>
                    <a:pt x="1481" y="798986"/>
                  </a:lnTo>
                  <a:lnTo>
                    <a:pt x="0" y="756081"/>
                  </a:lnTo>
                  <a:close/>
                </a:path>
              </a:pathLst>
            </a:custGeom>
            <a:ln w="19050">
              <a:solidFill>
                <a:srgbClr val="525977"/>
              </a:solidFill>
            </a:ln>
          </p:spPr>
          <p:txBody>
            <a:bodyPr wrap="square" lIns="0" tIns="0" rIns="0" bIns="0" rtlCol="0"/>
            <a:lstStyle/>
            <a:p>
              <a:endParaRPr sz="2160"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0116340" y="4229168"/>
            <a:ext cx="1310640" cy="68018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5240" marR="6096" indent="274320">
              <a:spcBef>
                <a:spcPts val="120"/>
              </a:spcBef>
            </a:pPr>
            <a:r>
              <a:rPr sz="2160" spc="-24" dirty="0">
                <a:solidFill>
                  <a:srgbClr val="83300F"/>
                </a:solidFill>
                <a:latin typeface="Arial Black"/>
                <a:cs typeface="Arial Black"/>
              </a:rPr>
              <a:t>Речь </a:t>
            </a:r>
            <a:r>
              <a:rPr sz="2160" spc="-12" dirty="0">
                <a:solidFill>
                  <a:srgbClr val="83300F"/>
                </a:solidFill>
                <a:latin typeface="Arial Black"/>
                <a:cs typeface="Arial Black"/>
              </a:rPr>
              <a:t>ученика</a:t>
            </a:r>
            <a:endParaRPr sz="2160">
              <a:latin typeface="Arial Black"/>
              <a:cs typeface="Arial Black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090226" y="2994002"/>
            <a:ext cx="5715762" cy="910590"/>
            <a:chOff x="1884521" y="2495001"/>
            <a:chExt cx="4763135" cy="758825"/>
          </a:xfrm>
        </p:grpSpPr>
        <p:sp>
          <p:nvSpPr>
            <p:cNvPr id="19" name="object 19"/>
            <p:cNvSpPr/>
            <p:nvPr/>
          </p:nvSpPr>
          <p:spPr>
            <a:xfrm>
              <a:off x="5413094" y="2532296"/>
              <a:ext cx="1225550" cy="711835"/>
            </a:xfrm>
            <a:custGeom>
              <a:avLst/>
              <a:gdLst/>
              <a:ahLst/>
              <a:cxnLst/>
              <a:rect l="l" t="t" r="r" b="b"/>
              <a:pathLst>
                <a:path w="1225550" h="711835">
                  <a:moveTo>
                    <a:pt x="179882" y="0"/>
                  </a:moveTo>
                  <a:lnTo>
                    <a:pt x="0" y="63677"/>
                  </a:lnTo>
                  <a:lnTo>
                    <a:pt x="63677" y="243560"/>
                  </a:lnTo>
                  <a:lnTo>
                    <a:pt x="92722" y="182676"/>
                  </a:lnTo>
                  <a:lnTo>
                    <a:pt x="1074166" y="650951"/>
                  </a:lnTo>
                  <a:lnTo>
                    <a:pt x="1045121" y="711835"/>
                  </a:lnTo>
                  <a:lnTo>
                    <a:pt x="1225003" y="648169"/>
                  </a:lnTo>
                  <a:lnTo>
                    <a:pt x="1161326" y="468274"/>
                  </a:lnTo>
                  <a:lnTo>
                    <a:pt x="1132268" y="529170"/>
                  </a:lnTo>
                  <a:lnTo>
                    <a:pt x="150837" y="60896"/>
                  </a:lnTo>
                  <a:lnTo>
                    <a:pt x="179882" y="0"/>
                  </a:lnTo>
                  <a:close/>
                </a:path>
              </a:pathLst>
            </a:custGeom>
            <a:solidFill>
              <a:srgbClr val="94BAC3"/>
            </a:solidFill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sp>
          <p:nvSpPr>
            <p:cNvPr id="20" name="object 20"/>
            <p:cNvSpPr/>
            <p:nvPr/>
          </p:nvSpPr>
          <p:spPr>
            <a:xfrm>
              <a:off x="5413094" y="2532296"/>
              <a:ext cx="1225550" cy="711835"/>
            </a:xfrm>
            <a:custGeom>
              <a:avLst/>
              <a:gdLst/>
              <a:ahLst/>
              <a:cxnLst/>
              <a:rect l="l" t="t" r="r" b="b"/>
              <a:pathLst>
                <a:path w="1225550" h="711835">
                  <a:moveTo>
                    <a:pt x="0" y="63677"/>
                  </a:moveTo>
                  <a:lnTo>
                    <a:pt x="179882" y="0"/>
                  </a:lnTo>
                  <a:lnTo>
                    <a:pt x="150837" y="60896"/>
                  </a:lnTo>
                  <a:lnTo>
                    <a:pt x="1132268" y="529170"/>
                  </a:lnTo>
                  <a:lnTo>
                    <a:pt x="1161326" y="468274"/>
                  </a:lnTo>
                  <a:lnTo>
                    <a:pt x="1225003" y="648169"/>
                  </a:lnTo>
                  <a:lnTo>
                    <a:pt x="1045121" y="711835"/>
                  </a:lnTo>
                  <a:lnTo>
                    <a:pt x="1074166" y="650951"/>
                  </a:lnTo>
                  <a:lnTo>
                    <a:pt x="92722" y="182676"/>
                  </a:lnTo>
                  <a:lnTo>
                    <a:pt x="63677" y="243560"/>
                  </a:lnTo>
                  <a:lnTo>
                    <a:pt x="0" y="63677"/>
                  </a:lnTo>
                  <a:close/>
                </a:path>
              </a:pathLst>
            </a:custGeom>
            <a:ln w="19050">
              <a:solidFill>
                <a:srgbClr val="525977"/>
              </a:solidFill>
            </a:ln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sp>
          <p:nvSpPr>
            <p:cNvPr id="21" name="object 21"/>
            <p:cNvSpPr/>
            <p:nvPr/>
          </p:nvSpPr>
          <p:spPr>
            <a:xfrm>
              <a:off x="1894046" y="2504526"/>
              <a:ext cx="1210310" cy="733425"/>
            </a:xfrm>
            <a:custGeom>
              <a:avLst/>
              <a:gdLst/>
              <a:ahLst/>
              <a:cxnLst/>
              <a:rect l="l" t="t" r="r" b="b"/>
              <a:pathLst>
                <a:path w="1210310" h="733425">
                  <a:moveTo>
                    <a:pt x="1028496" y="0"/>
                  </a:moveTo>
                  <a:lnTo>
                    <a:pt x="1059078" y="60147"/>
                  </a:lnTo>
                  <a:lnTo>
                    <a:pt x="89712" y="552932"/>
                  </a:lnTo>
                  <a:lnTo>
                    <a:pt x="59131" y="492785"/>
                  </a:lnTo>
                  <a:lnTo>
                    <a:pt x="0" y="674217"/>
                  </a:lnTo>
                  <a:lnTo>
                    <a:pt x="181432" y="733348"/>
                  </a:lnTo>
                  <a:lnTo>
                    <a:pt x="150850" y="673214"/>
                  </a:lnTo>
                  <a:lnTo>
                    <a:pt x="1120216" y="180416"/>
                  </a:lnTo>
                  <a:lnTo>
                    <a:pt x="1150797" y="240563"/>
                  </a:lnTo>
                  <a:lnTo>
                    <a:pt x="1209929" y="59131"/>
                  </a:lnTo>
                  <a:lnTo>
                    <a:pt x="1028496" y="0"/>
                  </a:lnTo>
                  <a:close/>
                </a:path>
              </a:pathLst>
            </a:custGeom>
            <a:solidFill>
              <a:srgbClr val="94BAC3"/>
            </a:solidFill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sp>
          <p:nvSpPr>
            <p:cNvPr id="22" name="object 22"/>
            <p:cNvSpPr/>
            <p:nvPr/>
          </p:nvSpPr>
          <p:spPr>
            <a:xfrm>
              <a:off x="1894046" y="2504526"/>
              <a:ext cx="1210310" cy="733425"/>
            </a:xfrm>
            <a:custGeom>
              <a:avLst/>
              <a:gdLst/>
              <a:ahLst/>
              <a:cxnLst/>
              <a:rect l="l" t="t" r="r" b="b"/>
              <a:pathLst>
                <a:path w="1210310" h="733425">
                  <a:moveTo>
                    <a:pt x="0" y="674217"/>
                  </a:moveTo>
                  <a:lnTo>
                    <a:pt x="59131" y="492785"/>
                  </a:lnTo>
                  <a:lnTo>
                    <a:pt x="89712" y="552932"/>
                  </a:lnTo>
                  <a:lnTo>
                    <a:pt x="1059078" y="60147"/>
                  </a:lnTo>
                  <a:lnTo>
                    <a:pt x="1028496" y="0"/>
                  </a:lnTo>
                  <a:lnTo>
                    <a:pt x="1209929" y="59131"/>
                  </a:lnTo>
                  <a:lnTo>
                    <a:pt x="1150797" y="240563"/>
                  </a:lnTo>
                  <a:lnTo>
                    <a:pt x="1120216" y="180416"/>
                  </a:lnTo>
                  <a:lnTo>
                    <a:pt x="150850" y="673214"/>
                  </a:lnTo>
                  <a:lnTo>
                    <a:pt x="181432" y="733348"/>
                  </a:lnTo>
                  <a:lnTo>
                    <a:pt x="0" y="674217"/>
                  </a:lnTo>
                  <a:close/>
                </a:path>
              </a:pathLst>
            </a:custGeom>
            <a:ln w="19050">
              <a:solidFill>
                <a:srgbClr val="525977"/>
              </a:solidFill>
            </a:ln>
          </p:spPr>
          <p:txBody>
            <a:bodyPr wrap="square" lIns="0" tIns="0" rIns="0" bIns="0" rtlCol="0"/>
            <a:lstStyle/>
            <a:p>
              <a:endParaRPr sz="2160"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730990" y="2331034"/>
            <a:ext cx="3025902" cy="1584793"/>
          </a:xfrm>
          <a:prstGeom prst="rect">
            <a:avLst/>
          </a:prstGeom>
        </p:spPr>
        <p:txBody>
          <a:bodyPr vert="horz" wrap="square" lIns="0" tIns="16002" rIns="0" bIns="0" rtlCol="0">
            <a:spAutoFit/>
          </a:bodyPr>
          <a:lstStyle/>
          <a:p>
            <a:pPr marL="1381506" marR="6096" indent="323088">
              <a:spcBef>
                <a:spcPts val="126"/>
              </a:spcBef>
            </a:pPr>
            <a:r>
              <a:rPr sz="2400" spc="-12" dirty="0">
                <a:solidFill>
                  <a:srgbClr val="83300F"/>
                </a:solidFill>
                <a:latin typeface="Arial Black"/>
                <a:cs typeface="Arial Black"/>
              </a:rPr>
              <a:t>Текст учебника</a:t>
            </a:r>
            <a:endParaRPr sz="2400">
              <a:latin typeface="Arial Black"/>
              <a:cs typeface="Arial Black"/>
            </a:endParaRPr>
          </a:p>
          <a:p>
            <a:pPr>
              <a:spcBef>
                <a:spcPts val="978"/>
              </a:spcBef>
            </a:pPr>
            <a:endParaRPr sz="2400">
              <a:latin typeface="Arial Black"/>
              <a:cs typeface="Arial Black"/>
            </a:endParaRPr>
          </a:p>
          <a:p>
            <a:pPr marL="15240"/>
            <a:r>
              <a:rPr sz="2160" i="1" spc="-12" dirty="0">
                <a:solidFill>
                  <a:srgbClr val="373D54"/>
                </a:solidFill>
                <a:latin typeface="Calibri"/>
                <a:cs typeface="Calibri"/>
              </a:rPr>
              <a:t>Текст:</a:t>
            </a:r>
            <a:endParaRPr sz="216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730989" y="3946863"/>
            <a:ext cx="2673096" cy="101258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5240" marR="6096" algn="just">
              <a:spcBef>
                <a:spcPts val="120"/>
              </a:spcBef>
            </a:pPr>
            <a:r>
              <a:rPr sz="2160" dirty="0">
                <a:solidFill>
                  <a:srgbClr val="373D54"/>
                </a:solidFill>
                <a:latin typeface="Calibri"/>
                <a:cs typeface="Calibri"/>
              </a:rPr>
              <a:t>форма</a:t>
            </a:r>
            <a:r>
              <a:rPr sz="2160" spc="-72" dirty="0">
                <a:solidFill>
                  <a:srgbClr val="373D54"/>
                </a:solidFill>
                <a:latin typeface="Calibri"/>
                <a:cs typeface="Calibri"/>
              </a:rPr>
              <a:t> </a:t>
            </a:r>
            <a:r>
              <a:rPr sz="2160" spc="-12" dirty="0">
                <a:solidFill>
                  <a:srgbClr val="373D54"/>
                </a:solidFill>
                <a:latin typeface="Calibri"/>
                <a:cs typeface="Calibri"/>
              </a:rPr>
              <a:t>коммуникации источник</a:t>
            </a:r>
            <a:r>
              <a:rPr sz="2160" spc="-36" dirty="0">
                <a:solidFill>
                  <a:srgbClr val="373D54"/>
                </a:solidFill>
                <a:latin typeface="Calibri"/>
                <a:cs typeface="Calibri"/>
              </a:rPr>
              <a:t> </a:t>
            </a:r>
            <a:r>
              <a:rPr sz="2160" spc="-12" dirty="0">
                <a:solidFill>
                  <a:srgbClr val="373D54"/>
                </a:solidFill>
                <a:latin typeface="Calibri"/>
                <a:cs typeface="Calibri"/>
              </a:rPr>
              <a:t>информации средство</a:t>
            </a:r>
            <a:r>
              <a:rPr sz="2160" spc="-42" dirty="0">
                <a:solidFill>
                  <a:srgbClr val="373D54"/>
                </a:solidFill>
                <a:latin typeface="Calibri"/>
                <a:cs typeface="Calibri"/>
              </a:rPr>
              <a:t> </a:t>
            </a:r>
            <a:r>
              <a:rPr sz="2160" spc="-12" dirty="0">
                <a:solidFill>
                  <a:srgbClr val="373D54"/>
                </a:solidFill>
                <a:latin typeface="Calibri"/>
                <a:cs typeface="Calibri"/>
              </a:rPr>
              <a:t>обучения</a:t>
            </a:r>
            <a:endParaRPr sz="216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51538" y="5705519"/>
            <a:ext cx="13243138" cy="224420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693670">
              <a:spcBef>
                <a:spcPts val="120"/>
              </a:spcBef>
            </a:pPr>
            <a:r>
              <a:rPr sz="2400" b="1" i="1" spc="-12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Методика</a:t>
            </a:r>
            <a:r>
              <a:rPr sz="2400" b="1" i="1" spc="-6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работы</a:t>
            </a:r>
            <a:r>
              <a:rPr sz="2400" b="1" i="1" spc="-3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с</a:t>
            </a:r>
            <a:r>
              <a:rPr sz="2400" b="1" i="1" spc="-36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400" b="1" i="1" spc="-12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текстом</a:t>
            </a:r>
            <a:endParaRPr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  <a:p>
            <a:pPr marL="223266" indent="-211836">
              <a:spcBef>
                <a:spcPts val="126"/>
              </a:spcBef>
              <a:buSzPct val="94444"/>
              <a:buAutoNum type="arabicPeriod"/>
              <a:tabLst>
                <a:tab pos="223266" algn="l"/>
              </a:tabLst>
            </a:pPr>
            <a:r>
              <a:rPr sz="2400" b="1" spc="-24" dirty="0">
                <a:solidFill>
                  <a:srgbClr val="373D5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Предтекстовый</a:t>
            </a:r>
            <a:r>
              <a:rPr sz="2400" b="1" spc="42" dirty="0">
                <a:solidFill>
                  <a:srgbClr val="373D5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400" b="1" spc="-24" dirty="0">
                <a:solidFill>
                  <a:srgbClr val="373D5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этап.</a:t>
            </a:r>
            <a:endParaRPr sz="2400" b="1" dirty="0"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  <a:p>
            <a:pPr marL="15240"/>
            <a:r>
              <a:rPr sz="2400" spc="-12" dirty="0">
                <a:solidFill>
                  <a:srgbClr val="373D5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Мотивация.</a:t>
            </a:r>
            <a:r>
              <a:rPr sz="2400" spc="-72" dirty="0">
                <a:solidFill>
                  <a:srgbClr val="373D5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400" dirty="0">
                <a:solidFill>
                  <a:srgbClr val="373D5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Развёрнутые</a:t>
            </a:r>
            <a:r>
              <a:rPr sz="2400" spc="-54" dirty="0">
                <a:solidFill>
                  <a:srgbClr val="373D5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400" dirty="0">
                <a:solidFill>
                  <a:srgbClr val="373D5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инструкции</a:t>
            </a:r>
            <a:r>
              <a:rPr sz="2400" spc="-48" dirty="0">
                <a:solidFill>
                  <a:srgbClr val="373D5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400" dirty="0">
                <a:solidFill>
                  <a:srgbClr val="373D5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по</a:t>
            </a:r>
            <a:r>
              <a:rPr sz="2400" spc="-60" dirty="0">
                <a:solidFill>
                  <a:srgbClr val="373D5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400" dirty="0">
                <a:solidFill>
                  <a:srgbClr val="373D5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работе</a:t>
            </a:r>
            <a:r>
              <a:rPr sz="2400" spc="-66" dirty="0">
                <a:solidFill>
                  <a:srgbClr val="373D5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400" dirty="0">
                <a:solidFill>
                  <a:srgbClr val="373D5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с</a:t>
            </a:r>
            <a:r>
              <a:rPr sz="2400" spc="-60" dirty="0">
                <a:solidFill>
                  <a:srgbClr val="373D5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400" spc="-12" dirty="0">
                <a:solidFill>
                  <a:srgbClr val="373D5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текстом.</a:t>
            </a:r>
            <a:endParaRPr sz="2400" dirty="0"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  <a:p>
            <a:pPr marL="223266" indent="-211836">
              <a:buSzPct val="94444"/>
              <a:buAutoNum type="arabicPeriod" startAt="2"/>
              <a:tabLst>
                <a:tab pos="223266" algn="l"/>
              </a:tabLst>
            </a:pPr>
            <a:r>
              <a:rPr sz="2400" b="1" spc="-36" dirty="0">
                <a:solidFill>
                  <a:srgbClr val="373D5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Текстовый</a:t>
            </a:r>
            <a:r>
              <a:rPr sz="2400" b="1" spc="-84" dirty="0">
                <a:solidFill>
                  <a:srgbClr val="373D5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400" b="1" dirty="0">
                <a:solidFill>
                  <a:srgbClr val="373D5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этап</a:t>
            </a:r>
            <a:r>
              <a:rPr sz="2400" dirty="0">
                <a:solidFill>
                  <a:srgbClr val="373D5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.</a:t>
            </a:r>
            <a:r>
              <a:rPr sz="2400" spc="-72" dirty="0">
                <a:solidFill>
                  <a:srgbClr val="373D5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400" dirty="0">
                <a:solidFill>
                  <a:srgbClr val="373D5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Осознание</a:t>
            </a:r>
            <a:r>
              <a:rPr sz="2400" spc="-54" dirty="0">
                <a:solidFill>
                  <a:srgbClr val="373D5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400" spc="-12" dirty="0">
                <a:solidFill>
                  <a:srgbClr val="373D5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школьником</a:t>
            </a:r>
            <a:r>
              <a:rPr sz="2400" spc="-72" dirty="0">
                <a:solidFill>
                  <a:srgbClr val="373D5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400" dirty="0">
                <a:solidFill>
                  <a:srgbClr val="373D5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способов</a:t>
            </a:r>
            <a:r>
              <a:rPr sz="2400" spc="-60" dirty="0">
                <a:solidFill>
                  <a:srgbClr val="373D5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400" dirty="0">
                <a:solidFill>
                  <a:srgbClr val="373D5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действий</a:t>
            </a:r>
            <a:r>
              <a:rPr sz="2400" spc="-66" dirty="0">
                <a:solidFill>
                  <a:srgbClr val="373D5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400" dirty="0">
                <a:solidFill>
                  <a:srgbClr val="373D5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с</a:t>
            </a:r>
            <a:r>
              <a:rPr sz="2400" spc="-78" dirty="0">
                <a:solidFill>
                  <a:srgbClr val="373D5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400" dirty="0">
                <a:solidFill>
                  <a:srgbClr val="373D5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учебным</a:t>
            </a:r>
            <a:r>
              <a:rPr sz="2400" spc="-78" dirty="0">
                <a:solidFill>
                  <a:srgbClr val="373D5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400" spc="-12" dirty="0">
                <a:solidFill>
                  <a:srgbClr val="373D5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материалом.</a:t>
            </a:r>
            <a:endParaRPr sz="2400" dirty="0"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  <a:p>
            <a:pPr marL="15240" marR="2455164" indent="268224">
              <a:buSzPct val="94444"/>
              <a:buAutoNum type="arabicPeriod" startAt="2"/>
              <a:tabLst>
                <a:tab pos="283464" algn="l"/>
              </a:tabLst>
            </a:pPr>
            <a:r>
              <a:rPr sz="2400" b="1" spc="-12" dirty="0">
                <a:solidFill>
                  <a:srgbClr val="373D5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Послетекстовый</a:t>
            </a:r>
            <a:r>
              <a:rPr sz="2400" b="1" spc="-66" dirty="0">
                <a:solidFill>
                  <a:srgbClr val="373D5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400" b="1" dirty="0">
                <a:solidFill>
                  <a:srgbClr val="373D5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этап</a:t>
            </a:r>
            <a:r>
              <a:rPr sz="2400" dirty="0">
                <a:solidFill>
                  <a:srgbClr val="373D5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.</a:t>
            </a:r>
            <a:r>
              <a:rPr sz="2400" spc="-90" dirty="0">
                <a:solidFill>
                  <a:srgbClr val="373D5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400" dirty="0">
                <a:solidFill>
                  <a:srgbClr val="373D5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Создание</a:t>
            </a:r>
            <a:r>
              <a:rPr sz="2400" spc="-96" dirty="0">
                <a:solidFill>
                  <a:srgbClr val="373D5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400" dirty="0">
                <a:solidFill>
                  <a:srgbClr val="373D5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личностно</a:t>
            </a:r>
            <a:r>
              <a:rPr sz="2400" spc="-60" dirty="0">
                <a:solidFill>
                  <a:srgbClr val="373D5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400" dirty="0">
                <a:solidFill>
                  <a:srgbClr val="373D5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значимых</a:t>
            </a:r>
            <a:r>
              <a:rPr sz="2400" spc="-90" dirty="0">
                <a:solidFill>
                  <a:srgbClr val="373D5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400" spc="-12" dirty="0">
                <a:solidFill>
                  <a:srgbClr val="373D5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смыслов. Рефлексия</a:t>
            </a:r>
            <a:r>
              <a:rPr sz="2400" spc="-96" dirty="0">
                <a:solidFill>
                  <a:srgbClr val="373D5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400" dirty="0">
                <a:solidFill>
                  <a:srgbClr val="373D5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текста</a:t>
            </a:r>
            <a:r>
              <a:rPr sz="2400" spc="-66" dirty="0">
                <a:solidFill>
                  <a:srgbClr val="373D5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400" dirty="0">
                <a:solidFill>
                  <a:srgbClr val="373D5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(перенос</a:t>
            </a:r>
            <a:r>
              <a:rPr sz="2400" spc="-48" dirty="0">
                <a:solidFill>
                  <a:srgbClr val="373D5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400" dirty="0">
                <a:solidFill>
                  <a:srgbClr val="373D5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его</a:t>
            </a:r>
            <a:r>
              <a:rPr sz="2400" spc="-66" dirty="0">
                <a:solidFill>
                  <a:srgbClr val="373D5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400" dirty="0">
                <a:solidFill>
                  <a:srgbClr val="373D5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в</a:t>
            </a:r>
            <a:r>
              <a:rPr sz="2400" spc="-72" dirty="0">
                <a:solidFill>
                  <a:srgbClr val="373D5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400" dirty="0">
                <a:solidFill>
                  <a:srgbClr val="373D5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сферу</a:t>
            </a:r>
            <a:r>
              <a:rPr sz="2400" spc="-78" dirty="0">
                <a:solidFill>
                  <a:srgbClr val="373D5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400" dirty="0">
                <a:solidFill>
                  <a:srgbClr val="373D5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личного</a:t>
            </a:r>
            <a:r>
              <a:rPr sz="2400" spc="-60" dirty="0">
                <a:solidFill>
                  <a:srgbClr val="373D5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400" spc="-12" dirty="0">
                <a:solidFill>
                  <a:srgbClr val="373D5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сознания)</a:t>
            </a:r>
            <a:endParaRPr sz="2400" dirty="0"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959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1286</Words>
  <Application>Microsoft Office PowerPoint</Application>
  <PresentationFormat>Произвольный</PresentationFormat>
  <Paragraphs>174</Paragraphs>
  <Slides>23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4" baseType="lpstr">
      <vt:lpstr>DM Sans Medium</vt:lpstr>
      <vt:lpstr>Calibri</vt:lpstr>
      <vt:lpstr>Times New Roman</vt:lpstr>
      <vt:lpstr>Calibri Light</vt:lpstr>
      <vt:lpstr>Inter</vt:lpstr>
      <vt:lpstr>Arial Black</vt:lpstr>
      <vt:lpstr>Arial</vt:lpstr>
      <vt:lpstr>Cambria</vt:lpstr>
      <vt:lpstr>Microsoft Sans Serif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Обучение способам действий с учебно-научным текстом – метапредметная основа образования</vt:lpstr>
      <vt:lpstr>Презентация PowerPoint</vt:lpstr>
      <vt:lpstr>Понимание текста</vt:lpstr>
      <vt:lpstr>Презентация PowerPoint</vt:lpstr>
      <vt:lpstr>Виды чтения</vt:lpstr>
      <vt:lpstr>Презентация PowerPoint</vt:lpstr>
      <vt:lpstr>Презентация PowerPoint</vt:lpstr>
      <vt:lpstr>Презентация PowerPoint</vt:lpstr>
      <vt:lpstr>                                                                                      Денотатный граф</vt:lpstr>
      <vt:lpstr>Презентация PowerPoint</vt:lpstr>
      <vt:lpstr>Презентация PowerPoint</vt:lpstr>
      <vt:lpstr> «Пузыри»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</cp:lastModifiedBy>
  <cp:revision>32</cp:revision>
  <dcterms:created xsi:type="dcterms:W3CDTF">2025-04-17T12:27:04Z</dcterms:created>
  <dcterms:modified xsi:type="dcterms:W3CDTF">2025-04-23T05:52:30Z</dcterms:modified>
</cp:coreProperties>
</file>