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260" r:id="rId4"/>
    <p:sldId id="263" r:id="rId5"/>
    <p:sldId id="278" r:id="rId6"/>
    <p:sldId id="264" r:id="rId7"/>
    <p:sldId id="277" r:id="rId8"/>
    <p:sldId id="257" r:id="rId9"/>
    <p:sldId id="259" r:id="rId10"/>
    <p:sldId id="283" r:id="rId11"/>
    <p:sldId id="274" r:id="rId12"/>
    <p:sldId id="265" r:id="rId13"/>
    <p:sldId id="266" r:id="rId14"/>
    <p:sldId id="273" r:id="rId15"/>
    <p:sldId id="268" r:id="rId16"/>
    <p:sldId id="269" r:id="rId17"/>
    <p:sldId id="284" r:id="rId18"/>
    <p:sldId id="270" r:id="rId19"/>
    <p:sldId id="271" r:id="rId20"/>
    <p:sldId id="272" r:id="rId21"/>
    <p:sldId id="282" r:id="rId22"/>
    <p:sldId id="279" r:id="rId23"/>
    <p:sldId id="280" r:id="rId24"/>
    <p:sldId id="281" r:id="rId25"/>
    <p:sldId id="275" r:id="rId26"/>
    <p:sldId id="276" r:id="rId27"/>
    <p:sldId id="286" r:id="rId2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9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5-16T16:39:09.074" idx="1">
    <p:pos x="7472" y="60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73ADEA3-BDE8-4D1D-AF73-CFA8B5AACD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28C66-E093-4302-BED5-3FD17E7E4D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DD723-0EE9-4F5A-9809-011A9416300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7835DA-5BBD-4109-9A97-F1999DC1DE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81EC23-D1C6-4321-9739-FFB6082E3F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31134-5B43-480E-9686-F52F0CC4C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04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CB85A-9F4C-467C-BBC1-4148B3820FE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9E11B-5CCD-42F0-AB9E-0E05259F2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08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9E11B-5CCD-42F0-AB9E-0E05259F23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3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Прямоугольник 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Полилиния 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Полилиния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Прямоугольник 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Полилиния 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Полилиния 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Полилиния 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Полилиния 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Полилиния 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Полилиния 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Полилиния 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Полилиния 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Полилиния 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Полилиния 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Полилиния 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Полилиния 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Полилиния 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Полилиния 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Полилиния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Полилиния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Полилиния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Полилиния 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Полилиния 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Полилиния 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Полилиния 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Полилиния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Полилиния 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Полилиния 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Прямоугольник 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Полилиния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Полилиния 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Полилиния 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Полилиния 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Полилиния 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Полилиния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Полилиния 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Полилиния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Полилиния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Полилиния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Полилиния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Прямоугольник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Полилиния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Полилиния 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Полилиния 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Полилиния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Полилиния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Полилиния 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Полилиния 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Полилиния 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Полилиния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Полилиния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Полилиния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Полилиния 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Полилиния 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F93CC216-A18A-438E-8EF6-39B4E0F83FD3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3EE243-A3CC-484C-99B4-56A66441661B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7BA4EB-60FA-41F8-85FB-056D2A6FFB9A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 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E1041-C137-4F5D-9250-D0191CFF8B80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0" name="Надпись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61" name="Надпись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403AD2-C287-45A3-8E92-BAB32C31951E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 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27804A-14BC-4473-AB42-FC19B8BD3EA6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 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 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2F7F72-644B-4DD8-B0D7-0D6BFCDEA7D4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8D65D-DFBA-4D95-AC3A-FE389EC12A6A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3F20EF-3479-4786-8FAD-EC9DB99F18C6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8AF8F4-EEAC-48FC-BD7A-6D09179D6FDF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559DE8-968F-4A00-8FD7-283C487F6584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6B677C-A60A-4360-BE42-8997690B3F2F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2249486"/>
            <a:ext cx="487839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172200" y="2249485"/>
            <a:ext cx="4875210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794EFB-DEF6-4B80-A8B7-4E4D4E37AAB4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9F6FD7-52B3-41D3-8591-A9953FD26929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1F4ED1-97C9-4FA0-9AAA-87D40621B20E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4BAF63-103A-4E0E-A5E9-9774B4D78592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EDF88-D9FC-468B-8F4F-FCB6D7F43658}" type="datetime1">
              <a:rPr lang="ru-RU" noProof="0" smtClean="0"/>
              <a:t>18.05.2023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 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Группа 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Прямоугольник 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Полилиния 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Полилиния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Полилиния 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Полилиния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Полилиния 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Полилиния 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Полилиния 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Полилиния 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Полилиния 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Полилиния 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Линия 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Полилиния 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Полилиния 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Полилиния 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Полилиния 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Прямоугольник 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Полилиния 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Полилиния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Полилиния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Полилиния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Полилиния 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Полилиния 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Полилиния 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Полилиния 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Полилиния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Полилиния 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Группа 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Полилиния 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Полилиния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Полилиния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Полилиния 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Полилиния 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Полилиния 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Полилиния 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Полилиния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Полилиния 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Прямоугольник 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638E856-17B3-4016-83AA-035F0EADC1E6}" type="datetime1">
              <a:rPr lang="ru-RU" noProof="0" smtClean="0"/>
              <a:t>18.05.2023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pkro.ru:65000/download/konspekt-uroka-choosing-a-carreer-uchitelya-anglijskogo-yazyka-mbou-licej-27-g-bryanska-im-i-e-kustova/" TargetMode="External"/><Relationship Id="rId7" Type="http://schemas.openxmlformats.org/officeDocument/2006/relationships/hyperlink" Target="http://bipkro.ru:65000/download/17-03-2023-realizaciya-fgos-2021-na-urokah-anglijskogo-yazyka-v-nachalnoj-shkole-gimnaziya-2/" TargetMode="External"/><Relationship Id="rId2" Type="http://schemas.openxmlformats.org/officeDocument/2006/relationships/hyperlink" Target="http://bipkro.ru:65000/download/odrinskaya-anna-gennadevna-uchitel-anglijskogo-yazyka-vysshej-kategorii-mbou-licej-2-im-m-v-lomonosova-tema-a-theoretical-and-methodological-view-on-spotligh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pkro.ru:65000/download/formirovanie-funkcionalnoj-gramotnosti-obuchajushhihsya-sredstvami-inostrannogo-yazyka/" TargetMode="External"/><Relationship Id="rId5" Type="http://schemas.openxmlformats.org/officeDocument/2006/relationships/hyperlink" Target="http://bipkro.ru:65000/download/getting-around-london-razrabotka-uroka-trepacheva-irina-sergeevna/" TargetMode="External"/><Relationship Id="rId4" Type="http://schemas.openxmlformats.org/officeDocument/2006/relationships/hyperlink" Target="http://bipkro.ru:65000/download/a-guide-to-giving-clear-instructions-artjushina-olga-olegovn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k.com/etcommunity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925" y="525463"/>
            <a:ext cx="8791575" cy="23876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>
                <a:solidFill>
                  <a:srgbClr val="FFFF00"/>
                </a:solidFill>
                <a:latin typeface="Rockwell" panose="02060603020205020403" pitchFamily="18" charset="0"/>
              </a:rPr>
              <a:t>Методическое сопровождение профессионального развития учителей иностранных языков Брянской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980113-4304-469F-AAB9-B44D6613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2" y="3305968"/>
            <a:ext cx="5930900" cy="33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6ABC-BACE-4CF7-8D81-2EA58024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88418"/>
            <a:ext cx="9905998" cy="147857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Брянской области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функционирует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иностранных языков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учителей английского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учителей немецкого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учителей французского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8EC45D-F0F6-4510-BFE0-277F99F05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4445000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6EAA6-3B23-4749-B5D0-823E0329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5718A64-3430-4F9E-8F5B-512039B51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28373"/>
              </p:ext>
            </p:extLst>
          </p:nvPr>
        </p:nvGraphicFramePr>
        <p:xfrm>
          <a:off x="0" y="0"/>
          <a:ext cx="12191999" cy="725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2653">
                  <a:extLst>
                    <a:ext uri="{9D8B030D-6E8A-4147-A177-3AD203B41FA5}">
                      <a16:colId xmlns:a16="http://schemas.microsoft.com/office/drawing/2014/main" val="1534622650"/>
                    </a:ext>
                  </a:extLst>
                </a:gridCol>
                <a:gridCol w="1895948">
                  <a:extLst>
                    <a:ext uri="{9D8B030D-6E8A-4147-A177-3AD203B41FA5}">
                      <a16:colId xmlns:a16="http://schemas.microsoft.com/office/drawing/2014/main" val="2097401112"/>
                    </a:ext>
                  </a:extLst>
                </a:gridCol>
                <a:gridCol w="1643870">
                  <a:extLst>
                    <a:ext uri="{9D8B030D-6E8A-4147-A177-3AD203B41FA5}">
                      <a16:colId xmlns:a16="http://schemas.microsoft.com/office/drawing/2014/main" val="429774336"/>
                    </a:ext>
                  </a:extLst>
                </a:gridCol>
                <a:gridCol w="2029528">
                  <a:extLst>
                    <a:ext uri="{9D8B030D-6E8A-4147-A177-3AD203B41FA5}">
                      <a16:colId xmlns:a16="http://schemas.microsoft.com/office/drawing/2014/main" val="1674239454"/>
                    </a:ext>
                  </a:extLst>
                </a:gridCol>
              </a:tblGrid>
              <a:tr h="563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Направления деятельности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2021-2023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Курсовые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семинары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Иные формы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взаимодействия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94142"/>
                  </a:ext>
                </a:extLst>
              </a:tr>
              <a:tr h="68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Информационно-методическое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сопровождение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реализации обновленных ФГОС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Издательства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06787"/>
                  </a:ext>
                </a:extLst>
              </a:tr>
              <a:tr h="68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Сопровождение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процедур государственной итоговой аттестации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(РУМО)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97665"/>
                  </a:ext>
                </a:extLst>
              </a:tr>
              <a:tr h="38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Анализ и масштабирование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лучших практик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92537"/>
                  </a:ext>
                </a:extLst>
              </a:tr>
              <a:tr h="38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Наставничество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906677"/>
                  </a:ext>
                </a:extLst>
              </a:tr>
              <a:tr h="38561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Анализ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образцов профессиональной деятельности педагога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Около 150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15667"/>
                  </a:ext>
                </a:extLst>
              </a:tr>
              <a:tr h="800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Создание условий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для овладения педагогическими работниками навыками использования современных технологий, в том числе цифровых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882622"/>
                  </a:ext>
                </a:extLst>
              </a:tr>
              <a:tr h="563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Сопровождение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деятельности Регионального учебно-методического объединения учителей иностранных языков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02668"/>
                  </a:ext>
                </a:extLst>
              </a:tr>
              <a:tr h="894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Методическое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сопровождение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повышения уровня профессионального мастерства педагогических работников, мастер-классов, организации работы стажировочных площадок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508182"/>
                  </a:ext>
                </a:extLst>
              </a:tr>
              <a:tr h="894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Организация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конкурсного</a:t>
                      </a:r>
                      <a:r>
                        <a:rPr lang="ru-RU" sz="1600" dirty="0"/>
                        <a:t> движения как мощного инструмента профессионального и личностного развития педагогов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62409"/>
                  </a:ext>
                </a:extLst>
              </a:tr>
              <a:tr h="894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84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21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828E-4406-44FA-8CDF-92034E8E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57" y="37563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Информационно-методическое сопровождение реализации обновленных ФГОС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за 21, 22, 1 полугодие 23 года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(курсовые мероприятия)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(584 педагога)</a:t>
            </a:r>
            <a:br>
              <a:rPr lang="ru-RU" sz="2000" b="1" dirty="0">
                <a:solidFill>
                  <a:srgbClr val="FF0000"/>
                </a:solidFill>
              </a:rPr>
            </a:b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7658F5-7AC0-4A75-B37D-D6F9D8BB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6" y="1540933"/>
            <a:ext cx="11012488" cy="53170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«Реализация требований обновленных ФГОС НОО, ФГОС ООО в работе учителя» - </a:t>
            </a:r>
            <a:r>
              <a:rPr lang="ru-RU" dirty="0">
                <a:solidFill>
                  <a:srgbClr val="FF0000"/>
                </a:solidFill>
              </a:rPr>
              <a:t>4</a:t>
            </a:r>
          </a:p>
          <a:p>
            <a:r>
              <a:rPr lang="ru-RU" dirty="0"/>
              <a:t>«Реализация требований обновленных ФГОС ООО, ФГОС СОО в работе учителя» -</a:t>
            </a:r>
            <a:r>
              <a:rPr lang="ru-RU" b="1" dirty="0">
                <a:solidFill>
                  <a:srgbClr val="FF0000"/>
                </a:solidFill>
              </a:rPr>
              <a:t>2</a:t>
            </a:r>
          </a:p>
          <a:p>
            <a:r>
              <a:rPr lang="ru-RU" dirty="0"/>
              <a:t>«Актуальные аспекты деятельности учителя иностранных языков в условиях реализации ФГОС ОО» - </a:t>
            </a:r>
            <a:r>
              <a:rPr lang="ru-RU" b="1" dirty="0">
                <a:solidFill>
                  <a:srgbClr val="FF0000"/>
                </a:solidFill>
              </a:rPr>
              <a:t>9</a:t>
            </a:r>
            <a:r>
              <a:rPr lang="ru-RU" dirty="0"/>
              <a:t> (реестр)</a:t>
            </a:r>
          </a:p>
          <a:p>
            <a:r>
              <a:rPr lang="ru-RU" dirty="0"/>
              <a:t>«Совершенствование профессиональной компетентности учителя иностранных языков в условиях реализации ФГОС ООО и  ФГОС СОО» - </a:t>
            </a:r>
            <a:r>
              <a:rPr lang="ru-RU" dirty="0">
                <a:solidFill>
                  <a:srgbClr val="FF0000"/>
                </a:solidFill>
              </a:rPr>
              <a:t>5</a:t>
            </a:r>
          </a:p>
          <a:p>
            <a:r>
              <a:rPr lang="ru-RU" b="1" dirty="0"/>
              <a:t>«</a:t>
            </a:r>
            <a:r>
              <a:rPr lang="ru-RU" dirty="0"/>
              <a:t>Совершенствование читательской компетенции средствами предмета «Иностранный язык» как одно из условий формирования функциональной грамотности обучающихся</a:t>
            </a:r>
            <a:r>
              <a:rPr lang="ru-RU" b="1" dirty="0"/>
              <a:t>» </a:t>
            </a:r>
            <a:r>
              <a:rPr lang="ru-RU" dirty="0"/>
              <a:t>- </a:t>
            </a:r>
            <a:r>
              <a:rPr lang="ru-RU" b="1" dirty="0">
                <a:solidFill>
                  <a:srgbClr val="FF0000"/>
                </a:solidFill>
              </a:rPr>
              <a:t>1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46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77177-EDD1-4958-8238-D68ECCD6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13" y="4280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Информационно-методическое сопровождение реализации обновленных ФГОС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(семинары)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270 педагогов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51491-7798-46B5-B948-FC9D87F7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12" y="1999269"/>
            <a:ext cx="10656888" cy="4769831"/>
          </a:xfrm>
        </p:spPr>
        <p:txBody>
          <a:bodyPr>
            <a:normAutofit/>
          </a:bodyPr>
          <a:lstStyle/>
          <a:p>
            <a:r>
              <a:rPr lang="ru-RU" sz="2000" dirty="0"/>
              <a:t>"Реализация требований ФГОС, ПООП и CEFR в преподавании английского языка в современной школе»</a:t>
            </a:r>
          </a:p>
          <a:p>
            <a:r>
              <a:rPr lang="ru-RU" sz="2000" dirty="0"/>
              <a:t>«Методические основы формирования читательской компетенции на основе требований ФГОС на уроке иностранного языка» </a:t>
            </a:r>
          </a:p>
          <a:p>
            <a:r>
              <a:rPr lang="ru-RU" sz="2000" dirty="0"/>
              <a:t> «Формирование функциональной грамотности обучающихся средствами иностранного языка»</a:t>
            </a:r>
          </a:p>
          <a:p>
            <a:r>
              <a:rPr lang="ru-RU" sz="2000" dirty="0"/>
              <a:t>«Реализация  ФГОС -2021 на уроках английского языка в начальной школе»</a:t>
            </a:r>
          </a:p>
          <a:p>
            <a:r>
              <a:rPr lang="ru-RU" sz="2000" dirty="0"/>
              <a:t>"Современные образовательные технологии на уроках иностранного языка в контексте ФГОС-2021«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«Обновленные ФГОС – ориентиры деятельности учителя иностранного языка»</a:t>
            </a:r>
          </a:p>
        </p:txBody>
      </p:sp>
    </p:spTree>
    <p:extLst>
      <p:ext uri="{BB962C8B-B14F-4D97-AF65-F5344CB8AC3E}">
        <p14:creationId xmlns:p14="http://schemas.microsoft.com/office/powerpoint/2010/main" val="338900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2FB1D-EEDA-4109-A7B0-D50FC2C9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-25400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Сопровождение процедур государственной итоговой аттестации</a:t>
            </a:r>
            <a:r>
              <a:rPr lang="en-US" sz="1600" b="1" dirty="0">
                <a:solidFill>
                  <a:srgbClr val="FFFF00"/>
                </a:solidFill>
              </a:rPr>
              <a:t> (</a:t>
            </a:r>
            <a:r>
              <a:rPr lang="ru-RU" sz="1600" b="1" dirty="0">
                <a:solidFill>
                  <a:srgbClr val="FFFF00"/>
                </a:solidFill>
              </a:rPr>
              <a:t>ГИА)</a:t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FF00"/>
                </a:solidFill>
              </a:rPr>
              <a:t>(курсовые мероприятия, семинары)</a:t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833 педагога</a:t>
            </a:r>
            <a:br>
              <a:rPr lang="ru-RU" sz="1600" b="1" dirty="0">
                <a:solidFill>
                  <a:srgbClr val="FFFF00"/>
                </a:solidFill>
              </a:rPr>
            </a:b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7FA52-4FD8-4FC8-8E95-A5E694113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76300"/>
            <a:ext cx="11988800" cy="6736370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утверждение инструктивно-методического письма «О преподавании предмета «Иностранный язык» в общеобразовательных организациях Брянской области в 2020-21 учебном году»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(РУМО)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использовании результатов ГИА по иностранным языкам 2020-2021 в целях повышения качества образовательного процесса в ОО Брянской области»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(РУМО)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утверждение инструктивно-методического письма «О преподавании предмета «Иностранный язык» в общеобразовательных организациях Брянской области в 2021-22 учебном году»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(РУМО)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использовании результатов ГИА по иностранным языкам 2021-2022 в целях повышения качества образовательного процесса в ОО Брянской области»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(РУМО)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подготовки обучающихся к выполнению заданий ОГЭ и ЕГЭ по иностранному языку. Перспективные модели ГИА» (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3 группы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подходов к оцениванию развернутых ответов экзаменационных работ участников государственной итоговой аттестации по образовательным программам среднего общего образования экспертами предметных комиссий Брянской области. Иностранные языки» (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4 группы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«Совершенствование подходов к оцениванию развернутых ответов экзаменационных работ участников государственной итоговой аттестации по образовательным программам основного общего образования экспертами предметных комиссий Брянской области году. Английский язык» (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2 группы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ЕГЭ – 2022»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обучающихся к выполнению заданий ГИА, ВПР по иностранным языкам высокого уровня сложности по аудированию и чтению»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обучающихся к выполнению заданий ГИА, ВПР иностранным языкам высокого уровня сложности по говорению»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выполнения заданий с развернутым ответом ЕГЭ-2022 по иностранным языкам»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типичных ошибок выполнения заданий с развернутым ответом ЕГЭ по иностранным языкам 2022 участниками ГИА Брянской области. Методические рекомендации по подготовке к ЕГЭ 2023»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подготовки обучающихся к выполнению заданий ГИА 2023  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9380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E989A-37E1-42E9-872E-57320348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-8890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Анализ и масштабирование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лучших практик деятельности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8F141-5698-4B28-8747-36447F54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4" y="896330"/>
            <a:ext cx="11149011" cy="616487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«</a:t>
            </a:r>
            <a:r>
              <a:rPr lang="en-US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Theoretical and Methodological view on Spotlight»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Одринская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Анна Геннадьевна, учитель английского языка высшей категории МБОУ Лицей №2 им. М.В. Ломоносова</a:t>
            </a:r>
            <a:endParaRPr lang="ru-RU" sz="5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урока английского языка на тему «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Eco-Club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использованием технологии «ротация станций» в 10 классе – Наумкина Ирина Николаевна,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учитель английского языка высшей категории МБОУ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образования «Перспектива» г. Брянска</a:t>
            </a:r>
          </a:p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Конспект урока CHOOSING A CARREER  -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Голенко Наталья Викторовна,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учитель английского языка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высшей категории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МБОУ Лицей №27 г. Брянска им. И.Е. Кустова</a:t>
            </a:r>
            <a:endParaRPr lang="ru-RU" sz="5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GUIDE TO GIVING CLEAR INSTRUCTIONS </a:t>
            </a:r>
            <a:r>
              <a:rPr lang="en-US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Артюшина</a:t>
            </a:r>
            <a:r>
              <a:rPr lang="en-US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Ольга</a:t>
            </a:r>
            <a:r>
              <a:rPr lang="en-US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Олеговна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английского языка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высшей категории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№2 г. Брянска им. М.В. Ломоносова</a:t>
            </a:r>
          </a:p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around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Londo</a:t>
            </a:r>
            <a:r>
              <a:rPr lang="en-US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   разработка урока  - Трепачева Ирина Сергеевна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учитель английского языка высшей категории МБОУ Лицей №2 им. М.В. Ломоносова </a:t>
            </a:r>
            <a:endParaRPr lang="ru-RU" sz="5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Ghost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разработка урока = </a:t>
            </a:r>
            <a:r>
              <a:rPr lang="ru-RU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Одринская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Геннадьевна,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учитель английского языка высшей категории МБОУ Лицей №2 им. М.В. Ломоносова </a:t>
            </a:r>
            <a:endParaRPr lang="ru-RU" sz="5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Материалы семинара 23.03.21 «Формирование функциональной грамотности обучающихся средствами иностранного языка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семинара 25.03.22 Цифровая грамотность современного учителя иностранного языка</a:t>
            </a:r>
          </a:p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семинара 11.03.2022 «Подготовка учащихся к выполнению заданий по говорению ЕГЭ» ГБОУ «Брянский городской лицей №1 им. А.С. Пушкина»</a:t>
            </a:r>
            <a:endParaRPr lang="en-US" sz="5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Материалы семинара 17.03.2023 Реализация ФГОС -2021 на уроках английского языка в начальной школе Гимназия 2</a:t>
            </a:r>
            <a:endParaRPr lang="ru-RU" sz="5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семинара от 22.03.3023 «Цифровые образовательные ресурсы на уроке иностранного языка» на базе МБОУ «Центр образования «Перспектива» г. Брянска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98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746FB-8266-4CEC-920A-F5A9971B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Анализ образцов профессиональной деятельности педагога (портфолио)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89FD586-3107-45B8-893B-B96C61C05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=150 человек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633FF-B71B-4BFE-B0D6-BA93A3F57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0" y="2249487"/>
            <a:ext cx="492125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C21F4-6D36-4CCB-878A-7C5FAAD1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Наставничество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(76 педагогов)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C76BA-103A-4B10-A1B0-35D75D77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2" y="1261591"/>
            <a:ext cx="9905999" cy="3541714"/>
          </a:xfrm>
        </p:spPr>
        <p:txBody>
          <a:bodyPr/>
          <a:lstStyle/>
          <a:p>
            <a:r>
              <a:rPr lang="ru-RU" dirty="0"/>
              <a:t>«Совершенствование методической компетентности молодого учителя иностранных языков в соответствии с требованиями профессионального стандарта «Педагог»» (курсы 2 группы) </a:t>
            </a:r>
            <a:r>
              <a:rPr lang="ru-RU" b="1" dirty="0">
                <a:solidFill>
                  <a:srgbClr val="FF0000"/>
                </a:solidFill>
              </a:rPr>
              <a:t>44</a:t>
            </a:r>
          </a:p>
          <a:p>
            <a:r>
              <a:rPr lang="ru-RU" dirty="0"/>
              <a:t>«Реализация  ФГОС -2021 на уроках английского языка в начальной школе» (для молодых учителей) – </a:t>
            </a:r>
            <a:r>
              <a:rPr lang="ru-RU" b="1" dirty="0">
                <a:solidFill>
                  <a:srgbClr val="FF0000"/>
                </a:solidFill>
              </a:rPr>
              <a:t>32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617F5D-911B-481B-BDD8-DC5C8421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82" y="3571552"/>
            <a:ext cx="4047817" cy="30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F6E22-863D-432A-928D-80C5460B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Создание условий для овладения педагогическими работниками навыками использования современных технологий, в том числе цифровых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(277 педагогов)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651E026-523B-4FA3-9595-E7DF05F5D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2" y="1739900"/>
            <a:ext cx="9905998" cy="2641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«Современный урок иностранного языка: от содержания к результату» </a:t>
            </a:r>
            <a:r>
              <a:rPr lang="ru-RU" b="1" dirty="0">
                <a:solidFill>
                  <a:srgbClr val="FFFF00"/>
                </a:solidFill>
              </a:rPr>
              <a:t>(семинар) </a:t>
            </a:r>
            <a:r>
              <a:rPr lang="ru-RU" b="1" dirty="0">
                <a:solidFill>
                  <a:srgbClr val="FF0000"/>
                </a:solidFill>
              </a:rPr>
              <a:t>33</a:t>
            </a:r>
          </a:p>
          <a:p>
            <a:r>
              <a:rPr lang="ru-RU" dirty="0"/>
              <a:t>«Современный урок иностранного языка.  «</a:t>
            </a:r>
            <a:r>
              <a:rPr lang="ru-RU" dirty="0" err="1"/>
              <a:t>Effective</a:t>
            </a:r>
            <a:r>
              <a:rPr lang="ru-RU" dirty="0"/>
              <a:t> </a:t>
            </a:r>
            <a:r>
              <a:rPr lang="ru-RU" dirty="0" err="1"/>
              <a:t>classroom</a:t>
            </a:r>
            <a:r>
              <a:rPr lang="ru-RU" dirty="0"/>
              <a:t> </a:t>
            </a:r>
            <a:r>
              <a:rPr lang="ru-RU" dirty="0" err="1"/>
              <a:t>management</a:t>
            </a:r>
            <a:r>
              <a:rPr lang="ru-RU" dirty="0"/>
              <a:t>» </a:t>
            </a:r>
            <a:r>
              <a:rPr lang="ru-RU" b="1" dirty="0">
                <a:solidFill>
                  <a:srgbClr val="FF0000"/>
                </a:solidFill>
              </a:rPr>
              <a:t>30</a:t>
            </a:r>
            <a:r>
              <a:rPr lang="ru-RU" dirty="0"/>
              <a:t> </a:t>
            </a:r>
            <a:r>
              <a:rPr lang="ru-RU" b="1" dirty="0">
                <a:solidFill>
                  <a:srgbClr val="FFFF00"/>
                </a:solidFill>
              </a:rPr>
              <a:t>(семинар)</a:t>
            </a:r>
          </a:p>
          <a:p>
            <a:r>
              <a:rPr lang="ru-RU" dirty="0"/>
              <a:t>«Цифровая грамотность современного учителя иностранного языка» </a:t>
            </a:r>
            <a:r>
              <a:rPr lang="ru-RU" b="1" dirty="0">
                <a:solidFill>
                  <a:srgbClr val="FFFF00"/>
                </a:solidFill>
              </a:rPr>
              <a:t>(семинар) </a:t>
            </a:r>
            <a:r>
              <a:rPr lang="ru-RU" b="1" dirty="0">
                <a:solidFill>
                  <a:srgbClr val="FF0000"/>
                </a:solidFill>
              </a:rPr>
              <a:t>131</a:t>
            </a:r>
          </a:p>
          <a:p>
            <a:r>
              <a:rPr lang="ru-RU" dirty="0"/>
              <a:t>«Цифровые образовательные ресурсы на уроке иностранного языка» </a:t>
            </a:r>
            <a:r>
              <a:rPr lang="ru-RU" b="1" dirty="0">
                <a:solidFill>
                  <a:srgbClr val="FFFF00"/>
                </a:solidFill>
              </a:rPr>
              <a:t>(семинар) </a:t>
            </a:r>
            <a:r>
              <a:rPr lang="ru-RU" b="1" dirty="0">
                <a:solidFill>
                  <a:srgbClr val="FF0000"/>
                </a:solidFill>
              </a:rPr>
              <a:t>31</a:t>
            </a:r>
          </a:p>
          <a:p>
            <a:r>
              <a:rPr lang="ru-RU" dirty="0"/>
              <a:t>«Профессиональная деятельность педагога по сопровождению учебного курса «Индивидуальный проект» в соответствии с требованиями ФГОС СОО» - </a:t>
            </a:r>
            <a:r>
              <a:rPr lang="ru-RU" b="1" dirty="0">
                <a:solidFill>
                  <a:srgbClr val="FF0000"/>
                </a:solidFill>
              </a:rPr>
              <a:t>( курсы) 52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D63CF-4100-4669-BD4C-43CC4F0A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598" y="4381500"/>
            <a:ext cx="4610100" cy="21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8A567-D337-4B0D-A10A-E7A1EB72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5240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FF00"/>
                </a:solidFill>
              </a:rPr>
              <a:t>Сопровождение деятельности Регионального учебно-методического объединения учителей иностранных языков</a:t>
            </a:r>
            <a:br>
              <a:rPr lang="ru-RU" sz="2700" b="1" dirty="0">
                <a:solidFill>
                  <a:srgbClr val="FFFF00"/>
                </a:solidFill>
              </a:rPr>
            </a:br>
            <a:r>
              <a:rPr lang="ru-RU" sz="2700" b="1" dirty="0">
                <a:solidFill>
                  <a:srgbClr val="FFFF00"/>
                </a:solidFill>
              </a:rPr>
              <a:t>(РУМО)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D36CB-441B-4B86-B108-918FB96E5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231900"/>
            <a:ext cx="11417300" cy="48387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Обсуждение и утверждение инструктивно-методического письма «О преподавании предмета «Иностранный язык» в общеобразовательных организациях Брянской области в 2020-21 учебном году» </a:t>
            </a:r>
          </a:p>
          <a:p>
            <a:r>
              <a:rPr lang="ru-RU" dirty="0"/>
              <a:t>«Об использовании результатов ГИА по иностранным языкам 2020-2021 в целях повышения качества образовательного процесса в ОО Брянской области» </a:t>
            </a:r>
          </a:p>
          <a:p>
            <a:r>
              <a:rPr lang="ru-RU" dirty="0"/>
              <a:t>Обсуждение и утверждение инструктивно-методического письма «О преподавании предмета «Иностранный язык» в общеобразовательных организациях Брянской области в 2021-22 учебном году» </a:t>
            </a:r>
          </a:p>
          <a:p>
            <a:r>
              <a:rPr lang="ru-RU" dirty="0"/>
              <a:t>«Об использовании результатов ГИА по иностранным языкам 2021-2022 в целях повышения качества образовательного процесса в ОО Брянской области»</a:t>
            </a:r>
          </a:p>
          <a:p>
            <a:pPr lvl="0"/>
            <a:r>
              <a:rPr lang="ru-RU" dirty="0"/>
              <a:t>«Психологические особенности и особые образовательные потребности обучающихся с ОВЗ»</a:t>
            </a:r>
          </a:p>
          <a:p>
            <a:r>
              <a:rPr lang="ru-RU" dirty="0"/>
              <a:t>«Содержание и практические механизмы реализации  ФГОС ООО и СОО»</a:t>
            </a:r>
          </a:p>
          <a:p>
            <a:r>
              <a:rPr lang="ru-RU" dirty="0"/>
              <a:t>«Формирование функциональной грамотности обучающихся средствами УМК по иностранному языку»</a:t>
            </a:r>
          </a:p>
          <a:p>
            <a:r>
              <a:rPr lang="ru-RU" dirty="0"/>
              <a:t>«Анализируем ФПУ 2022. Учебный предмет «Иностранный язык». Учебники по английскому и немецкому языкам»</a:t>
            </a:r>
          </a:p>
          <a:p>
            <a:r>
              <a:rPr lang="ru-RU" dirty="0"/>
              <a:t>«Методические подходы к подготовке учащихся к выполнению заданий ГИА в 2023 году»</a:t>
            </a:r>
          </a:p>
          <a:p>
            <a:r>
              <a:rPr lang="ru-RU" dirty="0"/>
              <a:t>«Анализ результатов ГИА-23 по иностранным языкам» </a:t>
            </a:r>
          </a:p>
          <a:p>
            <a:r>
              <a:rPr lang="ru-RU" dirty="0"/>
              <a:t>«Актуальные проблемы деятельности учителя иностранных языков»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B6D80B-0953-4F62-A25A-FE0501D7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5133407"/>
            <a:ext cx="3403600" cy="15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3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96698A-8F86-4901-9367-6C76D1F83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"/>
            <a:ext cx="11379200" cy="651510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Изменение роли и статуса учителя XXI в. выдвигает и новые требования к уровню профессиональной компетенции учителя иностранного языка, к его профессиональным и личностным качествам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По мнению Н.Ф. </a:t>
            </a:r>
            <a:r>
              <a:rPr lang="ru-RU" dirty="0" err="1"/>
              <a:t>Коряковцевой</a:t>
            </a:r>
            <a:r>
              <a:rPr lang="ru-RU" dirty="0"/>
              <a:t>,  «эти требования включают в себя: </a:t>
            </a:r>
          </a:p>
          <a:p>
            <a:pPr algn="just"/>
            <a:r>
              <a:rPr lang="ru-RU" dirty="0"/>
              <a:t>способность самостоятельно и критически мыслить; </a:t>
            </a:r>
          </a:p>
          <a:p>
            <a:pPr algn="just"/>
            <a:r>
              <a:rPr lang="ru-RU" dirty="0"/>
              <a:t>открытость педагогическим инновациям; </a:t>
            </a:r>
          </a:p>
          <a:p>
            <a:pPr algn="just"/>
            <a:r>
              <a:rPr lang="ru-RU" dirty="0"/>
              <a:t>способность адаптировать свои знания и умения к условиям вариативности образования (т.е. постоянно меняющимся условиями социальной и профессиональной среды); </a:t>
            </a:r>
          </a:p>
          <a:p>
            <a:pPr algn="just"/>
            <a:r>
              <a:rPr lang="ru-RU" dirty="0"/>
              <a:t>умение решать новые проблемы и брать на себя профессиональную ответственность; </a:t>
            </a:r>
          </a:p>
          <a:p>
            <a:pPr algn="just"/>
            <a:r>
              <a:rPr lang="ru-RU" dirty="0"/>
              <a:t>способность к автономности и социальной активности; </a:t>
            </a:r>
          </a:p>
          <a:p>
            <a:pPr algn="just"/>
            <a:r>
              <a:rPr lang="ru-RU" dirty="0"/>
              <a:t>способность к профессиональной рефлексии, исследовательской и творческой деятельности; </a:t>
            </a:r>
          </a:p>
          <a:p>
            <a:pPr algn="just"/>
            <a:r>
              <a:rPr lang="ru-RU" dirty="0"/>
              <a:t>способность к профессиональному самообразованию и саморазвитию».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87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8BADB-1E46-4B86-8547-02DFE35E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6700"/>
            <a:ext cx="11036300" cy="1830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FF00"/>
                </a:solidFill>
              </a:rPr>
              <a:t>Методическое сопровождение повышения уровня профессионального мастерства педагогических работников посредством мастер-классов, организации работы стажировочных площадок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1DDCC-D7BF-42D4-931B-22B4E200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41500"/>
            <a:ext cx="10059988" cy="4749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Особенности подготовки учащихся к выполнению заданий государственной итоговой аттестации по иностранным языкам    </a:t>
            </a:r>
            <a:r>
              <a:rPr lang="ru-RU" b="1" dirty="0">
                <a:solidFill>
                  <a:srgbClr val="FFFF00"/>
                </a:solidFill>
              </a:rPr>
              <a:t>-   7</a:t>
            </a:r>
          </a:p>
          <a:p>
            <a:r>
              <a:rPr lang="ru-RU" dirty="0"/>
              <a:t>Проектирование современного урока иностранного языка -  </a:t>
            </a:r>
            <a:r>
              <a:rPr lang="ru-RU" b="1" dirty="0">
                <a:solidFill>
                  <a:srgbClr val="FFFF00"/>
                </a:solidFill>
              </a:rPr>
              <a:t>7</a:t>
            </a:r>
          </a:p>
          <a:p>
            <a:r>
              <a:rPr lang="ru-RU" dirty="0"/>
              <a:t>«Методика формирования предметных и универсальных учебных действий при обучении иностранному языку» - </a:t>
            </a:r>
            <a:r>
              <a:rPr lang="ru-RU" b="1" dirty="0">
                <a:solidFill>
                  <a:srgbClr val="FFFF00"/>
                </a:solidFill>
              </a:rPr>
              <a:t>1</a:t>
            </a:r>
          </a:p>
          <a:p>
            <a:r>
              <a:rPr lang="ru-RU" dirty="0"/>
              <a:t>«Модели подготовки учащихся к выполнению заданий государственной итоговой аттестации по иностранным языкам» - </a:t>
            </a:r>
            <a:r>
              <a:rPr lang="ru-RU" b="1" dirty="0">
                <a:solidFill>
                  <a:srgbClr val="FFFF00"/>
                </a:solidFill>
              </a:rPr>
              <a:t>2</a:t>
            </a:r>
          </a:p>
          <a:p>
            <a:r>
              <a:rPr lang="ru-RU" dirty="0"/>
              <a:t>«Профессиональная деятельность педагога по сопровождению учебного курса «Индивидуальный проект» в соответствии с требованиями ФГОС СОО» </a:t>
            </a:r>
            <a:r>
              <a:rPr lang="ru-RU" b="1" dirty="0">
                <a:solidFill>
                  <a:srgbClr val="FFFF00"/>
                </a:solidFill>
              </a:rPr>
              <a:t>- 1</a:t>
            </a:r>
          </a:p>
          <a:p>
            <a:r>
              <a:rPr lang="ru-RU" dirty="0"/>
              <a:t>«Совершенствование читательской компетенции средствами предмета «Иностранный язык» как одно из условий формирования функциональной грамотности обучающихся» </a:t>
            </a:r>
            <a:r>
              <a:rPr lang="ru-RU" b="1" dirty="0">
                <a:solidFill>
                  <a:srgbClr val="FFFF00"/>
                </a:solidFill>
              </a:rPr>
              <a:t>- 1</a:t>
            </a:r>
          </a:p>
        </p:txBody>
      </p:sp>
    </p:spTree>
    <p:extLst>
      <p:ext uri="{BB962C8B-B14F-4D97-AF65-F5344CB8AC3E}">
        <p14:creationId xmlns:p14="http://schemas.microsoft.com/office/powerpoint/2010/main" val="397692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B4B4-5A90-4495-AE17-C7043BCE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Организация конкурсного движения как мощного инструмента профессионального и личностного развития педагогов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EC646-17FC-4430-9E20-88A6EC71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434" y="1931988"/>
            <a:ext cx="10571956" cy="47625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методических разработок уроков среди педагогических работников предметов гуманитарного цикла (русского языка и литературы, иностранных языков, общественно-научных дисциплин) общеобразовательных организаций Брянской области «Без срока давности. На всех одна Победа» </a:t>
            </a:r>
            <a:r>
              <a:rPr lang="ru-RU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человек)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Конкурсе английской поэзии 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ADMIRATION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(для обучающихся) (</a:t>
            </a:r>
            <a:r>
              <a:rPr lang="ru-RU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человек)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Конкурсе песни на иностранном языке 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INSPIRATION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(для обучающихся) </a:t>
            </a:r>
            <a:r>
              <a:rPr lang="ru-RU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(66 человек)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«Английская  поэзия на уроке иностранного языка» (для педагогов) </a:t>
            </a:r>
            <a:r>
              <a:rPr lang="ru-RU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человек)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«Мой лучший урок» (подходы и технологии обучения говорению как виду речевой деятельности в основной и старшей школе) среди учителей иностранных языков образовательных учреждений Брянской области </a:t>
            </a:r>
            <a:r>
              <a:rPr lang="ru-RU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 человек)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"Патриотическое воспитание обучающихся как направление внеурочной деятельности педагога"</a:t>
            </a:r>
          </a:p>
          <a:p>
            <a:pPr marL="0" indent="0" algn="just">
              <a:buNone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66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00B7A-6EE6-4135-9BEC-E567A953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-266700"/>
            <a:ext cx="9905998" cy="147857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Информационное сопровождение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13FB58-293B-425F-8E94-EB329446C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589" y="952500"/>
            <a:ext cx="7275511" cy="5786914"/>
          </a:xfrm>
        </p:spPr>
      </p:pic>
    </p:spTree>
    <p:extLst>
      <p:ext uri="{BB962C8B-B14F-4D97-AF65-F5344CB8AC3E}">
        <p14:creationId xmlns:p14="http://schemas.microsoft.com/office/powerpoint/2010/main" val="102624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990119-B746-4E42-ADEA-A9749CB16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95" y="495525"/>
            <a:ext cx="7852371" cy="6273349"/>
          </a:xfrm>
        </p:spPr>
      </p:pic>
    </p:spTree>
    <p:extLst>
      <p:ext uri="{BB962C8B-B14F-4D97-AF65-F5344CB8AC3E}">
        <p14:creationId xmlns:p14="http://schemas.microsoft.com/office/powerpoint/2010/main" val="23107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B230CC88-E821-4D44-BAC2-48FF637CC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848" y="457200"/>
            <a:ext cx="7997952" cy="6400800"/>
          </a:xfrm>
        </p:spPr>
      </p:pic>
    </p:spTree>
    <p:extLst>
      <p:ext uri="{BB962C8B-B14F-4D97-AF65-F5344CB8AC3E}">
        <p14:creationId xmlns:p14="http://schemas.microsoft.com/office/powerpoint/2010/main" val="198373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BC88AD-E6D7-44AD-BF45-67978347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330200"/>
            <a:ext cx="9905999" cy="4864101"/>
          </a:xfrm>
        </p:spPr>
        <p:txBody>
          <a:bodyPr/>
          <a:lstStyle/>
          <a:p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https://vk.com/etcommunity32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B52594-6977-435F-A5BF-AFF7E0F9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149661"/>
            <a:ext cx="5820326" cy="50160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92F6B1-79DA-472F-ABC4-1951D1245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105107"/>
            <a:ext cx="5499100" cy="51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44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E4AB1-0F72-407E-A5DF-4C12B371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C28393-4A65-47B3-823C-4F7946925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907" y="602036"/>
            <a:ext cx="8179594" cy="6239482"/>
          </a:xfrm>
        </p:spPr>
      </p:pic>
    </p:spTree>
    <p:extLst>
      <p:ext uri="{BB962C8B-B14F-4D97-AF65-F5344CB8AC3E}">
        <p14:creationId xmlns:p14="http://schemas.microsoft.com/office/powerpoint/2010/main" val="1330585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515978-B1CB-4BA5-AF4C-362B4921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курсы – 988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семинары - 1052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50A1C3-2093-4ED4-890C-3077265A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0" y="1327150"/>
            <a:ext cx="573405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C70847-8FF7-427C-9070-FEA2F04B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52599"/>
            <a:ext cx="9905999" cy="5105401"/>
          </a:xfrm>
        </p:spPr>
        <p:txBody>
          <a:bodyPr/>
          <a:lstStyle/>
          <a:p>
            <a:pPr algn="just"/>
            <a:r>
              <a:rPr lang="ru-RU" dirty="0"/>
              <a:t>Профессиональный рост учителя – это процесс развития, интеграции и осуществления в педагогическом труде профессионально важных личностных свойств и способностей, профессиональных знаний и умений; функциональное высококачественное преобразование человеком собственного внутреннего мира, что в результате приводит к сознательно новому способу жизни.</a:t>
            </a:r>
          </a:p>
        </p:txBody>
      </p:sp>
    </p:spTree>
    <p:extLst>
      <p:ext uri="{BB962C8B-B14F-4D97-AF65-F5344CB8AC3E}">
        <p14:creationId xmlns:p14="http://schemas.microsoft.com/office/powerpoint/2010/main" val="206097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451CB3-B10F-4346-8498-5148842B2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31800"/>
            <a:ext cx="9905999" cy="58547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Рост профессионального мастерства и педагогической культуры учителя идет более интенсивно, если личность занимает активную позицию, если практический индивидуальный опыт осмысливается и соединяется с социальным и профессиональным опытом, если в педагогическом коллективе поддерживается и поощряется творческий профессиональный поиск.</a:t>
            </a:r>
          </a:p>
          <a:p>
            <a:br>
              <a:rPr lang="ru-RU" dirty="0"/>
            </a:br>
            <a:r>
              <a:rPr lang="ru-RU" dirty="0"/>
              <a:t>Развитие происходит по двум основным направлениям, которые тесно взаимосвязаны:</a:t>
            </a:r>
            <a:br>
              <a:rPr lang="ru-RU" dirty="0"/>
            </a:br>
            <a:r>
              <a:rPr lang="ru-RU" dirty="0">
                <a:solidFill>
                  <a:srgbClr val="FFFF00"/>
                </a:solidFill>
              </a:rPr>
              <a:t>1. Развитие, управляемое извне: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/>
              <a:t>а) организация методических  мероприятий,</a:t>
            </a:r>
            <a:br>
              <a:rPr lang="ru-RU" dirty="0"/>
            </a:br>
            <a:r>
              <a:rPr lang="ru-RU" dirty="0"/>
              <a:t>б) курсы повышения квалификации</a:t>
            </a:r>
          </a:p>
          <a:p>
            <a:pPr marL="0" indent="0">
              <a:buNone/>
            </a:pPr>
            <a:r>
              <a:rPr lang="ru-RU" dirty="0"/>
              <a:t>    в) ИОМ</a:t>
            </a:r>
          </a:p>
          <a:p>
            <a:br>
              <a:rPr lang="ru-RU" dirty="0"/>
            </a:br>
            <a:r>
              <a:rPr lang="ru-RU" dirty="0"/>
              <a:t>2. </a:t>
            </a:r>
            <a:r>
              <a:rPr lang="ru-RU" dirty="0">
                <a:solidFill>
                  <a:srgbClr val="FFFF00"/>
                </a:solidFill>
              </a:rPr>
              <a:t>Развитие, рост мастерства, управляемый изнутри, со стороны самого учителя:</a:t>
            </a:r>
            <a:br>
              <a:rPr lang="ru-RU" dirty="0"/>
            </a:br>
            <a:r>
              <a:rPr lang="ru-RU" dirty="0"/>
              <a:t>а) самообразование (приобретение знаний, умений, навыков);</a:t>
            </a:r>
            <a:br>
              <a:rPr lang="ru-RU" dirty="0"/>
            </a:br>
            <a:r>
              <a:rPr lang="ru-RU" dirty="0"/>
              <a:t>б) самовоспитание (формирование мировоззрения, мотивов и опыта деятельности, качеств личности);</a:t>
            </a:r>
            <a:br>
              <a:rPr lang="ru-RU" dirty="0"/>
            </a:br>
            <a:r>
              <a:rPr lang="ru-RU" dirty="0"/>
              <a:t>в) саморазвитие (совершенствование психических процессов и способностей);</a:t>
            </a:r>
            <a:br>
              <a:rPr lang="ru-RU" dirty="0"/>
            </a:br>
            <a:r>
              <a:rPr lang="ru-RU" dirty="0"/>
              <a:t>г) изучение передового педагогического опыта, взаимопосещение уроков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68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8F6012-EEFC-4C7E-9CD5-4E0D765D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112" y="431800"/>
            <a:ext cx="9905999" cy="4953001"/>
          </a:xfrm>
        </p:spPr>
        <p:txBody>
          <a:bodyPr/>
          <a:lstStyle/>
          <a:p>
            <a:pPr algn="ctr"/>
            <a:r>
              <a:rPr lang="ru-RU" dirty="0"/>
              <a:t>В соответствии с Концепцией создания единой федеральной системы научно-методического сопровождения педагогических работников и управленческих кадров в настоящее время на федеральном, региональном, муниципальном и институциональном уровнях выстраивается система непрерывной методической поддержки педагогических кадров по актуальным вопросам общего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1A171-D5C9-4D62-A132-1B3C97ECB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612771"/>
            <a:ext cx="4064874" cy="30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2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3D6F1F-34EE-4B8E-A0E4-707277A3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12" y="241300"/>
            <a:ext cx="9905999" cy="453390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</a:rPr>
              <a:t>Методическое сопровождение</a:t>
            </a:r>
            <a:r>
              <a:rPr lang="ru-RU" sz="2000" dirty="0"/>
              <a:t> – специально организованный процесс, направленный на преодоление профессионально-личностных проблем педагога, который включает в себя систему педагогических событий и ситуаций.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Результатом такого процесса</a:t>
            </a:r>
            <a:r>
              <a:rPr lang="ru-RU" sz="2000" dirty="0"/>
              <a:t> становится осмысление профессионального опыта педагога, актуализация саморазвития, профессиональный успех, личностное развитие.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Ведущие направления методической деятельности:</a:t>
            </a:r>
          </a:p>
          <a:p>
            <a:pPr algn="just"/>
            <a:r>
              <a:rPr lang="ru-RU" sz="2000" dirty="0"/>
              <a:t> повышение профессиональной компетентности педагогов по актуальным вопросам педагогической деятельности, необходимой для обеспечения качества образования;</a:t>
            </a:r>
          </a:p>
          <a:p>
            <a:pPr algn="just"/>
            <a:r>
              <a:rPr lang="ru-RU" sz="2000" dirty="0"/>
              <a:t> включение педагогов в инновационную и опытно-экспериментальную деятельность;</a:t>
            </a:r>
          </a:p>
          <a:p>
            <a:pPr algn="just"/>
            <a:r>
              <a:rPr lang="ru-RU" sz="2000" dirty="0"/>
              <a:t> организация конкурсного движения как мощного инструмента профессионального и личностного развития педагогов; </a:t>
            </a:r>
          </a:p>
          <a:p>
            <a:pPr algn="just"/>
            <a:r>
              <a:rPr lang="ru-RU" sz="2000" dirty="0"/>
              <a:t> сопровождение процедур аттестации</a:t>
            </a:r>
          </a:p>
          <a:p>
            <a:pPr algn="just"/>
            <a:r>
              <a:rPr lang="ru-RU" sz="2000" dirty="0"/>
              <a:t>Информационное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45118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D42A1-E033-4CCD-95C4-653B2528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593387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Формы методического сопровождения педагогов можно классифицировать</a:t>
            </a:r>
            <a:r>
              <a:rPr lang="ru-RU" sz="2800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681E7-8049-4113-AC09-5F6BFBD94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112" y="1905000"/>
            <a:ext cx="10707688" cy="4838700"/>
          </a:xfrm>
        </p:spPr>
        <p:txBody>
          <a:bodyPr>
            <a:norm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организации 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активности участников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форм методической работы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методической работы, направленные на повышение квалификации и профессионального мастерства педагогических и руководящих работников учреждения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методической работы, направленные на получение, обобщение, представление и распространение опыта инновационной деятельности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информационно-методической работы 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41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38963B-17E0-461B-B890-140A1CBB5363}"/>
              </a:ext>
            </a:extLst>
          </p:cNvPr>
          <p:cNvSpPr/>
          <p:nvPr/>
        </p:nvSpPr>
        <p:spPr>
          <a:xfrm>
            <a:off x="774700" y="1411111"/>
            <a:ext cx="10896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OpenSans"/>
              </a:rPr>
              <a:t>Определены основные </a:t>
            </a:r>
            <a:r>
              <a:rPr lang="ru-RU" sz="2400" b="1" dirty="0">
                <a:solidFill>
                  <a:srgbClr val="FFFF00"/>
                </a:solidFill>
                <a:latin typeface="OpenSans"/>
              </a:rPr>
              <a:t>пути развития профессионального мастерства</a:t>
            </a:r>
            <a:r>
              <a:rPr lang="ru-RU" sz="2400" dirty="0">
                <a:latin typeface="OpenSans"/>
              </a:rPr>
              <a:t>: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latin typeface="OpenSans"/>
              </a:rPr>
              <a:t>Формальный трек</a:t>
            </a:r>
            <a:r>
              <a:rPr lang="ru-RU" sz="2400" dirty="0">
                <a:latin typeface="OpenSans"/>
              </a:rPr>
              <a:t> непрерывного педагогического образования – повышение квалификации по программам ДПО 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latin typeface="OpenSans"/>
              </a:rPr>
              <a:t>Неформальный трек</a:t>
            </a:r>
            <a:r>
              <a:rPr lang="ru-RU" sz="2400" dirty="0">
                <a:latin typeface="OpenSans"/>
              </a:rPr>
              <a:t> непрерывного педагогического образования и профессионального роста: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OpenSans"/>
              </a:rPr>
              <a:t>Работа</a:t>
            </a:r>
            <a:r>
              <a:rPr lang="ru-RU" sz="2400" dirty="0">
                <a:latin typeface="OpenSans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OpenSans"/>
              </a:rPr>
              <a:t>в методических объединениях</a:t>
            </a:r>
            <a:r>
              <a:rPr lang="ru-RU" sz="2400" dirty="0">
                <a:latin typeface="OpenSans"/>
              </a:rPr>
              <a:t>, творческих или  проблемных группах (школьного, муниципального, регионального уровней).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OpenSans"/>
              </a:rPr>
              <a:t>Инновационная деятельность</a:t>
            </a:r>
            <a:r>
              <a:rPr lang="ru-RU" sz="2400" dirty="0">
                <a:latin typeface="OpenSans"/>
              </a:rPr>
              <a:t> педагога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OpenSans"/>
              </a:rPr>
              <a:t>Участие в конкурсах </a:t>
            </a:r>
            <a:r>
              <a:rPr lang="ru-RU" sz="2400" dirty="0">
                <a:latin typeface="OpenSans"/>
              </a:rPr>
              <a:t>профессионального мастерства, мастер-класса, форумах, фестивалях и т.п.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OpenSans"/>
              </a:rPr>
              <a:t>Обобщение и распространение</a:t>
            </a:r>
            <a:r>
              <a:rPr lang="ru-RU" sz="2400" dirty="0">
                <a:latin typeface="OpenSans"/>
              </a:rPr>
              <a:t> собственного педагогического опыта.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OpenSans"/>
              </a:rPr>
              <a:t>Аттестация, повышение квалификации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OpenSans"/>
              </a:rPr>
              <a:t>Активные формы работы с коллегами (</a:t>
            </a:r>
            <a:r>
              <a:rPr lang="ru-RU" sz="2400" b="1" dirty="0">
                <a:solidFill>
                  <a:srgbClr val="FFFF00"/>
                </a:solidFill>
                <a:latin typeface="OpenSans"/>
              </a:rPr>
              <a:t>наставничество</a:t>
            </a:r>
            <a:r>
              <a:rPr lang="ru-RU" sz="2400" dirty="0">
                <a:latin typeface="OpenSans"/>
              </a:rPr>
              <a:t>)</a:t>
            </a:r>
            <a:endParaRPr lang="ru-RU" sz="2400" b="0" i="0" dirty="0">
              <a:effectLst/>
              <a:latin typeface="OpenSan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936A3-7A44-436B-A50B-24ECA10B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6745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Функциональная модель методического сопровождения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80722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B7E46-AC48-4E9F-8D28-F78BF074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1600"/>
            <a:ext cx="9905998" cy="19954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Приоритетные задачи методического сопровождения учителей иностранного языка Брянской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D3901-A3D2-46A6-A4C9-58C3BE26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06" y="1968500"/>
            <a:ext cx="11453811" cy="48895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Изучение</a:t>
            </a:r>
            <a:r>
              <a:rPr lang="ru-RU" dirty="0"/>
              <a:t> запросов и оказание практической помощи педагогическим работникам</a:t>
            </a:r>
          </a:p>
          <a:p>
            <a:r>
              <a:rPr lang="ru-RU" dirty="0"/>
              <a:t>Информационно-методическое </a:t>
            </a:r>
            <a:r>
              <a:rPr lang="ru-RU" b="1" dirty="0">
                <a:solidFill>
                  <a:srgbClr val="FFFF00"/>
                </a:solidFill>
              </a:rPr>
              <a:t>сопровождение</a:t>
            </a:r>
            <a:r>
              <a:rPr lang="ru-RU" dirty="0"/>
              <a:t> реализации обновленных ФГОС</a:t>
            </a:r>
          </a:p>
          <a:p>
            <a:r>
              <a:rPr lang="ru-RU" b="1" dirty="0">
                <a:solidFill>
                  <a:srgbClr val="FFFF00"/>
                </a:solidFill>
              </a:rPr>
              <a:t>Сопровождение</a:t>
            </a:r>
            <a:r>
              <a:rPr lang="ru-RU" dirty="0"/>
              <a:t> процедур государственной итоговой аттестации</a:t>
            </a:r>
          </a:p>
          <a:p>
            <a:r>
              <a:rPr lang="ru-RU" b="1" dirty="0">
                <a:solidFill>
                  <a:srgbClr val="FFFF00"/>
                </a:solidFill>
              </a:rPr>
              <a:t>Анализ и масштабирование</a:t>
            </a:r>
            <a:r>
              <a:rPr lang="ru-RU" dirty="0"/>
              <a:t> лучших практик деятельности</a:t>
            </a:r>
          </a:p>
          <a:p>
            <a:r>
              <a:rPr lang="ru-RU" b="1" dirty="0">
                <a:solidFill>
                  <a:srgbClr val="FFFF00"/>
                </a:solidFill>
              </a:rPr>
              <a:t>Анализ</a:t>
            </a:r>
            <a:r>
              <a:rPr lang="ru-RU" dirty="0"/>
              <a:t> образцов профессиональной деятельности педагога (портфолио)</a:t>
            </a:r>
          </a:p>
          <a:p>
            <a:r>
              <a:rPr lang="ru-RU" b="1" dirty="0">
                <a:solidFill>
                  <a:srgbClr val="FFFF00"/>
                </a:solidFill>
              </a:rPr>
              <a:t>Наставничество</a:t>
            </a:r>
          </a:p>
          <a:p>
            <a:r>
              <a:rPr lang="ru-RU" b="1" dirty="0">
                <a:solidFill>
                  <a:srgbClr val="FFFF00"/>
                </a:solidFill>
              </a:rPr>
              <a:t>Создание условий </a:t>
            </a:r>
            <a:r>
              <a:rPr lang="ru-RU" dirty="0"/>
              <a:t>для овладения педагогическими работниками навыками использования современных технологий, в том числе цифровых</a:t>
            </a:r>
          </a:p>
          <a:p>
            <a:r>
              <a:rPr lang="ru-RU" b="1" dirty="0">
                <a:solidFill>
                  <a:srgbClr val="FFFF00"/>
                </a:solidFill>
              </a:rPr>
              <a:t>Сопровождение</a:t>
            </a:r>
            <a:r>
              <a:rPr lang="ru-RU" dirty="0"/>
              <a:t> деятельности Регионального учебно-методического объединения учителей иностранных языков </a:t>
            </a:r>
          </a:p>
          <a:p>
            <a:r>
              <a:rPr lang="ru-RU" dirty="0"/>
              <a:t>Методическое </a:t>
            </a:r>
            <a:r>
              <a:rPr lang="ru-RU" b="1" dirty="0">
                <a:solidFill>
                  <a:srgbClr val="FFFF00"/>
                </a:solidFill>
              </a:rPr>
              <a:t>сопровождение</a:t>
            </a:r>
            <a:r>
              <a:rPr lang="ru-RU" dirty="0"/>
              <a:t> повышения уровня профессионального мастерства педагогических работников посредством  курсов ПК, семинаров, мастер-классов, организации работы стажировочных площадок</a:t>
            </a:r>
          </a:p>
          <a:p>
            <a:r>
              <a:rPr lang="ru-RU" dirty="0"/>
              <a:t>Организация </a:t>
            </a:r>
            <a:r>
              <a:rPr lang="ru-RU" b="1" dirty="0">
                <a:solidFill>
                  <a:srgbClr val="FFFF00"/>
                </a:solidFill>
              </a:rPr>
              <a:t>конкурсного</a:t>
            </a:r>
            <a:r>
              <a:rPr lang="ru-RU" dirty="0"/>
              <a:t> движения как мощного инструмента профессионального и личностного развития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4022842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епь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98_TF77815013" id="{1962104C-795F-4371-8349-496C14F8AF43}" vid="{D67E7ACE-B642-453D-889A-899E3699D5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Цикл «проблема-решение» </Template>
  <TotalTime>0</TotalTime>
  <Words>2258</Words>
  <Application>Microsoft Office PowerPoint</Application>
  <PresentationFormat>Широкоэкранный</PresentationFormat>
  <Paragraphs>176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OpenSans</vt:lpstr>
      <vt:lpstr>Rockwell</vt:lpstr>
      <vt:lpstr>Times New Roman</vt:lpstr>
      <vt:lpstr>Tw Cen MT</vt:lpstr>
      <vt:lpstr>Цепь</vt:lpstr>
      <vt:lpstr>Методическое сопровождение профессионального развития учителей иностранных языков Брянской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методического сопровождения педагогов можно классифицировать </vt:lpstr>
      <vt:lpstr>Функциональная модель методического сопровождения педагогических работников</vt:lpstr>
      <vt:lpstr>Приоритетные задачи методического сопровождения учителей иностранного языка Брянской области</vt:lpstr>
      <vt:lpstr>     В системе образования Брянской области     функционирует 467 образовательных      организаций   в них 1043 учителя иностранных языков  797 учителей английского языка 225 учителей немецкого языка 14 учителей французского языка </vt:lpstr>
      <vt:lpstr>Презентация PowerPoint</vt:lpstr>
      <vt:lpstr>Информационно-методическое сопровождение реализации обновленных ФГОС за 21, 22, 1 полугодие 23 года (курсовые мероприятия) (584 педагога)  </vt:lpstr>
      <vt:lpstr>Информационно-методическое сопровождение реализации обновленных ФГОС (семинары) 270 педагогов</vt:lpstr>
      <vt:lpstr>Сопровождение процедур государственной итоговой аттестации (ГИА) (курсовые мероприятия, семинары) 833 педагога </vt:lpstr>
      <vt:lpstr>Анализ и масштабирование лучших практик деятельности </vt:lpstr>
      <vt:lpstr>Анализ образцов профессиональной деятельности педагога (портфолио) </vt:lpstr>
      <vt:lpstr>Наставничество (76 педагогов)</vt:lpstr>
      <vt:lpstr>Создание условий для овладения педагогическими работниками навыками использования современных технологий, в том числе цифровых (277 педагогов) </vt:lpstr>
      <vt:lpstr>Сопровождение деятельности Регионального учебно-методического объединения учителей иностранных языков (РУМО)  </vt:lpstr>
      <vt:lpstr>Методическое сопровождение повышения уровня профессионального мастерства педагогических работников посредством мастер-классов, организации работы стажировочных площадок </vt:lpstr>
      <vt:lpstr>Организация конкурсного движения как мощного инструмента профессионального и личностного развития педагогов </vt:lpstr>
      <vt:lpstr>Информационное сопровождение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2023-03-31T09:36:32Z</dcterms:created>
  <dcterms:modified xsi:type="dcterms:W3CDTF">2023-05-18T10:03:45Z</dcterms:modified>
</cp:coreProperties>
</file>