
<file path=[Content_Types].xml><?xml version="1.0" encoding="utf-8"?>
<Types xmlns="http://schemas.openxmlformats.org/package/2006/content-types">
  <Default Extension="png" ContentType="image/png"/>
  <Default Extension="mp3" ContentType="audio/mpeg"/>
  <Default Extension="jpeg" ContentType="image/jpeg"/>
  <Default Extension="webp" ContentType="image/pn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61" r:id="rId5"/>
    <p:sldId id="262" r:id="rId6"/>
    <p:sldId id="263" r:id="rId7"/>
    <p:sldId id="265" r:id="rId8"/>
    <p:sldId id="258" r:id="rId9"/>
    <p:sldId id="259" r:id="rId10"/>
    <p:sldId id="266" r:id="rId11"/>
    <p:sldId id="267" r:id="rId12"/>
    <p:sldId id="268" r:id="rId13"/>
    <p:sldId id="269" r:id="rId14"/>
    <p:sldId id="270" r:id="rId15"/>
    <p:sldId id="271" r:id="rId16"/>
    <p:sldId id="272" r:id="rId17"/>
    <p:sldId id="273" r:id="rId18"/>
    <p:sldId id="275" r:id="rId19"/>
    <p:sldId id="276" r:id="rId20"/>
    <p:sldId id="279" r:id="rId21"/>
    <p:sldId id="278" r:id="rId22"/>
    <p:sldId id="281" r:id="rId23"/>
    <p:sldId id="282" r:id="rId24"/>
    <p:sldId id="284" r:id="rId25"/>
    <p:sldId id="285" r:id="rId26"/>
    <p:sldId id="290" r:id="rId27"/>
    <p:sldId id="293" r:id="rId28"/>
    <p:sldId id="294" r:id="rId29"/>
    <p:sldId id="291" r:id="rId30"/>
    <p:sldId id="292" r:id="rId3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CC"/>
    <a:srgbClr val="00FF00"/>
    <a:srgbClr val="FFFFFF"/>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52" autoAdjust="0"/>
    <p:restoredTop sz="94660"/>
  </p:normalViewPr>
  <p:slideViewPr>
    <p:cSldViewPr snapToGrid="0">
      <p:cViewPr varScale="1">
        <p:scale>
          <a:sx n="85" d="100"/>
          <a:sy n="85" d="100"/>
        </p:scale>
        <p:origin x="111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AFAB9CD-3AED-4CC2-8141-2E121926D81E}" type="datetimeFigureOut">
              <a:rPr lang="ru-RU" smtClean="0"/>
              <a:t>02.04.2024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00A71B-4AEE-4697-8CF0-B3A04B637716}" type="slidenum">
              <a:rPr lang="ru-RU" smtClean="0"/>
              <a:t>‹#›</a:t>
            </a:fld>
            <a:endParaRPr lang="ru-RU"/>
          </a:p>
        </p:txBody>
      </p:sp>
    </p:spTree>
    <p:extLst>
      <p:ext uri="{BB962C8B-B14F-4D97-AF65-F5344CB8AC3E}">
        <p14:creationId xmlns:p14="http://schemas.microsoft.com/office/powerpoint/2010/main" val="2508891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AFAB9CD-3AED-4CC2-8141-2E121926D81E}" type="datetimeFigureOut">
              <a:rPr lang="ru-RU" smtClean="0"/>
              <a:t>02.04.2024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00A71B-4AEE-4697-8CF0-B3A04B637716}" type="slidenum">
              <a:rPr lang="ru-RU" smtClean="0"/>
              <a:t>‹#›</a:t>
            </a:fld>
            <a:endParaRPr lang="ru-RU"/>
          </a:p>
        </p:txBody>
      </p:sp>
    </p:spTree>
    <p:extLst>
      <p:ext uri="{BB962C8B-B14F-4D97-AF65-F5344CB8AC3E}">
        <p14:creationId xmlns:p14="http://schemas.microsoft.com/office/powerpoint/2010/main" val="1385554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AFAB9CD-3AED-4CC2-8141-2E121926D81E}" type="datetimeFigureOut">
              <a:rPr lang="ru-RU" smtClean="0"/>
              <a:t>02.04.2024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00A71B-4AEE-4697-8CF0-B3A04B637716}" type="slidenum">
              <a:rPr lang="ru-RU" smtClean="0"/>
              <a:t>‹#›</a:t>
            </a:fld>
            <a:endParaRPr lang="ru-RU"/>
          </a:p>
        </p:txBody>
      </p:sp>
    </p:spTree>
    <p:extLst>
      <p:ext uri="{BB962C8B-B14F-4D97-AF65-F5344CB8AC3E}">
        <p14:creationId xmlns:p14="http://schemas.microsoft.com/office/powerpoint/2010/main" val="1546316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AFAB9CD-3AED-4CC2-8141-2E121926D81E}" type="datetimeFigureOut">
              <a:rPr lang="ru-RU" smtClean="0"/>
              <a:t>02.04.2024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00A71B-4AEE-4697-8CF0-B3A04B637716}" type="slidenum">
              <a:rPr lang="ru-RU" smtClean="0"/>
              <a:t>‹#›</a:t>
            </a:fld>
            <a:endParaRPr lang="ru-RU"/>
          </a:p>
        </p:txBody>
      </p:sp>
    </p:spTree>
    <p:extLst>
      <p:ext uri="{BB962C8B-B14F-4D97-AF65-F5344CB8AC3E}">
        <p14:creationId xmlns:p14="http://schemas.microsoft.com/office/powerpoint/2010/main" val="3692733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AFAB9CD-3AED-4CC2-8141-2E121926D81E}" type="datetimeFigureOut">
              <a:rPr lang="ru-RU" smtClean="0"/>
              <a:t>02.04.2024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A00A71B-4AEE-4697-8CF0-B3A04B637716}" type="slidenum">
              <a:rPr lang="ru-RU" smtClean="0"/>
              <a:t>‹#›</a:t>
            </a:fld>
            <a:endParaRPr lang="ru-RU"/>
          </a:p>
        </p:txBody>
      </p:sp>
    </p:spTree>
    <p:extLst>
      <p:ext uri="{BB962C8B-B14F-4D97-AF65-F5344CB8AC3E}">
        <p14:creationId xmlns:p14="http://schemas.microsoft.com/office/powerpoint/2010/main" val="251164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AFAB9CD-3AED-4CC2-8141-2E121926D81E}" type="datetimeFigureOut">
              <a:rPr lang="ru-RU" smtClean="0"/>
              <a:t>02.04.2024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00A71B-4AEE-4697-8CF0-B3A04B637716}" type="slidenum">
              <a:rPr lang="ru-RU" smtClean="0"/>
              <a:t>‹#›</a:t>
            </a:fld>
            <a:endParaRPr lang="ru-RU"/>
          </a:p>
        </p:txBody>
      </p:sp>
    </p:spTree>
    <p:extLst>
      <p:ext uri="{BB962C8B-B14F-4D97-AF65-F5344CB8AC3E}">
        <p14:creationId xmlns:p14="http://schemas.microsoft.com/office/powerpoint/2010/main" val="324203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AFAB9CD-3AED-4CC2-8141-2E121926D81E}" type="datetimeFigureOut">
              <a:rPr lang="ru-RU" smtClean="0"/>
              <a:t>02.04.2024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A00A71B-4AEE-4697-8CF0-B3A04B637716}" type="slidenum">
              <a:rPr lang="ru-RU" smtClean="0"/>
              <a:t>‹#›</a:t>
            </a:fld>
            <a:endParaRPr lang="ru-RU"/>
          </a:p>
        </p:txBody>
      </p:sp>
    </p:spTree>
    <p:extLst>
      <p:ext uri="{BB962C8B-B14F-4D97-AF65-F5344CB8AC3E}">
        <p14:creationId xmlns:p14="http://schemas.microsoft.com/office/powerpoint/2010/main" val="31637705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AFAB9CD-3AED-4CC2-8141-2E121926D81E}" type="datetimeFigureOut">
              <a:rPr lang="ru-RU" smtClean="0"/>
              <a:t>02.04.2024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A00A71B-4AEE-4697-8CF0-B3A04B637716}" type="slidenum">
              <a:rPr lang="ru-RU" smtClean="0"/>
              <a:t>‹#›</a:t>
            </a:fld>
            <a:endParaRPr lang="ru-RU"/>
          </a:p>
        </p:txBody>
      </p:sp>
    </p:spTree>
    <p:extLst>
      <p:ext uri="{BB962C8B-B14F-4D97-AF65-F5344CB8AC3E}">
        <p14:creationId xmlns:p14="http://schemas.microsoft.com/office/powerpoint/2010/main" val="1052782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AFAB9CD-3AED-4CC2-8141-2E121926D81E}" type="datetimeFigureOut">
              <a:rPr lang="ru-RU" smtClean="0"/>
              <a:t>02.04.2024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A00A71B-4AEE-4697-8CF0-B3A04B637716}" type="slidenum">
              <a:rPr lang="ru-RU" smtClean="0"/>
              <a:t>‹#›</a:t>
            </a:fld>
            <a:endParaRPr lang="ru-RU"/>
          </a:p>
        </p:txBody>
      </p:sp>
    </p:spTree>
    <p:extLst>
      <p:ext uri="{BB962C8B-B14F-4D97-AF65-F5344CB8AC3E}">
        <p14:creationId xmlns:p14="http://schemas.microsoft.com/office/powerpoint/2010/main" val="39459229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AFAB9CD-3AED-4CC2-8141-2E121926D81E}" type="datetimeFigureOut">
              <a:rPr lang="ru-RU" smtClean="0"/>
              <a:t>02.04.2024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00A71B-4AEE-4697-8CF0-B3A04B637716}" type="slidenum">
              <a:rPr lang="ru-RU" smtClean="0"/>
              <a:t>‹#›</a:t>
            </a:fld>
            <a:endParaRPr lang="ru-RU"/>
          </a:p>
        </p:txBody>
      </p:sp>
    </p:spTree>
    <p:extLst>
      <p:ext uri="{BB962C8B-B14F-4D97-AF65-F5344CB8AC3E}">
        <p14:creationId xmlns:p14="http://schemas.microsoft.com/office/powerpoint/2010/main" val="4044647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AFAB9CD-3AED-4CC2-8141-2E121926D81E}" type="datetimeFigureOut">
              <a:rPr lang="ru-RU" smtClean="0"/>
              <a:t>02.04.2024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A00A71B-4AEE-4697-8CF0-B3A04B637716}" type="slidenum">
              <a:rPr lang="ru-RU" smtClean="0"/>
              <a:t>‹#›</a:t>
            </a:fld>
            <a:endParaRPr lang="ru-RU"/>
          </a:p>
        </p:txBody>
      </p:sp>
    </p:spTree>
    <p:extLst>
      <p:ext uri="{BB962C8B-B14F-4D97-AF65-F5344CB8AC3E}">
        <p14:creationId xmlns:p14="http://schemas.microsoft.com/office/powerpoint/2010/main" val="21487384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FAB9CD-3AED-4CC2-8141-2E121926D81E}" type="datetimeFigureOut">
              <a:rPr lang="ru-RU" smtClean="0"/>
              <a:t>02.04.2024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00A71B-4AEE-4697-8CF0-B3A04B637716}" type="slidenum">
              <a:rPr lang="ru-RU" smtClean="0"/>
              <a:t>‹#›</a:t>
            </a:fld>
            <a:endParaRPr lang="ru-RU"/>
          </a:p>
        </p:txBody>
      </p:sp>
    </p:spTree>
    <p:extLst>
      <p:ext uri="{BB962C8B-B14F-4D97-AF65-F5344CB8AC3E}">
        <p14:creationId xmlns:p14="http://schemas.microsoft.com/office/powerpoint/2010/main" val="3384609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7.webp"/><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23703" y="923365"/>
            <a:ext cx="14064343" cy="4840941"/>
          </a:xfrm>
        </p:spPr>
      </p:pic>
    </p:spTree>
    <p:extLst>
      <p:ext uri="{BB962C8B-B14F-4D97-AF65-F5344CB8AC3E}">
        <p14:creationId xmlns:p14="http://schemas.microsoft.com/office/powerpoint/2010/main" val="19062657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40000"/>
              <a:lumOff val="60000"/>
            </a:schemeClr>
          </a:solidFill>
        </p:spPr>
        <p:txBody>
          <a:bodyPr/>
          <a:lstStyle/>
          <a:p>
            <a:r>
              <a:rPr lang="en-US" b="1" dirty="0">
                <a:solidFill>
                  <a:srgbClr val="C00000"/>
                </a:solidFill>
              </a:rPr>
              <a:t>Speaker </a:t>
            </a:r>
            <a:r>
              <a:rPr lang="en-US" b="1" dirty="0" smtClean="0">
                <a:solidFill>
                  <a:srgbClr val="C00000"/>
                </a:solidFill>
              </a:rPr>
              <a:t>A</a:t>
            </a:r>
            <a:r>
              <a:rPr lang="ru-RU" dirty="0"/>
              <a:t/>
            </a:r>
            <a:br>
              <a:rPr lang="ru-RU" dirty="0"/>
            </a:br>
            <a:endParaRPr lang="ru-RU" dirty="0"/>
          </a:p>
        </p:txBody>
      </p:sp>
      <p:sp>
        <p:nvSpPr>
          <p:cNvPr id="6" name="Объект 5"/>
          <p:cNvSpPr>
            <a:spLocks noGrp="1"/>
          </p:cNvSpPr>
          <p:nvPr>
            <p:ph idx="1"/>
          </p:nvPr>
        </p:nvSpPr>
        <p:spPr/>
        <p:txBody>
          <a:bodyPr/>
          <a:lstStyle/>
          <a:p>
            <a:pPr marL="0" indent="0">
              <a:lnSpc>
                <a:spcPct val="107000"/>
              </a:lnSpc>
              <a:spcAft>
                <a:spcPts val="800"/>
              </a:spcAft>
              <a:buNone/>
            </a:pPr>
            <a:r>
              <a:rPr lang="en-US" dirty="0">
                <a:latin typeface="Times New Roman" panose="02020603050405020304" pitchFamily="18" charset="0"/>
                <a:ea typeface="Calibri" panose="020F0502020204030204" pitchFamily="34" charset="0"/>
                <a:cs typeface="Times New Roman" panose="02020603050405020304" pitchFamily="18" charset="0"/>
              </a:rPr>
              <a:t>We live in the East End of London, in a street of terraced houses called “Royal Row”. The houses in our street were built during Queen Victoria’s reign. They are far from “royal”. Each one has two small rooms upstairs and two rooms downstairs. All the houses in the street are due to be pulled down next year. We don’t like the idea of being rehoused in a block of flats. We would like to be put in a council house that’s got a garden back and front. </a:t>
            </a:r>
            <a:endParaRPr lang="en-US" dirty="0" smtClean="0">
              <a:latin typeface="Times New Roman" panose="02020603050405020304" pitchFamily="18" charset="0"/>
              <a:ea typeface="Calibri" panose="020F0502020204030204" pitchFamily="34" charset="0"/>
              <a:cs typeface="Times New Roman" panose="02020603050405020304" pitchFamily="18" charset="0"/>
            </a:endParaRPr>
          </a:p>
          <a:p>
            <a:pPr marL="0" indent="0">
              <a:lnSpc>
                <a:spcPct val="107000"/>
              </a:lnSpc>
              <a:spcAft>
                <a:spcPts val="800"/>
              </a:spcAft>
              <a:buNone/>
            </a:pPr>
            <a:endParaRPr lang="ru-RU" sz="20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ru-RU" dirty="0"/>
          </a:p>
        </p:txBody>
      </p:sp>
    </p:spTree>
    <p:extLst>
      <p:ext uri="{BB962C8B-B14F-4D97-AF65-F5344CB8AC3E}">
        <p14:creationId xmlns:p14="http://schemas.microsoft.com/office/powerpoint/2010/main" val="3964361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40000"/>
              <a:lumOff val="60000"/>
            </a:schemeClr>
          </a:solidFill>
        </p:spPr>
        <p:txBody>
          <a:bodyPr/>
          <a:lstStyle/>
          <a:p>
            <a:r>
              <a:rPr lang="en-US" b="1" dirty="0">
                <a:solidFill>
                  <a:srgbClr val="C00000"/>
                </a:solidFill>
              </a:rPr>
              <a:t>Speaker </a:t>
            </a:r>
            <a:r>
              <a:rPr lang="en-US" b="1" dirty="0" smtClean="0">
                <a:solidFill>
                  <a:srgbClr val="C00000"/>
                </a:solidFill>
              </a:rPr>
              <a:t>B</a:t>
            </a:r>
            <a:r>
              <a:rPr lang="ru-RU" dirty="0"/>
              <a:t/>
            </a:r>
            <a:br>
              <a:rPr lang="ru-RU" dirty="0"/>
            </a:br>
            <a:endParaRPr lang="ru-RU" dirty="0"/>
          </a:p>
        </p:txBody>
      </p:sp>
      <p:sp>
        <p:nvSpPr>
          <p:cNvPr id="3" name="Объект 2"/>
          <p:cNvSpPr>
            <a:spLocks noGrp="1"/>
          </p:cNvSpPr>
          <p:nvPr>
            <p:ph idx="1"/>
          </p:nvPr>
        </p:nvSpPr>
        <p:spPr/>
        <p:txBody>
          <a:bodyPr/>
          <a:lstStyle/>
          <a:p>
            <a:pPr marL="0" indent="0">
              <a:lnSpc>
                <a:spcPct val="107000"/>
              </a:lnSpc>
              <a:spcAft>
                <a:spcPts val="800"/>
              </a:spcAft>
              <a:buNone/>
            </a:pPr>
            <a:r>
              <a:rPr lang="en-US" dirty="0">
                <a:latin typeface="Times New Roman" panose="02020603050405020304" pitchFamily="18" charset="0"/>
                <a:ea typeface="Calibri" panose="020F0502020204030204" pitchFamily="34" charset="0"/>
                <a:cs typeface="Times New Roman" panose="02020603050405020304" pitchFamily="18" charset="0"/>
              </a:rPr>
              <a:t>Hi! My name is John. I live with my parents and I’m an only child in the family. I have problems which worry me deeply. I am not happy at home. I know I am ambitious and want to win a place at a university. My parents, I think, are proud of me. I am fond of my father but I find my relationship with my mother less satisfactory. It is difficult for me to bear her love and her pride. She never leaves me alone. </a:t>
            </a:r>
            <a:endParaRPr lang="ru-RU" sz="20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ru-RU" dirty="0"/>
          </a:p>
        </p:txBody>
      </p:sp>
    </p:spTree>
    <p:extLst>
      <p:ext uri="{BB962C8B-B14F-4D97-AF65-F5344CB8AC3E}">
        <p14:creationId xmlns:p14="http://schemas.microsoft.com/office/powerpoint/2010/main" val="42687741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40000"/>
              <a:lumOff val="60000"/>
            </a:schemeClr>
          </a:solidFill>
        </p:spPr>
        <p:txBody>
          <a:bodyPr/>
          <a:lstStyle/>
          <a:p>
            <a:r>
              <a:rPr lang="en-US" b="1" dirty="0">
                <a:solidFill>
                  <a:srgbClr val="C00000"/>
                </a:solidFill>
              </a:rPr>
              <a:t>Speaker </a:t>
            </a:r>
            <a:r>
              <a:rPr lang="en-US" b="1" dirty="0" smtClean="0">
                <a:solidFill>
                  <a:srgbClr val="C00000"/>
                </a:solidFill>
              </a:rPr>
              <a:t>C</a:t>
            </a:r>
            <a:r>
              <a:rPr lang="ru-RU" dirty="0"/>
              <a:t/>
            </a:r>
            <a:br>
              <a:rPr lang="ru-RU" dirty="0"/>
            </a:br>
            <a:endParaRPr lang="ru-RU" dirty="0"/>
          </a:p>
        </p:txBody>
      </p:sp>
      <p:sp>
        <p:nvSpPr>
          <p:cNvPr id="3" name="Объект 2"/>
          <p:cNvSpPr>
            <a:spLocks noGrp="1"/>
          </p:cNvSpPr>
          <p:nvPr>
            <p:ph idx="1"/>
          </p:nvPr>
        </p:nvSpPr>
        <p:spPr/>
        <p:txBody>
          <a:bodyPr/>
          <a:lstStyle/>
          <a:p>
            <a:pPr marL="0" indent="0">
              <a:lnSpc>
                <a:spcPct val="107000"/>
              </a:lnSpc>
              <a:spcAft>
                <a:spcPts val="800"/>
              </a:spcAft>
              <a:buNone/>
            </a:pPr>
            <a:r>
              <a:rPr lang="en-US" dirty="0">
                <a:latin typeface="Times New Roman" panose="02020603050405020304" pitchFamily="18" charset="0"/>
                <a:ea typeface="Calibri" panose="020F0502020204030204" pitchFamily="34" charset="0"/>
                <a:cs typeface="Times New Roman" panose="02020603050405020304" pitchFamily="18" charset="0"/>
              </a:rPr>
              <a:t>My family is a nuclear family which means I live with my parents and have a brother. But I have nothing in common with Rob who is a college student. I left school as soon as I could, at sixteen in particular, and I’m already earning a fair wage as a parker in a small firm. I admit I’m both jealous and scornful of my brother. Jealous, because rob is cleverer, and scornful because, although Rob is older, he is still at school and not earning money. </a:t>
            </a:r>
            <a:endParaRPr lang="ru-RU" sz="20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ru-RU" dirty="0"/>
          </a:p>
        </p:txBody>
      </p:sp>
    </p:spTree>
    <p:extLst>
      <p:ext uri="{BB962C8B-B14F-4D97-AF65-F5344CB8AC3E}">
        <p14:creationId xmlns:p14="http://schemas.microsoft.com/office/powerpoint/2010/main" val="9916510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40000"/>
              <a:lumOff val="60000"/>
            </a:schemeClr>
          </a:solidFill>
        </p:spPr>
        <p:txBody>
          <a:bodyPr/>
          <a:lstStyle/>
          <a:p>
            <a:r>
              <a:rPr lang="en-US" b="1" dirty="0">
                <a:solidFill>
                  <a:srgbClr val="C00000"/>
                </a:solidFill>
              </a:rPr>
              <a:t>Speaker </a:t>
            </a:r>
            <a:r>
              <a:rPr lang="en-US" b="1" dirty="0" smtClean="0">
                <a:solidFill>
                  <a:srgbClr val="C00000"/>
                </a:solidFill>
              </a:rPr>
              <a:t>D</a:t>
            </a:r>
            <a:r>
              <a:rPr lang="ru-RU" dirty="0"/>
              <a:t/>
            </a:r>
            <a:br>
              <a:rPr lang="ru-RU" dirty="0"/>
            </a:br>
            <a:endParaRPr lang="ru-RU" dirty="0"/>
          </a:p>
        </p:txBody>
      </p:sp>
      <p:sp>
        <p:nvSpPr>
          <p:cNvPr id="3" name="Объект 2"/>
          <p:cNvSpPr>
            <a:spLocks noGrp="1"/>
          </p:cNvSpPr>
          <p:nvPr>
            <p:ph idx="1"/>
          </p:nvPr>
        </p:nvSpPr>
        <p:spPr/>
        <p:txBody>
          <a:bodyPr/>
          <a:lstStyle/>
          <a:p>
            <a:pPr marL="0" indent="0">
              <a:lnSpc>
                <a:spcPct val="107000"/>
              </a:lnSpc>
              <a:spcAft>
                <a:spcPts val="800"/>
              </a:spcAft>
              <a:buNone/>
            </a:pPr>
            <a:r>
              <a:rPr lang="en-US" dirty="0">
                <a:latin typeface="Times New Roman" panose="02020603050405020304" pitchFamily="18" charset="0"/>
                <a:ea typeface="Calibri" panose="020F0502020204030204" pitchFamily="34" charset="0"/>
                <a:cs typeface="Times New Roman" panose="02020603050405020304" pitchFamily="18" charset="0"/>
              </a:rPr>
              <a:t>We belong to what they now call low-income family which means that we do not always have an adequate income. My husband is the only breadwinner in the family. I’m not employed because of my health. My son Greg feels little sympathy for his family. He keeps himself to himself, spends much time with his bike and his gang, which we do not approve of. He is often rebellious and runs out of the house banging the door. I’m afraid this is the first step towards breaking ties with his home. </a:t>
            </a:r>
            <a:endParaRPr lang="ru-RU" sz="20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ru-RU" dirty="0"/>
          </a:p>
        </p:txBody>
      </p:sp>
    </p:spTree>
    <p:extLst>
      <p:ext uri="{BB962C8B-B14F-4D97-AF65-F5344CB8AC3E}">
        <p14:creationId xmlns:p14="http://schemas.microsoft.com/office/powerpoint/2010/main" val="9948472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1">
              <a:lumMod val="40000"/>
              <a:lumOff val="60000"/>
            </a:schemeClr>
          </a:solidFill>
        </p:spPr>
        <p:txBody>
          <a:bodyPr/>
          <a:lstStyle/>
          <a:p>
            <a:r>
              <a:rPr lang="en-US" b="1" dirty="0">
                <a:solidFill>
                  <a:srgbClr val="C00000"/>
                </a:solidFill>
              </a:rPr>
              <a:t>Speaker </a:t>
            </a:r>
            <a:r>
              <a:rPr lang="en-US" b="1" dirty="0" smtClean="0">
                <a:solidFill>
                  <a:srgbClr val="C00000"/>
                </a:solidFill>
              </a:rPr>
              <a:t>E</a:t>
            </a:r>
            <a:r>
              <a:rPr lang="ru-RU" dirty="0"/>
              <a:t/>
            </a:r>
            <a:br>
              <a:rPr lang="ru-RU" dirty="0"/>
            </a:br>
            <a:endParaRPr lang="ru-RU" dirty="0"/>
          </a:p>
        </p:txBody>
      </p:sp>
      <p:sp>
        <p:nvSpPr>
          <p:cNvPr id="3" name="Объект 2"/>
          <p:cNvSpPr>
            <a:spLocks noGrp="1"/>
          </p:cNvSpPr>
          <p:nvPr>
            <p:ph idx="1"/>
          </p:nvPr>
        </p:nvSpPr>
        <p:spPr/>
        <p:txBody>
          <a:bodyPr/>
          <a:lstStyle/>
          <a:p>
            <a:pPr marL="0" indent="0">
              <a:lnSpc>
                <a:spcPct val="107000"/>
              </a:lnSpc>
              <a:spcAft>
                <a:spcPts val="800"/>
              </a:spcAft>
              <a:buNone/>
            </a:pPr>
            <a:r>
              <a:rPr lang="en-US" dirty="0">
                <a:latin typeface="Times New Roman" panose="02020603050405020304" pitchFamily="18" charset="0"/>
                <a:ea typeface="Calibri" panose="020F0502020204030204" pitchFamily="34" charset="0"/>
                <a:cs typeface="Times New Roman" panose="02020603050405020304" pitchFamily="18" charset="0"/>
              </a:rPr>
              <a:t>We live in a north London suburb. I’m a working mother and travel to the City each day by underground. It’s a tiring journey. My husband Edward is a clerk in a local bank. I am able to work full-time only because Edward’s mother lives with us. Mrs. Garrison helps with the housework and takes care of the twins when we are at work.  Sometimes she annoys me by telling what I should do or criticizing my ways with the children because she thinks I’m too soft with them. </a:t>
            </a:r>
            <a:endParaRPr lang="ru-RU" sz="2000" dirty="0" smtClean="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ru-RU" dirty="0"/>
          </a:p>
        </p:txBody>
      </p:sp>
    </p:spTree>
    <p:extLst>
      <p:ext uri="{BB962C8B-B14F-4D97-AF65-F5344CB8AC3E}">
        <p14:creationId xmlns:p14="http://schemas.microsoft.com/office/powerpoint/2010/main" val="1138194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57350" y="365125"/>
            <a:ext cx="10796450" cy="1325563"/>
          </a:xfrm>
          <a:solidFill>
            <a:schemeClr val="accent1">
              <a:lumMod val="40000"/>
              <a:lumOff val="60000"/>
            </a:schemeClr>
          </a:solidFill>
        </p:spPr>
        <p:txBody>
          <a:bodyPr/>
          <a:lstStyle/>
          <a:p>
            <a:pPr algn="ctr"/>
            <a:r>
              <a:rPr lang="en-US" b="1" dirty="0" smtClean="0">
                <a:solidFill>
                  <a:srgbClr val="FF0000"/>
                </a:solidFill>
                <a:effectLst>
                  <a:outerShdw blurRad="38100" dist="38100" dir="2700000" algn="tl">
                    <a:srgbClr val="000000">
                      <a:alpha val="43137"/>
                    </a:srgbClr>
                  </a:outerShdw>
                </a:effectLst>
              </a:rPr>
              <a:t>CHECK YOURSELF</a:t>
            </a:r>
            <a:endParaRPr lang="ru-RU" b="1" dirty="0">
              <a:solidFill>
                <a:srgbClr val="FF0000"/>
              </a:solidFill>
              <a:effectLst>
                <a:outerShdw blurRad="38100" dist="38100" dir="2700000" algn="tl">
                  <a:srgbClr val="000000">
                    <a:alpha val="43137"/>
                  </a:srgbClr>
                </a:outerShdw>
              </a:effectLst>
            </a:endParaRPr>
          </a:p>
        </p:txBody>
      </p:sp>
      <p:graphicFrame>
        <p:nvGraphicFramePr>
          <p:cNvPr id="7" name="Объект 6"/>
          <p:cNvGraphicFramePr>
            <a:graphicFrameLocks noGrp="1"/>
          </p:cNvGraphicFramePr>
          <p:nvPr>
            <p:ph sz="half" idx="1"/>
            <p:extLst>
              <p:ext uri="{D42A27DB-BD31-4B8C-83A1-F6EECF244321}">
                <p14:modId xmlns:p14="http://schemas.microsoft.com/office/powerpoint/2010/main" val="1313514669"/>
              </p:ext>
            </p:extLst>
          </p:nvPr>
        </p:nvGraphicFramePr>
        <p:xfrm>
          <a:off x="557350" y="1924593"/>
          <a:ext cx="5373185" cy="1558836"/>
        </p:xfrm>
        <a:graphic>
          <a:graphicData uri="http://schemas.openxmlformats.org/drawingml/2006/table">
            <a:tbl>
              <a:tblPr firstRow="1" firstCol="1" bandRow="1"/>
              <a:tblGrid>
                <a:gridCol w="1074637">
                  <a:extLst>
                    <a:ext uri="{9D8B030D-6E8A-4147-A177-3AD203B41FA5}">
                      <a16:colId xmlns:a16="http://schemas.microsoft.com/office/drawing/2014/main" val="4244835626"/>
                    </a:ext>
                  </a:extLst>
                </a:gridCol>
                <a:gridCol w="1074637">
                  <a:extLst>
                    <a:ext uri="{9D8B030D-6E8A-4147-A177-3AD203B41FA5}">
                      <a16:colId xmlns:a16="http://schemas.microsoft.com/office/drawing/2014/main" val="2340584800"/>
                    </a:ext>
                  </a:extLst>
                </a:gridCol>
                <a:gridCol w="1074637">
                  <a:extLst>
                    <a:ext uri="{9D8B030D-6E8A-4147-A177-3AD203B41FA5}">
                      <a16:colId xmlns:a16="http://schemas.microsoft.com/office/drawing/2014/main" val="3425418749"/>
                    </a:ext>
                  </a:extLst>
                </a:gridCol>
                <a:gridCol w="1074637">
                  <a:extLst>
                    <a:ext uri="{9D8B030D-6E8A-4147-A177-3AD203B41FA5}">
                      <a16:colId xmlns:a16="http://schemas.microsoft.com/office/drawing/2014/main" val="3886731589"/>
                    </a:ext>
                  </a:extLst>
                </a:gridCol>
                <a:gridCol w="1074637">
                  <a:extLst>
                    <a:ext uri="{9D8B030D-6E8A-4147-A177-3AD203B41FA5}">
                      <a16:colId xmlns:a16="http://schemas.microsoft.com/office/drawing/2014/main" val="655771431"/>
                    </a:ext>
                  </a:extLst>
                </a:gridCol>
              </a:tblGrid>
              <a:tr h="779418">
                <a:tc>
                  <a:txBody>
                    <a:bodyPr/>
                    <a:lstStyle/>
                    <a:p>
                      <a:pPr marL="457200" algn="ctr">
                        <a:lnSpc>
                          <a:spcPct val="107000"/>
                        </a:lnSpc>
                        <a:spcAft>
                          <a:spcPts val="0"/>
                        </a:spcAft>
                      </a:pPr>
                      <a:r>
                        <a:rPr lang="en-US" sz="3200" b="1" dirty="0">
                          <a:solidFill>
                            <a:srgbClr val="C00000"/>
                          </a:solidFill>
                          <a:effectLst/>
                          <a:latin typeface="Times New Roman" panose="02020603050405020304" pitchFamily="18" charset="0"/>
                          <a:ea typeface="Calibri" panose="020F0502020204030204" pitchFamily="34" charset="0"/>
                          <a:cs typeface="Times New Roman" panose="02020603050405020304" pitchFamily="18" charset="0"/>
                        </a:rPr>
                        <a:t>A</a:t>
                      </a:r>
                      <a:endParaRPr lang="ru-RU" sz="3200" dirty="0">
                        <a:solidFill>
                          <a:srgbClr val="C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59884" marR="598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07000"/>
                        </a:lnSpc>
                        <a:spcAft>
                          <a:spcPts val="0"/>
                        </a:spcAft>
                      </a:pPr>
                      <a:r>
                        <a:rPr lang="en-US" sz="3200" b="1" dirty="0">
                          <a:solidFill>
                            <a:srgbClr val="00B0F0"/>
                          </a:solidFill>
                          <a:effectLst/>
                          <a:latin typeface="Times New Roman" panose="02020603050405020304" pitchFamily="18" charset="0"/>
                          <a:ea typeface="Calibri" panose="020F0502020204030204" pitchFamily="34" charset="0"/>
                          <a:cs typeface="Times New Roman" panose="02020603050405020304" pitchFamily="18" charset="0"/>
                        </a:rPr>
                        <a:t>B</a:t>
                      </a:r>
                      <a:endParaRPr lang="ru-RU" sz="32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endParaRPr>
                    </a:p>
                  </a:txBody>
                  <a:tcPr marL="59884" marR="598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07000"/>
                        </a:lnSpc>
                        <a:spcAft>
                          <a:spcPts val="0"/>
                        </a:spcAft>
                      </a:pPr>
                      <a:r>
                        <a:rPr lang="en-US" sz="32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C</a:t>
                      </a:r>
                      <a:endParaRPr lang="ru-RU" sz="32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59884" marR="598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07000"/>
                        </a:lnSpc>
                        <a:spcAft>
                          <a:spcPts val="0"/>
                        </a:spcAft>
                      </a:pPr>
                      <a:r>
                        <a:rPr lang="en-US" sz="3200" b="1" dirty="0">
                          <a:solidFill>
                            <a:schemeClr val="accent2"/>
                          </a:solidFill>
                          <a:effectLst/>
                          <a:latin typeface="Times New Roman" panose="02020603050405020304" pitchFamily="18" charset="0"/>
                          <a:ea typeface="Calibri" panose="020F0502020204030204" pitchFamily="34" charset="0"/>
                          <a:cs typeface="Times New Roman" panose="02020603050405020304" pitchFamily="18" charset="0"/>
                        </a:rPr>
                        <a:t>D</a:t>
                      </a:r>
                      <a:endParaRPr lang="ru-RU" sz="3200" dirty="0">
                        <a:solidFill>
                          <a:schemeClr val="accent2"/>
                        </a:solidFill>
                        <a:effectLst/>
                        <a:latin typeface="Calibri" panose="020F0502020204030204" pitchFamily="34" charset="0"/>
                        <a:ea typeface="Calibri" panose="020F0502020204030204" pitchFamily="34" charset="0"/>
                        <a:cs typeface="Times New Roman" panose="02020603050405020304" pitchFamily="18" charset="0"/>
                      </a:endParaRPr>
                    </a:p>
                  </a:txBody>
                  <a:tcPr marL="59884" marR="598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07000"/>
                        </a:lnSpc>
                        <a:spcAft>
                          <a:spcPts val="0"/>
                        </a:spcAft>
                      </a:pPr>
                      <a:r>
                        <a:rPr lang="en-US" sz="3200" b="1" dirty="0">
                          <a:solidFill>
                            <a:srgbClr val="7030A0"/>
                          </a:solidFill>
                          <a:effectLst/>
                          <a:latin typeface="Times New Roman" panose="02020603050405020304" pitchFamily="18" charset="0"/>
                          <a:ea typeface="Calibri" panose="020F0502020204030204" pitchFamily="34" charset="0"/>
                          <a:cs typeface="Times New Roman" panose="02020603050405020304" pitchFamily="18" charset="0"/>
                        </a:rPr>
                        <a:t>E</a:t>
                      </a:r>
                      <a:endParaRPr lang="ru-RU" sz="3200" dirty="0">
                        <a:solidFill>
                          <a:srgbClr val="7030A0"/>
                        </a:solidFill>
                        <a:effectLst/>
                        <a:latin typeface="Calibri" panose="020F0502020204030204" pitchFamily="34" charset="0"/>
                        <a:ea typeface="Calibri" panose="020F0502020204030204" pitchFamily="34" charset="0"/>
                        <a:cs typeface="Times New Roman" panose="02020603050405020304" pitchFamily="18" charset="0"/>
                      </a:endParaRPr>
                    </a:p>
                  </a:txBody>
                  <a:tcPr marL="59884" marR="598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03487158"/>
                  </a:ext>
                </a:extLst>
              </a:tr>
              <a:tr h="779418">
                <a:tc>
                  <a:txBody>
                    <a:bodyPr/>
                    <a:lstStyle/>
                    <a:p>
                      <a:pPr marL="457200" algn="ctr">
                        <a:lnSpc>
                          <a:spcPct val="107000"/>
                        </a:lnSpc>
                        <a:spcAft>
                          <a:spcPts val="0"/>
                        </a:spcAft>
                      </a:pP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smtClean="0">
                          <a:effectLst/>
                          <a:latin typeface="Times New Roman" panose="02020603050405020304" pitchFamily="18" charset="0"/>
                          <a:ea typeface="Calibri" panose="020F0502020204030204" pitchFamily="34" charset="0"/>
                          <a:cs typeface="Times New Roman" panose="02020603050405020304" pitchFamily="18" charset="0"/>
                        </a:rPr>
                        <a:t>4</a:t>
                      </a:r>
                      <a:endParaRPr lang="ru-RU" sz="2800" b="1" dirty="0">
                        <a:effectLst/>
                        <a:latin typeface="Calibri" panose="020F0502020204030204" pitchFamily="34" charset="0"/>
                        <a:ea typeface="Calibri" panose="020F0502020204030204" pitchFamily="34" charset="0"/>
                        <a:cs typeface="Times New Roman" panose="02020603050405020304" pitchFamily="18" charset="0"/>
                      </a:endParaRPr>
                    </a:p>
                  </a:txBody>
                  <a:tcPr marL="59884" marR="598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07000"/>
                        </a:lnSpc>
                        <a:spcAft>
                          <a:spcPts val="0"/>
                        </a:spcAft>
                      </a:pP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b="1" dirty="0" smtClean="0">
                          <a:effectLst/>
                          <a:latin typeface="Times New Roman" panose="02020603050405020304" pitchFamily="18" charset="0"/>
                          <a:ea typeface="Calibri" panose="020F0502020204030204" pitchFamily="34" charset="0"/>
                          <a:cs typeface="Times New Roman" panose="02020603050405020304" pitchFamily="18" charset="0"/>
                        </a:rPr>
                        <a:t>5</a:t>
                      </a:r>
                      <a:endParaRPr lang="ru-RU" sz="2800" b="1" dirty="0">
                        <a:effectLst/>
                        <a:latin typeface="Calibri" panose="020F0502020204030204" pitchFamily="34" charset="0"/>
                        <a:ea typeface="Calibri" panose="020F0502020204030204" pitchFamily="34" charset="0"/>
                        <a:cs typeface="Times New Roman" panose="02020603050405020304" pitchFamily="18" charset="0"/>
                      </a:endParaRPr>
                    </a:p>
                  </a:txBody>
                  <a:tcPr marL="59884" marR="598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07000"/>
                        </a:lnSpc>
                        <a:spcAft>
                          <a:spcPts val="0"/>
                        </a:spcAft>
                      </a:pPr>
                      <a:r>
                        <a:rPr lang="en-US" sz="2800" b="1" dirty="0" smtClean="0">
                          <a:effectLst/>
                          <a:latin typeface="Times New Roman" panose="02020603050405020304" pitchFamily="18" charset="0"/>
                          <a:ea typeface="Calibri" panose="020F0502020204030204" pitchFamily="34" charset="0"/>
                          <a:cs typeface="Times New Roman" panose="02020603050405020304" pitchFamily="18" charset="0"/>
                        </a:rPr>
                        <a:t>2</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2800" b="1" dirty="0">
                        <a:effectLst/>
                        <a:latin typeface="Calibri" panose="020F0502020204030204" pitchFamily="34" charset="0"/>
                        <a:ea typeface="Calibri" panose="020F0502020204030204" pitchFamily="34" charset="0"/>
                        <a:cs typeface="Times New Roman" panose="02020603050405020304" pitchFamily="18" charset="0"/>
                      </a:endParaRPr>
                    </a:p>
                  </a:txBody>
                  <a:tcPr marL="59884" marR="598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07000"/>
                        </a:lnSpc>
                        <a:spcAft>
                          <a:spcPts val="0"/>
                        </a:spcAft>
                      </a:pPr>
                      <a:r>
                        <a:rPr lang="en-US" sz="2800" b="1" dirty="0" smtClean="0">
                          <a:effectLst/>
                          <a:latin typeface="Times New Roman" panose="02020603050405020304" pitchFamily="18" charset="0"/>
                          <a:ea typeface="Calibri" panose="020F0502020204030204" pitchFamily="34" charset="0"/>
                          <a:cs typeface="Times New Roman" panose="02020603050405020304" pitchFamily="18" charset="0"/>
                        </a:rPr>
                        <a:t>3</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2800" b="1" dirty="0">
                        <a:effectLst/>
                        <a:latin typeface="Calibri" panose="020F0502020204030204" pitchFamily="34" charset="0"/>
                        <a:ea typeface="Calibri" panose="020F0502020204030204" pitchFamily="34" charset="0"/>
                        <a:cs typeface="Times New Roman" panose="02020603050405020304" pitchFamily="18" charset="0"/>
                      </a:endParaRPr>
                    </a:p>
                  </a:txBody>
                  <a:tcPr marL="59884" marR="598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07000"/>
                        </a:lnSpc>
                        <a:spcAft>
                          <a:spcPts val="0"/>
                        </a:spcAft>
                      </a:pPr>
                      <a:r>
                        <a:rPr lang="en-US" sz="2800" b="1" dirty="0" smtClean="0">
                          <a:effectLst/>
                          <a:latin typeface="Times New Roman" panose="02020603050405020304" pitchFamily="18" charset="0"/>
                          <a:ea typeface="Calibri" panose="020F0502020204030204" pitchFamily="34" charset="0"/>
                          <a:cs typeface="Times New Roman" panose="02020603050405020304" pitchFamily="18" charset="0"/>
                        </a:rPr>
                        <a:t>1</a:t>
                      </a:r>
                      <a:r>
                        <a:rPr lang="en-US" sz="28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2800" b="1" dirty="0">
                        <a:effectLst/>
                        <a:latin typeface="Calibri" panose="020F0502020204030204" pitchFamily="34" charset="0"/>
                        <a:ea typeface="Calibri" panose="020F0502020204030204" pitchFamily="34" charset="0"/>
                        <a:cs typeface="Times New Roman" panose="02020603050405020304" pitchFamily="18" charset="0"/>
                      </a:endParaRPr>
                    </a:p>
                  </a:txBody>
                  <a:tcPr marL="59884" marR="5988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99358330"/>
                  </a:ext>
                </a:extLst>
              </a:tr>
            </a:tbl>
          </a:graphicData>
        </a:graphic>
      </p:graphicFrame>
      <p:sp>
        <p:nvSpPr>
          <p:cNvPr id="6" name="Объект 5"/>
          <p:cNvSpPr>
            <a:spLocks noGrp="1"/>
          </p:cNvSpPr>
          <p:nvPr>
            <p:ph sz="half" idx="2"/>
          </p:nvPr>
        </p:nvSpPr>
        <p:spPr/>
        <p:txBody>
          <a:bodyPr>
            <a:normAutofit lnSpcReduction="10000"/>
          </a:bodyPr>
          <a:lstStyle/>
          <a:p>
            <a:pPr marL="0" lvl="0" indent="0">
              <a:buNone/>
            </a:pPr>
            <a:r>
              <a:rPr lang="en-US" b="1" dirty="0" smtClean="0">
                <a:solidFill>
                  <a:srgbClr val="7030A0"/>
                </a:solidFill>
              </a:rPr>
              <a:t>1) </a:t>
            </a:r>
            <a:r>
              <a:rPr lang="en-US" dirty="0" smtClean="0"/>
              <a:t>The </a:t>
            </a:r>
            <a:r>
              <a:rPr lang="en-US" dirty="0"/>
              <a:t>family has three generations living together.</a:t>
            </a:r>
            <a:endParaRPr lang="ru-RU" dirty="0"/>
          </a:p>
          <a:p>
            <a:pPr marL="0" lvl="0" indent="0">
              <a:buNone/>
            </a:pPr>
            <a:r>
              <a:rPr lang="en-US" b="1" dirty="0" smtClean="0">
                <a:solidFill>
                  <a:srgbClr val="00B050"/>
                </a:solidFill>
              </a:rPr>
              <a:t>2) </a:t>
            </a:r>
            <a:r>
              <a:rPr lang="en-US" dirty="0" smtClean="0"/>
              <a:t>One </a:t>
            </a:r>
            <a:r>
              <a:rPr lang="en-US" dirty="0"/>
              <a:t>of the children has mixed feelings towards the other.</a:t>
            </a:r>
            <a:endParaRPr lang="ru-RU" dirty="0"/>
          </a:p>
          <a:p>
            <a:pPr marL="0" lvl="0" indent="0">
              <a:buNone/>
            </a:pPr>
            <a:r>
              <a:rPr lang="en-US" b="1" dirty="0" smtClean="0">
                <a:solidFill>
                  <a:schemeClr val="accent2"/>
                </a:solidFill>
              </a:rPr>
              <a:t>3) </a:t>
            </a:r>
            <a:r>
              <a:rPr lang="en-US" dirty="0" smtClean="0"/>
              <a:t>The </a:t>
            </a:r>
            <a:r>
              <a:rPr lang="en-US" dirty="0"/>
              <a:t>child seems to have behavior problems.</a:t>
            </a:r>
            <a:endParaRPr lang="ru-RU" dirty="0"/>
          </a:p>
          <a:p>
            <a:pPr marL="0" lvl="0" indent="0">
              <a:buNone/>
            </a:pPr>
            <a:r>
              <a:rPr lang="en-US" b="1" dirty="0" smtClean="0">
                <a:solidFill>
                  <a:srgbClr val="C00000"/>
                </a:solidFill>
              </a:rPr>
              <a:t>4) </a:t>
            </a:r>
            <a:r>
              <a:rPr lang="en-US" dirty="0" smtClean="0"/>
              <a:t>The </a:t>
            </a:r>
            <a:r>
              <a:rPr lang="en-US" dirty="0"/>
              <a:t>family is going to change the place of living.</a:t>
            </a:r>
            <a:endParaRPr lang="ru-RU" dirty="0"/>
          </a:p>
          <a:p>
            <a:pPr marL="0" lvl="0" indent="0">
              <a:buNone/>
            </a:pPr>
            <a:r>
              <a:rPr lang="en-US" b="1" dirty="0" smtClean="0">
                <a:solidFill>
                  <a:srgbClr val="00B0F0"/>
                </a:solidFill>
              </a:rPr>
              <a:t>5) </a:t>
            </a:r>
            <a:r>
              <a:rPr lang="en-US" dirty="0" smtClean="0"/>
              <a:t>One </a:t>
            </a:r>
            <a:r>
              <a:rPr lang="en-US" dirty="0"/>
              <a:t>of the parents is too fussy about their child.</a:t>
            </a:r>
            <a:endParaRPr lang="ru-RU" dirty="0"/>
          </a:p>
          <a:p>
            <a:pPr marL="0" indent="0">
              <a:buNone/>
            </a:pPr>
            <a:endParaRPr lang="ru-RU" dirty="0"/>
          </a:p>
        </p:txBody>
      </p:sp>
    </p:spTree>
    <p:extLst>
      <p:ext uri="{BB962C8B-B14F-4D97-AF65-F5344CB8AC3E}">
        <p14:creationId xmlns:p14="http://schemas.microsoft.com/office/powerpoint/2010/main" val="11017120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t>Match </a:t>
            </a:r>
            <a:r>
              <a:rPr lang="en-US" b="1" dirty="0" smtClean="0">
                <a:solidFill>
                  <a:srgbClr val="0070C0"/>
                </a:solidFill>
              </a:rPr>
              <a:t>the situation </a:t>
            </a:r>
            <a:r>
              <a:rPr lang="en-US" b="1" dirty="0" smtClean="0"/>
              <a:t>with </a:t>
            </a:r>
            <a:r>
              <a:rPr lang="en-US" b="1" dirty="0" smtClean="0">
                <a:solidFill>
                  <a:srgbClr val="FF0000"/>
                </a:solidFill>
              </a:rPr>
              <a:t>the family problem</a:t>
            </a:r>
            <a:r>
              <a:rPr lang="en-US" b="1" dirty="0" smtClean="0"/>
              <a:t>:</a:t>
            </a:r>
            <a:endParaRPr lang="ru-RU" b="1" dirty="0"/>
          </a:p>
        </p:txBody>
      </p:sp>
      <p:sp>
        <p:nvSpPr>
          <p:cNvPr id="3" name="Объект 2"/>
          <p:cNvSpPr>
            <a:spLocks noGrp="1"/>
          </p:cNvSpPr>
          <p:nvPr>
            <p:ph sz="half" idx="1"/>
          </p:nvPr>
        </p:nvSpPr>
        <p:spPr/>
        <p:txBody>
          <a:bodyPr>
            <a:normAutofit lnSpcReduction="10000"/>
          </a:bodyPr>
          <a:lstStyle/>
          <a:p>
            <a:pPr marL="0" lvl="0" indent="0">
              <a:buNone/>
            </a:pPr>
            <a:r>
              <a:rPr lang="en-US" dirty="0" smtClean="0">
                <a:solidFill>
                  <a:srgbClr val="0070C0"/>
                </a:solidFill>
              </a:rPr>
              <a:t>1) The </a:t>
            </a:r>
            <a:r>
              <a:rPr lang="en-US" dirty="0">
                <a:solidFill>
                  <a:srgbClr val="0070C0"/>
                </a:solidFill>
              </a:rPr>
              <a:t>family has three generations living together.</a:t>
            </a:r>
            <a:endParaRPr lang="ru-RU" dirty="0">
              <a:solidFill>
                <a:srgbClr val="0070C0"/>
              </a:solidFill>
            </a:endParaRPr>
          </a:p>
          <a:p>
            <a:pPr marL="0" lvl="0" indent="0">
              <a:buNone/>
            </a:pPr>
            <a:r>
              <a:rPr lang="en-US" dirty="0" smtClean="0">
                <a:solidFill>
                  <a:srgbClr val="0070C0"/>
                </a:solidFill>
              </a:rPr>
              <a:t>2) One </a:t>
            </a:r>
            <a:r>
              <a:rPr lang="en-US" dirty="0">
                <a:solidFill>
                  <a:srgbClr val="0070C0"/>
                </a:solidFill>
              </a:rPr>
              <a:t>of the children has mixed feelings towards the other.</a:t>
            </a:r>
            <a:endParaRPr lang="ru-RU" dirty="0">
              <a:solidFill>
                <a:srgbClr val="0070C0"/>
              </a:solidFill>
            </a:endParaRPr>
          </a:p>
          <a:p>
            <a:pPr marL="0" lvl="0" indent="0">
              <a:buNone/>
            </a:pPr>
            <a:r>
              <a:rPr lang="en-US" dirty="0" smtClean="0">
                <a:solidFill>
                  <a:srgbClr val="0070C0"/>
                </a:solidFill>
              </a:rPr>
              <a:t>3) The </a:t>
            </a:r>
            <a:r>
              <a:rPr lang="en-US" dirty="0">
                <a:solidFill>
                  <a:srgbClr val="0070C0"/>
                </a:solidFill>
              </a:rPr>
              <a:t>child seems to have behavior problems.</a:t>
            </a:r>
            <a:endParaRPr lang="ru-RU" dirty="0">
              <a:solidFill>
                <a:srgbClr val="0070C0"/>
              </a:solidFill>
            </a:endParaRPr>
          </a:p>
          <a:p>
            <a:pPr marL="0" lvl="0" indent="0">
              <a:buNone/>
            </a:pPr>
            <a:r>
              <a:rPr lang="en-US" dirty="0" smtClean="0">
                <a:solidFill>
                  <a:srgbClr val="0070C0"/>
                </a:solidFill>
              </a:rPr>
              <a:t>4) The </a:t>
            </a:r>
            <a:r>
              <a:rPr lang="en-US" dirty="0">
                <a:solidFill>
                  <a:srgbClr val="0070C0"/>
                </a:solidFill>
              </a:rPr>
              <a:t>family is going to change the place of living.</a:t>
            </a:r>
            <a:endParaRPr lang="ru-RU" dirty="0">
              <a:solidFill>
                <a:srgbClr val="0070C0"/>
              </a:solidFill>
            </a:endParaRPr>
          </a:p>
          <a:p>
            <a:pPr marL="0" lvl="0" indent="0">
              <a:buNone/>
            </a:pPr>
            <a:r>
              <a:rPr lang="en-US" dirty="0" smtClean="0">
                <a:solidFill>
                  <a:srgbClr val="0070C0"/>
                </a:solidFill>
              </a:rPr>
              <a:t>5) One </a:t>
            </a:r>
            <a:r>
              <a:rPr lang="en-US" dirty="0">
                <a:solidFill>
                  <a:srgbClr val="0070C0"/>
                </a:solidFill>
              </a:rPr>
              <a:t>of the parents is too fussy about their child.</a:t>
            </a:r>
            <a:endParaRPr lang="ru-RU" dirty="0">
              <a:solidFill>
                <a:srgbClr val="0070C0"/>
              </a:solidFill>
            </a:endParaRPr>
          </a:p>
          <a:p>
            <a:pPr marL="0" indent="0">
              <a:buNone/>
            </a:pPr>
            <a:endParaRPr lang="ru-RU" dirty="0"/>
          </a:p>
        </p:txBody>
      </p:sp>
      <p:sp>
        <p:nvSpPr>
          <p:cNvPr id="4" name="Объект 3"/>
          <p:cNvSpPr>
            <a:spLocks noGrp="1"/>
          </p:cNvSpPr>
          <p:nvPr>
            <p:ph sz="half" idx="2"/>
          </p:nvPr>
        </p:nvSpPr>
        <p:spPr/>
        <p:txBody>
          <a:bodyPr>
            <a:normAutofit lnSpcReduction="10000"/>
          </a:bodyPr>
          <a:lstStyle/>
          <a:p>
            <a:pPr marL="514350" indent="-514350">
              <a:buAutoNum type="alphaLcParenR"/>
            </a:pPr>
            <a:r>
              <a:rPr lang="en-US" dirty="0" smtClean="0">
                <a:solidFill>
                  <a:srgbClr val="FF0000"/>
                </a:solidFill>
              </a:rPr>
              <a:t>Generation gap</a:t>
            </a:r>
          </a:p>
          <a:p>
            <a:pPr marL="514350" indent="-514350">
              <a:buAutoNum type="alphaLcParenR"/>
            </a:pPr>
            <a:r>
              <a:rPr lang="en-US" dirty="0" smtClean="0">
                <a:solidFill>
                  <a:srgbClr val="FF0000"/>
                </a:solidFill>
              </a:rPr>
              <a:t>Living conditions</a:t>
            </a:r>
          </a:p>
          <a:p>
            <a:pPr marL="514350" indent="-514350">
              <a:buAutoNum type="alphaLcParenR"/>
            </a:pPr>
            <a:r>
              <a:rPr lang="en-US" dirty="0" smtClean="0">
                <a:solidFill>
                  <a:srgbClr val="FF0000"/>
                </a:solidFill>
              </a:rPr>
              <a:t>Parental hyper-custody</a:t>
            </a:r>
          </a:p>
          <a:p>
            <a:pPr marL="514350" indent="-514350">
              <a:buAutoNum type="alphaLcParenR"/>
            </a:pPr>
            <a:r>
              <a:rPr lang="en-US" dirty="0" smtClean="0">
                <a:solidFill>
                  <a:srgbClr val="FF0000"/>
                </a:solidFill>
              </a:rPr>
              <a:t>Finance lack</a:t>
            </a:r>
          </a:p>
          <a:p>
            <a:pPr marL="514350" indent="-514350">
              <a:buAutoNum type="alphaLcParenR"/>
            </a:pPr>
            <a:r>
              <a:rPr lang="en-US" dirty="0" smtClean="0">
                <a:solidFill>
                  <a:srgbClr val="FF0000"/>
                </a:solidFill>
              </a:rPr>
              <a:t>Misunderstanding btw family members</a:t>
            </a:r>
          </a:p>
          <a:p>
            <a:pPr marL="0" indent="0">
              <a:buNone/>
            </a:pPr>
            <a:endParaRPr lang="ru-RU" dirty="0"/>
          </a:p>
        </p:txBody>
      </p:sp>
    </p:spTree>
    <p:extLst>
      <p:ext uri="{BB962C8B-B14F-4D97-AF65-F5344CB8AC3E}">
        <p14:creationId xmlns:p14="http://schemas.microsoft.com/office/powerpoint/2010/main" val="25457287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426720"/>
            <a:ext cx="10515600" cy="1263967"/>
          </a:xfrm>
        </p:spPr>
        <p:txBody>
          <a:bodyPr>
            <a:normAutofit fontScale="90000"/>
          </a:bodyPr>
          <a:lstStyle/>
          <a:p>
            <a:pPr lvl="0" algn="ctr">
              <a:spcBef>
                <a:spcPts val="1000"/>
              </a:spcBef>
            </a:pPr>
            <a:r>
              <a:rPr lang="en-US" dirty="0" smtClean="0">
                <a:solidFill>
                  <a:srgbClr val="FF0000"/>
                </a:solidFill>
              </a:rPr>
              <a:t/>
            </a:r>
            <a:br>
              <a:rPr lang="en-US" dirty="0" smtClean="0">
                <a:solidFill>
                  <a:srgbClr val="FF0000"/>
                </a:solidFill>
              </a:rPr>
            </a:br>
            <a:r>
              <a:rPr lang="en-US" dirty="0">
                <a:solidFill>
                  <a:srgbClr val="FF0000"/>
                </a:solidFill>
              </a:rPr>
              <a:t/>
            </a:r>
            <a:br>
              <a:rPr lang="en-US" dirty="0">
                <a:solidFill>
                  <a:srgbClr val="FF0000"/>
                </a:solidFill>
              </a:rPr>
            </a:br>
            <a:r>
              <a:rPr lang="en-US" dirty="0" smtClean="0">
                <a:solidFill>
                  <a:srgbClr val="FF0000"/>
                </a:solidFill>
              </a:rPr>
              <a:t/>
            </a:r>
            <a:br>
              <a:rPr lang="en-US" dirty="0" smtClean="0">
                <a:solidFill>
                  <a:srgbClr val="FF0000"/>
                </a:solidFill>
              </a:rPr>
            </a:br>
            <a:r>
              <a:rPr lang="en-US" sz="6700" b="1" dirty="0" smtClean="0">
                <a:solidFill>
                  <a:srgbClr val="FF0000"/>
                </a:solidFill>
              </a:rPr>
              <a:t>Generation gap</a:t>
            </a:r>
            <a:r>
              <a:rPr lang="en-US" dirty="0" smtClean="0">
                <a:solidFill>
                  <a:srgbClr val="FF0000"/>
                </a:solidFill>
              </a:rPr>
              <a:t/>
            </a:r>
            <a:br>
              <a:rPr lang="en-US" dirty="0" smtClean="0">
                <a:solidFill>
                  <a:srgbClr val="FF0000"/>
                </a:solidFill>
              </a:rPr>
            </a:br>
            <a:r>
              <a:rPr lang="ru-RU" sz="2800" dirty="0">
                <a:solidFill>
                  <a:srgbClr val="0070C0"/>
                </a:solidFill>
                <a:latin typeface="Calibri" panose="020F0502020204030204"/>
                <a:ea typeface="+mn-ea"/>
                <a:cs typeface="+mn-cs"/>
              </a:rPr>
              <a:t/>
            </a:r>
            <a:br>
              <a:rPr lang="ru-RU" sz="2800" dirty="0">
                <a:solidFill>
                  <a:srgbClr val="0070C0"/>
                </a:solidFill>
                <a:latin typeface="Calibri" panose="020F0502020204030204"/>
                <a:ea typeface="+mn-ea"/>
                <a:cs typeface="+mn-cs"/>
              </a:rPr>
            </a:br>
            <a:r>
              <a:rPr lang="en-US" dirty="0" smtClean="0">
                <a:solidFill>
                  <a:srgbClr val="FF0000"/>
                </a:solidFill>
              </a:rPr>
              <a:t/>
            </a:r>
            <a:br>
              <a:rPr lang="en-US" dirty="0" smtClean="0">
                <a:solidFill>
                  <a:srgbClr val="FF0000"/>
                </a:solidFill>
              </a:rPr>
            </a:br>
            <a:endParaRPr lang="ru-RU" dirty="0"/>
          </a:p>
        </p:txBody>
      </p:sp>
      <p:pic>
        <p:nvPicPr>
          <p:cNvPr id="6" name="Объект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28144" y="1825625"/>
            <a:ext cx="7735712" cy="4351338"/>
          </a:xfrm>
        </p:spPr>
      </p:pic>
    </p:spTree>
    <p:extLst>
      <p:ext uri="{BB962C8B-B14F-4D97-AF65-F5344CB8AC3E}">
        <p14:creationId xmlns:p14="http://schemas.microsoft.com/office/powerpoint/2010/main" val="29044282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t>Match </a:t>
            </a:r>
            <a:r>
              <a:rPr lang="en-US" b="1" dirty="0" smtClean="0">
                <a:solidFill>
                  <a:srgbClr val="0070C0"/>
                </a:solidFill>
              </a:rPr>
              <a:t>the situation </a:t>
            </a:r>
            <a:r>
              <a:rPr lang="en-US" b="1" dirty="0" smtClean="0"/>
              <a:t>with </a:t>
            </a:r>
            <a:r>
              <a:rPr lang="en-US" b="1" dirty="0" smtClean="0">
                <a:solidFill>
                  <a:srgbClr val="FF0000"/>
                </a:solidFill>
              </a:rPr>
              <a:t>the family problem</a:t>
            </a:r>
            <a:r>
              <a:rPr lang="en-US" b="1" dirty="0" smtClean="0"/>
              <a:t>:</a:t>
            </a:r>
            <a:endParaRPr lang="ru-RU" b="1" dirty="0"/>
          </a:p>
        </p:txBody>
      </p:sp>
      <p:sp>
        <p:nvSpPr>
          <p:cNvPr id="3" name="Объект 2"/>
          <p:cNvSpPr>
            <a:spLocks noGrp="1"/>
          </p:cNvSpPr>
          <p:nvPr>
            <p:ph sz="half" idx="1"/>
          </p:nvPr>
        </p:nvSpPr>
        <p:spPr/>
        <p:txBody>
          <a:bodyPr>
            <a:normAutofit lnSpcReduction="10000"/>
          </a:bodyPr>
          <a:lstStyle/>
          <a:p>
            <a:pPr marL="0" lvl="0" indent="0">
              <a:buNone/>
            </a:pPr>
            <a:r>
              <a:rPr lang="en-US" dirty="0" smtClean="0">
                <a:solidFill>
                  <a:srgbClr val="0070C0"/>
                </a:solidFill>
              </a:rPr>
              <a:t>1) The </a:t>
            </a:r>
            <a:r>
              <a:rPr lang="en-US" dirty="0">
                <a:solidFill>
                  <a:srgbClr val="0070C0"/>
                </a:solidFill>
              </a:rPr>
              <a:t>family has three generations living together.</a:t>
            </a:r>
            <a:endParaRPr lang="ru-RU" dirty="0">
              <a:solidFill>
                <a:srgbClr val="0070C0"/>
              </a:solidFill>
            </a:endParaRPr>
          </a:p>
          <a:p>
            <a:pPr marL="0" lvl="0" indent="0">
              <a:buNone/>
            </a:pPr>
            <a:r>
              <a:rPr lang="en-US" dirty="0" smtClean="0">
                <a:solidFill>
                  <a:srgbClr val="0070C0"/>
                </a:solidFill>
              </a:rPr>
              <a:t>2) One </a:t>
            </a:r>
            <a:r>
              <a:rPr lang="en-US" dirty="0">
                <a:solidFill>
                  <a:srgbClr val="0070C0"/>
                </a:solidFill>
              </a:rPr>
              <a:t>of the children has mixed feelings towards the other.</a:t>
            </a:r>
            <a:endParaRPr lang="ru-RU" dirty="0">
              <a:solidFill>
                <a:srgbClr val="0070C0"/>
              </a:solidFill>
            </a:endParaRPr>
          </a:p>
          <a:p>
            <a:pPr marL="0" lvl="0" indent="0">
              <a:buNone/>
            </a:pPr>
            <a:r>
              <a:rPr lang="en-US" dirty="0" smtClean="0">
                <a:solidFill>
                  <a:srgbClr val="0070C0"/>
                </a:solidFill>
              </a:rPr>
              <a:t>3) The </a:t>
            </a:r>
            <a:r>
              <a:rPr lang="en-US" dirty="0">
                <a:solidFill>
                  <a:srgbClr val="0070C0"/>
                </a:solidFill>
              </a:rPr>
              <a:t>child seems to have behavior problems.</a:t>
            </a:r>
            <a:endParaRPr lang="ru-RU" dirty="0">
              <a:solidFill>
                <a:srgbClr val="0070C0"/>
              </a:solidFill>
            </a:endParaRPr>
          </a:p>
          <a:p>
            <a:pPr marL="0" lvl="0" indent="0">
              <a:buNone/>
            </a:pPr>
            <a:r>
              <a:rPr lang="en-US" dirty="0" smtClean="0">
                <a:solidFill>
                  <a:srgbClr val="0070C0"/>
                </a:solidFill>
              </a:rPr>
              <a:t>4) The </a:t>
            </a:r>
            <a:r>
              <a:rPr lang="en-US" dirty="0">
                <a:solidFill>
                  <a:srgbClr val="0070C0"/>
                </a:solidFill>
              </a:rPr>
              <a:t>family is going to change the place of living.</a:t>
            </a:r>
            <a:endParaRPr lang="ru-RU" dirty="0">
              <a:solidFill>
                <a:srgbClr val="0070C0"/>
              </a:solidFill>
            </a:endParaRPr>
          </a:p>
          <a:p>
            <a:pPr marL="0" lvl="0" indent="0">
              <a:buNone/>
            </a:pPr>
            <a:r>
              <a:rPr lang="en-US" dirty="0" smtClean="0">
                <a:solidFill>
                  <a:srgbClr val="0070C0"/>
                </a:solidFill>
              </a:rPr>
              <a:t>5) One </a:t>
            </a:r>
            <a:r>
              <a:rPr lang="en-US" dirty="0">
                <a:solidFill>
                  <a:srgbClr val="0070C0"/>
                </a:solidFill>
              </a:rPr>
              <a:t>of the parents is too fussy about their child.</a:t>
            </a:r>
            <a:endParaRPr lang="ru-RU" dirty="0">
              <a:solidFill>
                <a:srgbClr val="0070C0"/>
              </a:solidFill>
            </a:endParaRPr>
          </a:p>
          <a:p>
            <a:pPr marL="0" indent="0">
              <a:buNone/>
            </a:pPr>
            <a:endParaRPr lang="ru-RU" dirty="0"/>
          </a:p>
        </p:txBody>
      </p:sp>
      <p:sp>
        <p:nvSpPr>
          <p:cNvPr id="4" name="Объект 3"/>
          <p:cNvSpPr>
            <a:spLocks noGrp="1"/>
          </p:cNvSpPr>
          <p:nvPr>
            <p:ph sz="half" idx="2"/>
          </p:nvPr>
        </p:nvSpPr>
        <p:spPr/>
        <p:txBody>
          <a:bodyPr>
            <a:normAutofit lnSpcReduction="10000"/>
          </a:bodyPr>
          <a:lstStyle/>
          <a:p>
            <a:pPr marL="514350" indent="-514350">
              <a:buAutoNum type="alphaLcParenR"/>
            </a:pPr>
            <a:r>
              <a:rPr lang="en-US" dirty="0" smtClean="0">
                <a:solidFill>
                  <a:srgbClr val="FF0000"/>
                </a:solidFill>
              </a:rPr>
              <a:t>Generation gap</a:t>
            </a:r>
          </a:p>
          <a:p>
            <a:pPr marL="514350" indent="-514350">
              <a:buAutoNum type="alphaLcParenR"/>
            </a:pPr>
            <a:r>
              <a:rPr lang="en-US" dirty="0" smtClean="0">
                <a:solidFill>
                  <a:srgbClr val="FF0000"/>
                </a:solidFill>
              </a:rPr>
              <a:t>Living conditions</a:t>
            </a:r>
          </a:p>
          <a:p>
            <a:pPr marL="514350" indent="-514350">
              <a:buAutoNum type="alphaLcParenR"/>
            </a:pPr>
            <a:r>
              <a:rPr lang="en-US" dirty="0" smtClean="0">
                <a:solidFill>
                  <a:srgbClr val="FF0000"/>
                </a:solidFill>
              </a:rPr>
              <a:t>Parental hyper-custody</a:t>
            </a:r>
          </a:p>
          <a:p>
            <a:pPr marL="514350" indent="-514350">
              <a:buAutoNum type="alphaLcParenR"/>
            </a:pPr>
            <a:r>
              <a:rPr lang="en-US" dirty="0" smtClean="0">
                <a:solidFill>
                  <a:srgbClr val="FF0000"/>
                </a:solidFill>
              </a:rPr>
              <a:t>Finance lack</a:t>
            </a:r>
          </a:p>
          <a:p>
            <a:pPr marL="514350" indent="-514350">
              <a:buAutoNum type="alphaLcParenR"/>
            </a:pPr>
            <a:r>
              <a:rPr lang="en-US" dirty="0" smtClean="0">
                <a:solidFill>
                  <a:srgbClr val="FF0000"/>
                </a:solidFill>
              </a:rPr>
              <a:t>Misunderstanding btw family members</a:t>
            </a:r>
          </a:p>
          <a:p>
            <a:pPr marL="0" indent="0">
              <a:buNone/>
            </a:pPr>
            <a:endParaRPr lang="ru-RU" dirty="0"/>
          </a:p>
        </p:txBody>
      </p:sp>
    </p:spTree>
    <p:extLst>
      <p:ext uri="{BB962C8B-B14F-4D97-AF65-F5344CB8AC3E}">
        <p14:creationId xmlns:p14="http://schemas.microsoft.com/office/powerpoint/2010/main" val="27096917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en-US" sz="4800" b="1" dirty="0" smtClean="0">
                <a:solidFill>
                  <a:srgbClr val="FF0000"/>
                </a:solidFill>
              </a:rPr>
              <a:t>Misunderstanding btw family members</a:t>
            </a:r>
            <a:r>
              <a:rPr lang="en-US" dirty="0" smtClean="0">
                <a:solidFill>
                  <a:srgbClr val="FF0000"/>
                </a:solidFill>
              </a:rPr>
              <a:t/>
            </a:r>
            <a:br>
              <a:rPr lang="en-US" dirty="0" smtClean="0">
                <a:solidFill>
                  <a:srgbClr val="FF0000"/>
                </a:solidFill>
              </a:rPr>
            </a:br>
            <a:endParaRPr lang="ru-RU" dirty="0"/>
          </a:p>
        </p:txBody>
      </p:sp>
      <p:pic>
        <p:nvPicPr>
          <p:cNvPr id="5" name="Объект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490915" y="1825625"/>
            <a:ext cx="7210170" cy="4351338"/>
          </a:xfrm>
        </p:spPr>
      </p:pic>
    </p:spTree>
    <p:extLst>
      <p:ext uri="{BB962C8B-B14F-4D97-AF65-F5344CB8AC3E}">
        <p14:creationId xmlns:p14="http://schemas.microsoft.com/office/powerpoint/2010/main" val="14757680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365125"/>
            <a:ext cx="10515600" cy="6116357"/>
          </a:xfrm>
        </p:spPr>
      </p:pic>
    </p:spTree>
    <p:extLst>
      <p:ext uri="{BB962C8B-B14F-4D97-AF65-F5344CB8AC3E}">
        <p14:creationId xmlns:p14="http://schemas.microsoft.com/office/powerpoint/2010/main" val="23114204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t>Match </a:t>
            </a:r>
            <a:r>
              <a:rPr lang="en-US" b="1" dirty="0" smtClean="0">
                <a:solidFill>
                  <a:srgbClr val="0070C0"/>
                </a:solidFill>
              </a:rPr>
              <a:t>the situation </a:t>
            </a:r>
            <a:r>
              <a:rPr lang="en-US" b="1" dirty="0" smtClean="0"/>
              <a:t>with </a:t>
            </a:r>
            <a:r>
              <a:rPr lang="en-US" b="1" dirty="0" smtClean="0">
                <a:solidFill>
                  <a:srgbClr val="FF0000"/>
                </a:solidFill>
              </a:rPr>
              <a:t>the family problem</a:t>
            </a:r>
            <a:r>
              <a:rPr lang="en-US" b="1" dirty="0" smtClean="0"/>
              <a:t>:</a:t>
            </a:r>
            <a:endParaRPr lang="ru-RU" b="1" dirty="0"/>
          </a:p>
        </p:txBody>
      </p:sp>
      <p:sp>
        <p:nvSpPr>
          <p:cNvPr id="3" name="Объект 2"/>
          <p:cNvSpPr>
            <a:spLocks noGrp="1"/>
          </p:cNvSpPr>
          <p:nvPr>
            <p:ph sz="half" idx="1"/>
          </p:nvPr>
        </p:nvSpPr>
        <p:spPr/>
        <p:txBody>
          <a:bodyPr>
            <a:normAutofit lnSpcReduction="10000"/>
          </a:bodyPr>
          <a:lstStyle/>
          <a:p>
            <a:pPr marL="0" lvl="0" indent="0">
              <a:buNone/>
            </a:pPr>
            <a:r>
              <a:rPr lang="en-US" dirty="0" smtClean="0">
                <a:solidFill>
                  <a:srgbClr val="0070C0"/>
                </a:solidFill>
              </a:rPr>
              <a:t>1) The </a:t>
            </a:r>
            <a:r>
              <a:rPr lang="en-US" dirty="0">
                <a:solidFill>
                  <a:srgbClr val="0070C0"/>
                </a:solidFill>
              </a:rPr>
              <a:t>family has three generations living together.</a:t>
            </a:r>
            <a:endParaRPr lang="ru-RU" dirty="0">
              <a:solidFill>
                <a:srgbClr val="0070C0"/>
              </a:solidFill>
            </a:endParaRPr>
          </a:p>
          <a:p>
            <a:pPr marL="0" lvl="0" indent="0">
              <a:buNone/>
            </a:pPr>
            <a:r>
              <a:rPr lang="en-US" dirty="0" smtClean="0">
                <a:solidFill>
                  <a:srgbClr val="0070C0"/>
                </a:solidFill>
              </a:rPr>
              <a:t>2) One </a:t>
            </a:r>
            <a:r>
              <a:rPr lang="en-US" dirty="0">
                <a:solidFill>
                  <a:srgbClr val="0070C0"/>
                </a:solidFill>
              </a:rPr>
              <a:t>of the children has mixed feelings towards the other.</a:t>
            </a:r>
            <a:endParaRPr lang="ru-RU" dirty="0">
              <a:solidFill>
                <a:srgbClr val="0070C0"/>
              </a:solidFill>
            </a:endParaRPr>
          </a:p>
          <a:p>
            <a:pPr marL="0" lvl="0" indent="0">
              <a:buNone/>
            </a:pPr>
            <a:r>
              <a:rPr lang="en-US" dirty="0" smtClean="0">
                <a:solidFill>
                  <a:srgbClr val="0070C0"/>
                </a:solidFill>
              </a:rPr>
              <a:t>3) The </a:t>
            </a:r>
            <a:r>
              <a:rPr lang="en-US" dirty="0">
                <a:solidFill>
                  <a:srgbClr val="0070C0"/>
                </a:solidFill>
              </a:rPr>
              <a:t>child seems to have behavior problems.</a:t>
            </a:r>
            <a:endParaRPr lang="ru-RU" dirty="0">
              <a:solidFill>
                <a:srgbClr val="0070C0"/>
              </a:solidFill>
            </a:endParaRPr>
          </a:p>
          <a:p>
            <a:pPr marL="0" lvl="0" indent="0">
              <a:buNone/>
            </a:pPr>
            <a:r>
              <a:rPr lang="en-US" dirty="0" smtClean="0">
                <a:solidFill>
                  <a:srgbClr val="0070C0"/>
                </a:solidFill>
              </a:rPr>
              <a:t>4) The </a:t>
            </a:r>
            <a:r>
              <a:rPr lang="en-US" dirty="0">
                <a:solidFill>
                  <a:srgbClr val="0070C0"/>
                </a:solidFill>
              </a:rPr>
              <a:t>family is going to change the place of living.</a:t>
            </a:r>
            <a:endParaRPr lang="ru-RU" dirty="0">
              <a:solidFill>
                <a:srgbClr val="0070C0"/>
              </a:solidFill>
            </a:endParaRPr>
          </a:p>
          <a:p>
            <a:pPr marL="0" lvl="0" indent="0">
              <a:buNone/>
            </a:pPr>
            <a:r>
              <a:rPr lang="en-US" dirty="0" smtClean="0">
                <a:solidFill>
                  <a:srgbClr val="0070C0"/>
                </a:solidFill>
              </a:rPr>
              <a:t>5) One </a:t>
            </a:r>
            <a:r>
              <a:rPr lang="en-US" dirty="0">
                <a:solidFill>
                  <a:srgbClr val="0070C0"/>
                </a:solidFill>
              </a:rPr>
              <a:t>of the parents is too fussy about their child.</a:t>
            </a:r>
            <a:endParaRPr lang="ru-RU" dirty="0">
              <a:solidFill>
                <a:srgbClr val="0070C0"/>
              </a:solidFill>
            </a:endParaRPr>
          </a:p>
          <a:p>
            <a:pPr marL="0" indent="0">
              <a:buNone/>
            </a:pPr>
            <a:endParaRPr lang="ru-RU" dirty="0"/>
          </a:p>
        </p:txBody>
      </p:sp>
      <p:sp>
        <p:nvSpPr>
          <p:cNvPr id="4" name="Объект 3"/>
          <p:cNvSpPr>
            <a:spLocks noGrp="1"/>
          </p:cNvSpPr>
          <p:nvPr>
            <p:ph sz="half" idx="2"/>
          </p:nvPr>
        </p:nvSpPr>
        <p:spPr/>
        <p:txBody>
          <a:bodyPr>
            <a:normAutofit lnSpcReduction="10000"/>
          </a:bodyPr>
          <a:lstStyle/>
          <a:p>
            <a:pPr marL="514350" indent="-514350">
              <a:buAutoNum type="alphaLcParenR"/>
            </a:pPr>
            <a:r>
              <a:rPr lang="en-US" dirty="0" smtClean="0">
                <a:solidFill>
                  <a:srgbClr val="FF0000"/>
                </a:solidFill>
              </a:rPr>
              <a:t>Generation gap</a:t>
            </a:r>
          </a:p>
          <a:p>
            <a:pPr marL="514350" indent="-514350">
              <a:buAutoNum type="alphaLcParenR"/>
            </a:pPr>
            <a:r>
              <a:rPr lang="en-US" dirty="0" smtClean="0">
                <a:solidFill>
                  <a:srgbClr val="FF0000"/>
                </a:solidFill>
              </a:rPr>
              <a:t>Living conditions</a:t>
            </a:r>
          </a:p>
          <a:p>
            <a:pPr marL="514350" indent="-514350">
              <a:buAutoNum type="alphaLcParenR"/>
            </a:pPr>
            <a:r>
              <a:rPr lang="en-US" dirty="0" smtClean="0">
                <a:solidFill>
                  <a:srgbClr val="FF0000"/>
                </a:solidFill>
              </a:rPr>
              <a:t>Parental hyper-custody</a:t>
            </a:r>
          </a:p>
          <a:p>
            <a:pPr marL="514350" indent="-514350">
              <a:buAutoNum type="alphaLcParenR"/>
            </a:pPr>
            <a:r>
              <a:rPr lang="en-US" dirty="0" smtClean="0">
                <a:solidFill>
                  <a:srgbClr val="FF0000"/>
                </a:solidFill>
              </a:rPr>
              <a:t>Finance lack</a:t>
            </a:r>
          </a:p>
          <a:p>
            <a:pPr marL="514350" indent="-514350">
              <a:buAutoNum type="alphaLcParenR"/>
            </a:pPr>
            <a:r>
              <a:rPr lang="en-US" dirty="0" smtClean="0">
                <a:solidFill>
                  <a:srgbClr val="FF0000"/>
                </a:solidFill>
              </a:rPr>
              <a:t>Misunderstanding btw family members</a:t>
            </a:r>
          </a:p>
          <a:p>
            <a:pPr marL="0" indent="0">
              <a:buNone/>
            </a:pPr>
            <a:endParaRPr lang="ru-RU" dirty="0"/>
          </a:p>
        </p:txBody>
      </p:sp>
    </p:spTree>
    <p:extLst>
      <p:ext uri="{BB962C8B-B14F-4D97-AF65-F5344CB8AC3E}">
        <p14:creationId xmlns:p14="http://schemas.microsoft.com/office/powerpoint/2010/main" val="16186547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en-US" sz="6000" b="1" dirty="0" smtClean="0">
                <a:solidFill>
                  <a:srgbClr val="FF0000"/>
                </a:solidFill>
              </a:rPr>
              <a:t>Finance lack</a:t>
            </a:r>
            <a:r>
              <a:rPr lang="en-US" dirty="0" smtClean="0">
                <a:solidFill>
                  <a:srgbClr val="FF0000"/>
                </a:solidFill>
              </a:rPr>
              <a:t/>
            </a:r>
            <a:br>
              <a:rPr lang="en-US" dirty="0" smtClean="0">
                <a:solidFill>
                  <a:srgbClr val="FF0000"/>
                </a:solidFill>
              </a:rPr>
            </a:b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32496" y="1825625"/>
            <a:ext cx="6527007" cy="4351338"/>
          </a:xfrm>
        </p:spPr>
      </p:pic>
    </p:spTree>
    <p:extLst>
      <p:ext uri="{BB962C8B-B14F-4D97-AF65-F5344CB8AC3E}">
        <p14:creationId xmlns:p14="http://schemas.microsoft.com/office/powerpoint/2010/main" val="24530337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t>Match </a:t>
            </a:r>
            <a:r>
              <a:rPr lang="en-US" b="1" dirty="0" smtClean="0">
                <a:solidFill>
                  <a:srgbClr val="0070C0"/>
                </a:solidFill>
              </a:rPr>
              <a:t>the situation </a:t>
            </a:r>
            <a:r>
              <a:rPr lang="en-US" b="1" dirty="0" smtClean="0"/>
              <a:t>with </a:t>
            </a:r>
            <a:r>
              <a:rPr lang="en-US" b="1" dirty="0" smtClean="0">
                <a:solidFill>
                  <a:srgbClr val="FF0000"/>
                </a:solidFill>
              </a:rPr>
              <a:t>the family problem</a:t>
            </a:r>
            <a:r>
              <a:rPr lang="en-US" b="1" dirty="0" smtClean="0"/>
              <a:t>:</a:t>
            </a:r>
            <a:endParaRPr lang="ru-RU" b="1" dirty="0"/>
          </a:p>
        </p:txBody>
      </p:sp>
      <p:sp>
        <p:nvSpPr>
          <p:cNvPr id="3" name="Объект 2"/>
          <p:cNvSpPr>
            <a:spLocks noGrp="1"/>
          </p:cNvSpPr>
          <p:nvPr>
            <p:ph sz="half" idx="1"/>
          </p:nvPr>
        </p:nvSpPr>
        <p:spPr/>
        <p:txBody>
          <a:bodyPr>
            <a:normAutofit lnSpcReduction="10000"/>
          </a:bodyPr>
          <a:lstStyle/>
          <a:p>
            <a:pPr marL="0" lvl="0" indent="0">
              <a:buNone/>
            </a:pPr>
            <a:r>
              <a:rPr lang="en-US" dirty="0" smtClean="0">
                <a:solidFill>
                  <a:srgbClr val="0070C0"/>
                </a:solidFill>
              </a:rPr>
              <a:t>1) The </a:t>
            </a:r>
            <a:r>
              <a:rPr lang="en-US" dirty="0">
                <a:solidFill>
                  <a:srgbClr val="0070C0"/>
                </a:solidFill>
              </a:rPr>
              <a:t>family has three generations living together.</a:t>
            </a:r>
            <a:endParaRPr lang="ru-RU" dirty="0">
              <a:solidFill>
                <a:srgbClr val="0070C0"/>
              </a:solidFill>
            </a:endParaRPr>
          </a:p>
          <a:p>
            <a:pPr marL="0" lvl="0" indent="0">
              <a:buNone/>
            </a:pPr>
            <a:r>
              <a:rPr lang="en-US" dirty="0" smtClean="0">
                <a:solidFill>
                  <a:srgbClr val="0070C0"/>
                </a:solidFill>
              </a:rPr>
              <a:t>2) One </a:t>
            </a:r>
            <a:r>
              <a:rPr lang="en-US" dirty="0">
                <a:solidFill>
                  <a:srgbClr val="0070C0"/>
                </a:solidFill>
              </a:rPr>
              <a:t>of the children has mixed feelings towards the other.</a:t>
            </a:r>
            <a:endParaRPr lang="ru-RU" dirty="0">
              <a:solidFill>
                <a:srgbClr val="0070C0"/>
              </a:solidFill>
            </a:endParaRPr>
          </a:p>
          <a:p>
            <a:pPr marL="0" lvl="0" indent="0">
              <a:buNone/>
            </a:pPr>
            <a:r>
              <a:rPr lang="en-US" dirty="0" smtClean="0">
                <a:solidFill>
                  <a:srgbClr val="0070C0"/>
                </a:solidFill>
              </a:rPr>
              <a:t>3) The </a:t>
            </a:r>
            <a:r>
              <a:rPr lang="en-US" dirty="0">
                <a:solidFill>
                  <a:srgbClr val="0070C0"/>
                </a:solidFill>
              </a:rPr>
              <a:t>child seems to have behavior problems.</a:t>
            </a:r>
            <a:endParaRPr lang="ru-RU" dirty="0">
              <a:solidFill>
                <a:srgbClr val="0070C0"/>
              </a:solidFill>
            </a:endParaRPr>
          </a:p>
          <a:p>
            <a:pPr marL="0" lvl="0" indent="0">
              <a:buNone/>
            </a:pPr>
            <a:r>
              <a:rPr lang="en-US" dirty="0" smtClean="0">
                <a:solidFill>
                  <a:srgbClr val="0070C0"/>
                </a:solidFill>
              </a:rPr>
              <a:t>4) The </a:t>
            </a:r>
            <a:r>
              <a:rPr lang="en-US" dirty="0">
                <a:solidFill>
                  <a:srgbClr val="0070C0"/>
                </a:solidFill>
              </a:rPr>
              <a:t>family is going to change the place of living.</a:t>
            </a:r>
            <a:endParaRPr lang="ru-RU" dirty="0">
              <a:solidFill>
                <a:srgbClr val="0070C0"/>
              </a:solidFill>
            </a:endParaRPr>
          </a:p>
          <a:p>
            <a:pPr marL="0" lvl="0" indent="0">
              <a:buNone/>
            </a:pPr>
            <a:r>
              <a:rPr lang="en-US" dirty="0" smtClean="0">
                <a:solidFill>
                  <a:srgbClr val="0070C0"/>
                </a:solidFill>
              </a:rPr>
              <a:t>5) One </a:t>
            </a:r>
            <a:r>
              <a:rPr lang="en-US" dirty="0">
                <a:solidFill>
                  <a:srgbClr val="0070C0"/>
                </a:solidFill>
              </a:rPr>
              <a:t>of the parents is too fussy about their child.</a:t>
            </a:r>
            <a:endParaRPr lang="ru-RU" dirty="0">
              <a:solidFill>
                <a:srgbClr val="0070C0"/>
              </a:solidFill>
            </a:endParaRPr>
          </a:p>
          <a:p>
            <a:pPr marL="0" indent="0">
              <a:buNone/>
            </a:pPr>
            <a:endParaRPr lang="ru-RU" dirty="0"/>
          </a:p>
        </p:txBody>
      </p:sp>
      <p:sp>
        <p:nvSpPr>
          <p:cNvPr id="4" name="Объект 3"/>
          <p:cNvSpPr>
            <a:spLocks noGrp="1"/>
          </p:cNvSpPr>
          <p:nvPr>
            <p:ph sz="half" idx="2"/>
          </p:nvPr>
        </p:nvSpPr>
        <p:spPr/>
        <p:txBody>
          <a:bodyPr>
            <a:normAutofit lnSpcReduction="10000"/>
          </a:bodyPr>
          <a:lstStyle/>
          <a:p>
            <a:pPr marL="514350" indent="-514350">
              <a:buAutoNum type="alphaLcParenR"/>
            </a:pPr>
            <a:r>
              <a:rPr lang="en-US" dirty="0" smtClean="0">
                <a:solidFill>
                  <a:srgbClr val="FF0000"/>
                </a:solidFill>
              </a:rPr>
              <a:t>Generation gap</a:t>
            </a:r>
          </a:p>
          <a:p>
            <a:pPr marL="514350" indent="-514350">
              <a:buAutoNum type="alphaLcParenR"/>
            </a:pPr>
            <a:r>
              <a:rPr lang="en-US" dirty="0" smtClean="0">
                <a:solidFill>
                  <a:srgbClr val="FF0000"/>
                </a:solidFill>
              </a:rPr>
              <a:t>Living conditions</a:t>
            </a:r>
          </a:p>
          <a:p>
            <a:pPr marL="514350" indent="-514350">
              <a:buAutoNum type="alphaLcParenR"/>
            </a:pPr>
            <a:r>
              <a:rPr lang="en-US" dirty="0" smtClean="0">
                <a:solidFill>
                  <a:srgbClr val="FF0000"/>
                </a:solidFill>
              </a:rPr>
              <a:t>Parental hyper-custody</a:t>
            </a:r>
          </a:p>
          <a:p>
            <a:pPr marL="514350" indent="-514350">
              <a:buAutoNum type="alphaLcParenR"/>
            </a:pPr>
            <a:r>
              <a:rPr lang="en-US" dirty="0" smtClean="0">
                <a:solidFill>
                  <a:srgbClr val="FF0000"/>
                </a:solidFill>
              </a:rPr>
              <a:t>Finance lack</a:t>
            </a:r>
          </a:p>
          <a:p>
            <a:pPr marL="514350" indent="-514350">
              <a:buAutoNum type="alphaLcParenR"/>
            </a:pPr>
            <a:r>
              <a:rPr lang="en-US" dirty="0" smtClean="0">
                <a:solidFill>
                  <a:srgbClr val="FF0000"/>
                </a:solidFill>
              </a:rPr>
              <a:t>Misunderstanding btw family members</a:t>
            </a:r>
          </a:p>
          <a:p>
            <a:pPr marL="0" indent="0">
              <a:buNone/>
            </a:pPr>
            <a:endParaRPr lang="ru-RU" dirty="0"/>
          </a:p>
        </p:txBody>
      </p:sp>
    </p:spTree>
    <p:extLst>
      <p:ext uri="{BB962C8B-B14F-4D97-AF65-F5344CB8AC3E}">
        <p14:creationId xmlns:p14="http://schemas.microsoft.com/office/powerpoint/2010/main" val="16290143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en-US" sz="6000" b="1" dirty="0" smtClean="0">
                <a:solidFill>
                  <a:srgbClr val="FF0000"/>
                </a:solidFill>
              </a:rPr>
              <a:t>Living conditions</a:t>
            </a:r>
            <a:r>
              <a:rPr lang="en-US" dirty="0" smtClean="0">
                <a:solidFill>
                  <a:srgbClr val="FF0000"/>
                </a:solidFill>
              </a:rPr>
              <a:t/>
            </a:r>
            <a:br>
              <a:rPr lang="en-US" dirty="0" smtClean="0">
                <a:solidFill>
                  <a:srgbClr val="FF0000"/>
                </a:solidFill>
              </a:rPr>
            </a:br>
            <a:endParaRPr lang="ru-RU" dirty="0"/>
          </a:p>
        </p:txBody>
      </p:sp>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94263" y="1968137"/>
            <a:ext cx="7950926" cy="3918857"/>
          </a:xfrm>
        </p:spPr>
      </p:pic>
    </p:spTree>
    <p:extLst>
      <p:ext uri="{BB962C8B-B14F-4D97-AF65-F5344CB8AC3E}">
        <p14:creationId xmlns:p14="http://schemas.microsoft.com/office/powerpoint/2010/main" val="24807055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t>Match </a:t>
            </a:r>
            <a:r>
              <a:rPr lang="en-US" b="1" dirty="0" smtClean="0">
                <a:solidFill>
                  <a:srgbClr val="0070C0"/>
                </a:solidFill>
              </a:rPr>
              <a:t>the situation </a:t>
            </a:r>
            <a:r>
              <a:rPr lang="en-US" b="1" dirty="0" smtClean="0"/>
              <a:t>with </a:t>
            </a:r>
            <a:r>
              <a:rPr lang="en-US" b="1" dirty="0" smtClean="0">
                <a:solidFill>
                  <a:srgbClr val="FF0000"/>
                </a:solidFill>
              </a:rPr>
              <a:t>the family problem</a:t>
            </a:r>
            <a:r>
              <a:rPr lang="en-US" b="1" dirty="0" smtClean="0"/>
              <a:t>:</a:t>
            </a:r>
            <a:endParaRPr lang="ru-RU" b="1" dirty="0"/>
          </a:p>
        </p:txBody>
      </p:sp>
      <p:sp>
        <p:nvSpPr>
          <p:cNvPr id="3" name="Объект 2"/>
          <p:cNvSpPr>
            <a:spLocks noGrp="1"/>
          </p:cNvSpPr>
          <p:nvPr>
            <p:ph sz="half" idx="1"/>
          </p:nvPr>
        </p:nvSpPr>
        <p:spPr/>
        <p:txBody>
          <a:bodyPr>
            <a:normAutofit lnSpcReduction="10000"/>
          </a:bodyPr>
          <a:lstStyle/>
          <a:p>
            <a:pPr marL="0" lvl="0" indent="0">
              <a:buNone/>
            </a:pPr>
            <a:r>
              <a:rPr lang="en-US" dirty="0" smtClean="0">
                <a:solidFill>
                  <a:srgbClr val="0070C0"/>
                </a:solidFill>
              </a:rPr>
              <a:t>1) The </a:t>
            </a:r>
            <a:r>
              <a:rPr lang="en-US" dirty="0">
                <a:solidFill>
                  <a:srgbClr val="0070C0"/>
                </a:solidFill>
              </a:rPr>
              <a:t>family has three generations living together.</a:t>
            </a:r>
            <a:endParaRPr lang="ru-RU" dirty="0">
              <a:solidFill>
                <a:srgbClr val="0070C0"/>
              </a:solidFill>
            </a:endParaRPr>
          </a:p>
          <a:p>
            <a:pPr marL="0" lvl="0" indent="0">
              <a:buNone/>
            </a:pPr>
            <a:r>
              <a:rPr lang="en-US" dirty="0" smtClean="0">
                <a:solidFill>
                  <a:srgbClr val="0070C0"/>
                </a:solidFill>
              </a:rPr>
              <a:t>2) One </a:t>
            </a:r>
            <a:r>
              <a:rPr lang="en-US" dirty="0">
                <a:solidFill>
                  <a:srgbClr val="0070C0"/>
                </a:solidFill>
              </a:rPr>
              <a:t>of the children has mixed feelings towards the other.</a:t>
            </a:r>
            <a:endParaRPr lang="ru-RU" dirty="0">
              <a:solidFill>
                <a:srgbClr val="0070C0"/>
              </a:solidFill>
            </a:endParaRPr>
          </a:p>
          <a:p>
            <a:pPr marL="0" lvl="0" indent="0">
              <a:buNone/>
            </a:pPr>
            <a:r>
              <a:rPr lang="en-US" dirty="0" smtClean="0">
                <a:solidFill>
                  <a:srgbClr val="0070C0"/>
                </a:solidFill>
              </a:rPr>
              <a:t>3) The </a:t>
            </a:r>
            <a:r>
              <a:rPr lang="en-US" dirty="0">
                <a:solidFill>
                  <a:srgbClr val="0070C0"/>
                </a:solidFill>
              </a:rPr>
              <a:t>child seems to have behavior problems.</a:t>
            </a:r>
            <a:endParaRPr lang="ru-RU" dirty="0">
              <a:solidFill>
                <a:srgbClr val="0070C0"/>
              </a:solidFill>
            </a:endParaRPr>
          </a:p>
          <a:p>
            <a:pPr marL="0" lvl="0" indent="0">
              <a:buNone/>
            </a:pPr>
            <a:r>
              <a:rPr lang="en-US" dirty="0" smtClean="0">
                <a:solidFill>
                  <a:srgbClr val="0070C0"/>
                </a:solidFill>
              </a:rPr>
              <a:t>4) The </a:t>
            </a:r>
            <a:r>
              <a:rPr lang="en-US" dirty="0">
                <a:solidFill>
                  <a:srgbClr val="0070C0"/>
                </a:solidFill>
              </a:rPr>
              <a:t>family is going to change the place of living.</a:t>
            </a:r>
            <a:endParaRPr lang="ru-RU" dirty="0">
              <a:solidFill>
                <a:srgbClr val="0070C0"/>
              </a:solidFill>
            </a:endParaRPr>
          </a:p>
          <a:p>
            <a:pPr marL="0" lvl="0" indent="0">
              <a:buNone/>
            </a:pPr>
            <a:r>
              <a:rPr lang="en-US" dirty="0" smtClean="0">
                <a:solidFill>
                  <a:srgbClr val="0070C0"/>
                </a:solidFill>
              </a:rPr>
              <a:t>5) One </a:t>
            </a:r>
            <a:r>
              <a:rPr lang="en-US" dirty="0">
                <a:solidFill>
                  <a:srgbClr val="0070C0"/>
                </a:solidFill>
              </a:rPr>
              <a:t>of the parents is too fussy about their child.</a:t>
            </a:r>
            <a:endParaRPr lang="ru-RU" dirty="0">
              <a:solidFill>
                <a:srgbClr val="0070C0"/>
              </a:solidFill>
            </a:endParaRPr>
          </a:p>
          <a:p>
            <a:pPr marL="0" indent="0">
              <a:buNone/>
            </a:pPr>
            <a:endParaRPr lang="ru-RU" dirty="0"/>
          </a:p>
        </p:txBody>
      </p:sp>
      <p:sp>
        <p:nvSpPr>
          <p:cNvPr id="4" name="Объект 3"/>
          <p:cNvSpPr>
            <a:spLocks noGrp="1"/>
          </p:cNvSpPr>
          <p:nvPr>
            <p:ph sz="half" idx="2"/>
          </p:nvPr>
        </p:nvSpPr>
        <p:spPr/>
        <p:txBody>
          <a:bodyPr>
            <a:normAutofit lnSpcReduction="10000"/>
          </a:bodyPr>
          <a:lstStyle/>
          <a:p>
            <a:pPr marL="514350" indent="-514350">
              <a:buAutoNum type="alphaLcParenR"/>
            </a:pPr>
            <a:r>
              <a:rPr lang="en-US" dirty="0" smtClean="0">
                <a:solidFill>
                  <a:srgbClr val="FF0000"/>
                </a:solidFill>
              </a:rPr>
              <a:t>Generation gap</a:t>
            </a:r>
          </a:p>
          <a:p>
            <a:pPr marL="514350" indent="-514350">
              <a:buAutoNum type="alphaLcParenR"/>
            </a:pPr>
            <a:r>
              <a:rPr lang="en-US" dirty="0" smtClean="0">
                <a:solidFill>
                  <a:srgbClr val="FF0000"/>
                </a:solidFill>
              </a:rPr>
              <a:t>Living conditions</a:t>
            </a:r>
          </a:p>
          <a:p>
            <a:pPr marL="514350" indent="-514350">
              <a:buAutoNum type="alphaLcParenR"/>
            </a:pPr>
            <a:r>
              <a:rPr lang="en-US" dirty="0" smtClean="0">
                <a:solidFill>
                  <a:srgbClr val="FF0000"/>
                </a:solidFill>
              </a:rPr>
              <a:t>Parental hyper-custody</a:t>
            </a:r>
          </a:p>
          <a:p>
            <a:pPr marL="514350" indent="-514350">
              <a:buAutoNum type="alphaLcParenR"/>
            </a:pPr>
            <a:r>
              <a:rPr lang="en-US" dirty="0" smtClean="0">
                <a:solidFill>
                  <a:srgbClr val="FF0000"/>
                </a:solidFill>
              </a:rPr>
              <a:t>Finance lack</a:t>
            </a:r>
          </a:p>
          <a:p>
            <a:pPr marL="514350" indent="-514350">
              <a:buAutoNum type="alphaLcParenR"/>
            </a:pPr>
            <a:r>
              <a:rPr lang="en-US" dirty="0" smtClean="0">
                <a:solidFill>
                  <a:srgbClr val="FF0000"/>
                </a:solidFill>
              </a:rPr>
              <a:t>Misunderstanding btw family members</a:t>
            </a:r>
          </a:p>
          <a:p>
            <a:pPr marL="0" indent="0">
              <a:buNone/>
            </a:pPr>
            <a:endParaRPr lang="ru-RU" dirty="0"/>
          </a:p>
        </p:txBody>
      </p:sp>
    </p:spTree>
    <p:extLst>
      <p:ext uri="{BB962C8B-B14F-4D97-AF65-F5344CB8AC3E}">
        <p14:creationId xmlns:p14="http://schemas.microsoft.com/office/powerpoint/2010/main" val="31182169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noAutofit/>
          </a:bodyPr>
          <a:lstStyle/>
          <a:p>
            <a:pPr algn="ctr"/>
            <a:r>
              <a:rPr lang="en-US" sz="5400" b="1" dirty="0" smtClean="0">
                <a:solidFill>
                  <a:srgbClr val="FF0000"/>
                </a:solidFill>
              </a:rPr>
              <a:t>Parental hyper-custody</a:t>
            </a:r>
            <a:br>
              <a:rPr lang="en-US" sz="5400" b="1" dirty="0" smtClean="0">
                <a:solidFill>
                  <a:srgbClr val="FF0000"/>
                </a:solidFill>
              </a:rPr>
            </a:br>
            <a:endParaRPr lang="ru-RU" sz="5400" b="1" dirty="0"/>
          </a:p>
        </p:txBody>
      </p:sp>
      <p:pic>
        <p:nvPicPr>
          <p:cNvPr id="7" name="Объект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32496" y="1825625"/>
            <a:ext cx="6527007" cy="4351338"/>
          </a:xfrm>
        </p:spPr>
      </p:pic>
    </p:spTree>
    <p:extLst>
      <p:ext uri="{BB962C8B-B14F-4D97-AF65-F5344CB8AC3E}">
        <p14:creationId xmlns:p14="http://schemas.microsoft.com/office/powerpoint/2010/main" val="125789736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a:solidFill>
                  <a:srgbClr val="FF33CC"/>
                </a:solidFill>
              </a:rPr>
              <a:t>Write a cinquain on our topic.</a:t>
            </a:r>
            <a:r>
              <a:rPr lang="ru-RU" dirty="0"/>
              <a:t/>
            </a:r>
            <a:br>
              <a:rPr lang="ru-RU" dirty="0"/>
            </a:br>
            <a:endParaRPr lang="ru-RU" dirty="0"/>
          </a:p>
        </p:txBody>
      </p:sp>
      <p:pic>
        <p:nvPicPr>
          <p:cNvPr id="12" name="Объект 11"/>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47918" y="117359"/>
            <a:ext cx="2451848" cy="1708265"/>
          </a:xfrm>
        </p:spPr>
      </p:pic>
      <p:graphicFrame>
        <p:nvGraphicFramePr>
          <p:cNvPr id="10" name="Объект 9"/>
          <p:cNvGraphicFramePr>
            <a:graphicFrameLocks noGrp="1"/>
          </p:cNvGraphicFramePr>
          <p:nvPr>
            <p:ph sz="half" idx="2"/>
            <p:extLst>
              <p:ext uri="{D42A27DB-BD31-4B8C-83A1-F6EECF244321}">
                <p14:modId xmlns:p14="http://schemas.microsoft.com/office/powerpoint/2010/main" val="286463957"/>
              </p:ext>
            </p:extLst>
          </p:nvPr>
        </p:nvGraphicFramePr>
        <p:xfrm>
          <a:off x="2832847" y="1825624"/>
          <a:ext cx="6920753" cy="4351340"/>
        </p:xfrm>
        <a:graphic>
          <a:graphicData uri="http://schemas.openxmlformats.org/drawingml/2006/table">
            <a:tbl>
              <a:tblPr firstRow="1" firstCol="1" bandRow="1"/>
              <a:tblGrid>
                <a:gridCol w="3459976">
                  <a:extLst>
                    <a:ext uri="{9D8B030D-6E8A-4147-A177-3AD203B41FA5}">
                      <a16:colId xmlns:a16="http://schemas.microsoft.com/office/drawing/2014/main" val="2788111202"/>
                    </a:ext>
                  </a:extLst>
                </a:gridCol>
                <a:gridCol w="3460777">
                  <a:extLst>
                    <a:ext uri="{9D8B030D-6E8A-4147-A177-3AD203B41FA5}">
                      <a16:colId xmlns:a16="http://schemas.microsoft.com/office/drawing/2014/main" val="3691874668"/>
                    </a:ext>
                  </a:extLst>
                </a:gridCol>
              </a:tblGrid>
              <a:tr h="870268">
                <a:tc>
                  <a:txBody>
                    <a:bodyPr/>
                    <a:lstStyle/>
                    <a:p>
                      <a:pPr marL="457200">
                        <a:lnSpc>
                          <a:spcPct val="150000"/>
                        </a:lnSpc>
                        <a:spcAft>
                          <a:spcPts val="0"/>
                        </a:spcAf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The </a:t>
                      </a:r>
                      <a:r>
                        <a:rPr lang="en-US" sz="18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1</a:t>
                      </a:r>
                      <a:r>
                        <a:rPr lang="en-US" sz="1800" b="1" baseline="30000" dirty="0">
                          <a:effectLst/>
                          <a:latin typeface="Times New Roman" panose="02020603050405020304" pitchFamily="18" charset="0"/>
                          <a:ea typeface="Calibri" panose="020F0502020204030204" pitchFamily="34" charset="0"/>
                          <a:cs typeface="Times New Roman" panose="02020603050405020304" pitchFamily="18" charset="0"/>
                        </a:rPr>
                        <a:t>st</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line – </a:t>
                      </a:r>
                      <a:endParaRPr lang="en-US" sz="1800" b="1"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457200">
                        <a:lnSpc>
                          <a:spcPct val="150000"/>
                        </a:lnSpc>
                        <a:spcAft>
                          <a:spcPts val="0"/>
                        </a:spcAft>
                      </a:pPr>
                      <a:r>
                        <a:rPr lang="en-US" sz="1800" b="1" i="1"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1800" b="1" i="1" dirty="0" smtClean="0">
                          <a:solidFill>
                            <a:srgbClr val="FF33CC"/>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1800" b="1" i="1" dirty="0">
                          <a:solidFill>
                            <a:srgbClr val="FF33CC"/>
                          </a:solidFill>
                          <a:effectLst/>
                          <a:latin typeface="Times New Roman" panose="02020603050405020304" pitchFamily="18" charset="0"/>
                          <a:ea typeface="Calibri" panose="020F0502020204030204" pitchFamily="34" charset="0"/>
                          <a:cs typeface="Times New Roman" panose="02020603050405020304" pitchFamily="18" charset="0"/>
                        </a:rPr>
                        <a:t>topic” </a:t>
                      </a:r>
                      <a:r>
                        <a:rPr lang="en-US" sz="1800" i="1" dirty="0" smtClean="0">
                          <a:effectLst/>
                          <a:latin typeface="Times New Roman" panose="02020603050405020304" pitchFamily="18" charset="0"/>
                          <a:ea typeface="Calibri" panose="020F0502020204030204" pitchFamily="34" charset="0"/>
                          <a:cs typeface="Times New Roman" panose="02020603050405020304" pitchFamily="18" charset="0"/>
                        </a:rPr>
                        <a:t>noun)</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502" marR="445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200000"/>
                        </a:lnSpc>
                        <a:spcAft>
                          <a:spcPts val="0"/>
                        </a:spcAft>
                      </a:pPr>
                      <a:r>
                        <a:rPr lang="en-US" sz="2800" b="1" dirty="0">
                          <a:solidFill>
                            <a:schemeClr val="accent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Family</a:t>
                      </a:r>
                      <a:endParaRPr lang="ru-RU" sz="2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502" marR="445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0280801"/>
                  </a:ext>
                </a:extLst>
              </a:tr>
              <a:tr h="870268">
                <a:tc>
                  <a:txBody>
                    <a:bodyPr/>
                    <a:lstStyle/>
                    <a:p>
                      <a:pPr marL="457200">
                        <a:lnSpc>
                          <a:spcPct val="150000"/>
                        </a:lnSpc>
                        <a:spcAft>
                          <a:spcPts val="0"/>
                        </a:spcAf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The </a:t>
                      </a:r>
                      <a:r>
                        <a:rPr lang="en-US" sz="18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2</a:t>
                      </a:r>
                      <a:r>
                        <a:rPr lang="en-US" sz="1800" b="1" baseline="30000" dirty="0">
                          <a:effectLst/>
                          <a:latin typeface="Times New Roman" panose="02020603050405020304" pitchFamily="18" charset="0"/>
                          <a:ea typeface="Calibri" panose="020F0502020204030204" pitchFamily="34" charset="0"/>
                          <a:cs typeface="Times New Roman" panose="02020603050405020304" pitchFamily="18" charset="0"/>
                        </a:rPr>
                        <a:t>nd</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line – </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50000"/>
                        </a:lnSpc>
                        <a:spcAft>
                          <a:spcPts val="0"/>
                        </a:spcAft>
                      </a:pP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1800" b="1" i="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2 </a:t>
                      </a:r>
                      <a:r>
                        <a:rPr lang="en-US" sz="1800" b="1" i="1" dirty="0">
                          <a:solidFill>
                            <a:srgbClr val="FF33CC"/>
                          </a:solidFill>
                          <a:effectLst/>
                          <a:latin typeface="Times New Roman" panose="02020603050405020304" pitchFamily="18" charset="0"/>
                          <a:ea typeface="Calibri" panose="020F0502020204030204" pitchFamily="34" charset="0"/>
                          <a:cs typeface="Times New Roman" panose="02020603050405020304" pitchFamily="18" charset="0"/>
                        </a:rPr>
                        <a:t>adjectives</a:t>
                      </a: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502" marR="445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200000"/>
                        </a:lnSpc>
                        <a:spcAft>
                          <a:spcPts val="0"/>
                        </a:spcAft>
                      </a:pPr>
                      <a:r>
                        <a:rPr lang="en-US" sz="1800" b="1" dirty="0">
                          <a:solidFill>
                            <a:schemeClr val="accent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smtClean="0">
                          <a:solidFill>
                            <a:schemeClr val="accent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ru-RU"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502" marR="445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2192294"/>
                  </a:ext>
                </a:extLst>
              </a:tr>
              <a:tr h="870268">
                <a:tc>
                  <a:txBody>
                    <a:bodyPr/>
                    <a:lstStyle/>
                    <a:p>
                      <a:pPr marL="457200">
                        <a:lnSpc>
                          <a:spcPct val="150000"/>
                        </a:lnSpc>
                        <a:spcAft>
                          <a:spcPts val="0"/>
                        </a:spcAf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The </a:t>
                      </a:r>
                      <a:r>
                        <a:rPr lang="en-US" sz="18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3</a:t>
                      </a:r>
                      <a:r>
                        <a:rPr lang="en-US" sz="1800" b="1" baseline="30000" dirty="0">
                          <a:effectLst/>
                          <a:latin typeface="Times New Roman" panose="02020603050405020304" pitchFamily="18" charset="0"/>
                          <a:ea typeface="Calibri" panose="020F0502020204030204" pitchFamily="34" charset="0"/>
                          <a:cs typeface="Times New Roman" panose="02020603050405020304" pitchFamily="18" charset="0"/>
                        </a:rPr>
                        <a:t>rd</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line – </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50000"/>
                        </a:lnSpc>
                        <a:spcAft>
                          <a:spcPts val="0"/>
                        </a:spcAft>
                      </a:pP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1800" b="1" i="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3</a:t>
                      </a: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i="1" dirty="0">
                          <a:solidFill>
                            <a:srgbClr val="FF33CC"/>
                          </a:solidFill>
                          <a:effectLst/>
                          <a:latin typeface="Times New Roman" panose="02020603050405020304" pitchFamily="18" charset="0"/>
                          <a:ea typeface="Calibri" panose="020F0502020204030204" pitchFamily="34" charset="0"/>
                          <a:cs typeface="Times New Roman" panose="02020603050405020304" pitchFamily="18" charset="0"/>
                        </a:rPr>
                        <a:t>verbs</a:t>
                      </a: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502" marR="445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200000"/>
                        </a:lnSpc>
                        <a:spcAft>
                          <a:spcPts val="0"/>
                        </a:spcAft>
                      </a:pPr>
                      <a:r>
                        <a:rPr lang="en-US" sz="1800" b="1" dirty="0">
                          <a:solidFill>
                            <a:schemeClr val="accent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smtClean="0">
                          <a:solidFill>
                            <a:schemeClr val="accent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       …      …</a:t>
                      </a:r>
                      <a:endParaRPr lang="ru-RU"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502" marR="445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7708529"/>
                  </a:ext>
                </a:extLst>
              </a:tr>
              <a:tr h="870268">
                <a:tc>
                  <a:txBody>
                    <a:bodyPr/>
                    <a:lstStyle/>
                    <a:p>
                      <a:pPr marL="457200">
                        <a:lnSpc>
                          <a:spcPct val="150000"/>
                        </a:lnSpc>
                        <a:spcAft>
                          <a:spcPts val="0"/>
                        </a:spcAf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The </a:t>
                      </a:r>
                      <a:r>
                        <a:rPr lang="en-US" sz="1800" b="1" i="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4</a:t>
                      </a:r>
                      <a:r>
                        <a:rPr lang="en-US" sz="1800" b="1" baseline="30000" dirty="0">
                          <a:effectLst/>
                          <a:latin typeface="Times New Roman" panose="02020603050405020304" pitchFamily="18" charset="0"/>
                          <a:ea typeface="Calibri" panose="020F0502020204030204" pitchFamily="34" charset="0"/>
                          <a:cs typeface="Times New Roman" panose="02020603050405020304" pitchFamily="18" charset="0"/>
                        </a:rPr>
                        <a:t>th</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line – </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50000"/>
                        </a:lnSpc>
                        <a:spcAft>
                          <a:spcPts val="0"/>
                        </a:spcAft>
                      </a:pP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(one </a:t>
                      </a:r>
                      <a:r>
                        <a:rPr lang="en-US" sz="1800" b="1" i="1" dirty="0">
                          <a:solidFill>
                            <a:srgbClr val="FF33CC"/>
                          </a:solidFill>
                          <a:effectLst/>
                          <a:latin typeface="Times New Roman" panose="02020603050405020304" pitchFamily="18" charset="0"/>
                          <a:ea typeface="Calibri" panose="020F0502020204030204" pitchFamily="34" charset="0"/>
                          <a:cs typeface="Times New Roman" panose="02020603050405020304" pitchFamily="18" charset="0"/>
                        </a:rPr>
                        <a:t>sentence</a:t>
                      </a: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502" marR="445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200000"/>
                        </a:lnSpc>
                        <a:spcAft>
                          <a:spcPts val="0"/>
                        </a:spcAft>
                      </a:pPr>
                      <a:r>
                        <a:rPr lang="en-US" sz="1800" b="1" dirty="0">
                          <a:solidFill>
                            <a:schemeClr val="accent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smtClean="0">
                          <a:solidFill>
                            <a:schemeClr val="accent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ru-RU"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502" marR="445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34896310"/>
                  </a:ext>
                </a:extLst>
              </a:tr>
              <a:tr h="870268">
                <a:tc>
                  <a:txBody>
                    <a:bodyPr/>
                    <a:lstStyle/>
                    <a:p>
                      <a:pPr marL="457200">
                        <a:lnSpc>
                          <a:spcPct val="150000"/>
                        </a:lnSpc>
                        <a:spcAft>
                          <a:spcPts val="0"/>
                        </a:spcAft>
                      </a:pP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The </a:t>
                      </a:r>
                      <a:r>
                        <a:rPr lang="en-US" sz="18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5</a:t>
                      </a:r>
                      <a:r>
                        <a:rPr lang="en-US" sz="1800" b="1" baseline="30000" dirty="0">
                          <a:effectLst/>
                          <a:latin typeface="Times New Roman" panose="02020603050405020304" pitchFamily="18" charset="0"/>
                          <a:ea typeface="Calibri" panose="020F0502020204030204" pitchFamily="34" charset="0"/>
                          <a:cs typeface="Times New Roman" panose="02020603050405020304" pitchFamily="18" charset="0"/>
                        </a:rPr>
                        <a:t>th</a:t>
                      </a:r>
                      <a:r>
                        <a:rPr lang="en-US" sz="1800" b="1" dirty="0">
                          <a:effectLst/>
                          <a:latin typeface="Times New Roman" panose="02020603050405020304" pitchFamily="18" charset="0"/>
                          <a:ea typeface="Calibri" panose="020F0502020204030204" pitchFamily="34" charset="0"/>
                          <a:cs typeface="Times New Roman" panose="02020603050405020304" pitchFamily="18" charset="0"/>
                        </a:rPr>
                        <a:t> line – </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a:lnSpc>
                          <a:spcPct val="150000"/>
                        </a:lnSpc>
                        <a:spcAft>
                          <a:spcPts val="0"/>
                        </a:spcAft>
                      </a:pP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(one </a:t>
                      </a:r>
                      <a:r>
                        <a:rPr lang="en-US" sz="1800" b="1" i="1" dirty="0">
                          <a:solidFill>
                            <a:srgbClr val="FF33CC"/>
                          </a:solidFill>
                          <a:effectLst/>
                          <a:latin typeface="Times New Roman" panose="02020603050405020304" pitchFamily="18" charset="0"/>
                          <a:ea typeface="Calibri" panose="020F0502020204030204" pitchFamily="34" charset="0"/>
                          <a:cs typeface="Times New Roman" panose="02020603050405020304" pitchFamily="18" charset="0"/>
                        </a:rPr>
                        <a:t>noun</a:t>
                      </a:r>
                      <a:r>
                        <a:rPr lang="en-US" sz="1800" i="1" dirty="0">
                          <a:effectLst/>
                          <a:latin typeface="Times New Roman" panose="02020603050405020304" pitchFamily="18" charset="0"/>
                          <a:ea typeface="Calibri" panose="020F0502020204030204" pitchFamily="34" charset="0"/>
                          <a:cs typeface="Times New Roman" panose="02020603050405020304" pitchFamily="18" charset="0"/>
                        </a:rPr>
                        <a:t>)</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502" marR="445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nSpc>
                          <a:spcPct val="200000"/>
                        </a:lnSpc>
                        <a:spcAft>
                          <a:spcPts val="0"/>
                        </a:spcAft>
                      </a:pPr>
                      <a:r>
                        <a:rPr lang="en-US" sz="1800" b="1" dirty="0">
                          <a:solidFill>
                            <a:schemeClr val="accent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smtClean="0">
                          <a:solidFill>
                            <a:schemeClr val="accent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ru-RU" sz="1800" dirty="0">
                        <a:solidFill>
                          <a:schemeClr val="accent2">
                            <a:lumMod val="75000"/>
                          </a:schemeClr>
                        </a:solidFill>
                        <a:effectLst/>
                        <a:latin typeface="Calibri" panose="020F0502020204030204" pitchFamily="34" charset="0"/>
                        <a:ea typeface="Calibri" panose="020F0502020204030204" pitchFamily="34" charset="0"/>
                        <a:cs typeface="Times New Roman" panose="02020603050405020304" pitchFamily="18" charset="0"/>
                      </a:endParaRPr>
                    </a:p>
                  </a:txBody>
                  <a:tcPr marL="44502" marR="4450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2936276"/>
                  </a:ext>
                </a:extLst>
              </a:tr>
            </a:tbl>
          </a:graphicData>
        </a:graphic>
      </p:graphicFrame>
      <p:sp>
        <p:nvSpPr>
          <p:cNvPr id="11" name="Rectangle 1"/>
          <p:cNvSpPr>
            <a:spLocks noChangeArrowheads="1"/>
          </p:cNvSpPr>
          <p:nvPr/>
        </p:nvSpPr>
        <p:spPr bwMode="auto">
          <a:xfrm>
            <a:off x="-2156894" y="0"/>
            <a:ext cx="1434889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387872165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838200" y="365125"/>
            <a:ext cx="10515600" cy="5852795"/>
          </a:xfrm>
        </p:spPr>
        <p:txBody>
          <a:bodyPr>
            <a:noAutofit/>
          </a:bodyPr>
          <a:lstStyle/>
          <a:p>
            <a:pPr algn="r"/>
            <a:r>
              <a:rPr lang="en-US" sz="6600" b="1" dirty="0" smtClean="0">
                <a:solidFill>
                  <a:schemeClr val="accent2"/>
                </a:solidFill>
              </a:rPr>
              <a:t>2 minutes</a:t>
            </a:r>
            <a:r>
              <a:rPr lang="en-US" sz="6600" dirty="0" smtClean="0"/>
              <a:t/>
            </a:r>
            <a:br>
              <a:rPr lang="en-US" sz="6600" dirty="0" smtClean="0"/>
            </a:br>
            <a:r>
              <a:rPr lang="en-US" sz="6600" b="1" dirty="0" smtClean="0">
                <a:solidFill>
                  <a:srgbClr val="00B050"/>
                </a:solidFill>
              </a:rPr>
              <a:t>10 – 12 sentences</a:t>
            </a:r>
            <a:r>
              <a:rPr lang="en-US" sz="6600" dirty="0" smtClean="0"/>
              <a:t/>
            </a:r>
            <a:br>
              <a:rPr lang="en-US" sz="6600" dirty="0" smtClean="0"/>
            </a:br>
            <a:r>
              <a:rPr lang="en-US" sz="6600" b="1" dirty="0" smtClean="0">
                <a:solidFill>
                  <a:srgbClr val="FF0000"/>
                </a:solidFill>
              </a:rPr>
              <a:t>‘’FAMILY MATTERS”</a:t>
            </a:r>
            <a:r>
              <a:rPr lang="en-US" sz="6600" dirty="0" smtClean="0"/>
              <a:t/>
            </a:r>
            <a:br>
              <a:rPr lang="en-US" sz="6600" dirty="0" smtClean="0"/>
            </a:br>
            <a:r>
              <a:rPr lang="en-US" sz="6600" dirty="0" smtClean="0">
                <a:solidFill>
                  <a:srgbClr val="7030A0"/>
                </a:solidFill>
              </a:rPr>
              <a:t>?</a:t>
            </a:r>
            <a:br>
              <a:rPr lang="en-US" sz="6600" dirty="0" smtClean="0">
                <a:solidFill>
                  <a:srgbClr val="7030A0"/>
                </a:solidFill>
              </a:rPr>
            </a:br>
            <a:r>
              <a:rPr lang="en-US" sz="6600" dirty="0" smtClean="0">
                <a:solidFill>
                  <a:srgbClr val="7030A0"/>
                </a:solidFill>
              </a:rPr>
              <a:t>?</a:t>
            </a:r>
            <a:br>
              <a:rPr lang="en-US" sz="6600" dirty="0" smtClean="0">
                <a:solidFill>
                  <a:srgbClr val="7030A0"/>
                </a:solidFill>
              </a:rPr>
            </a:br>
            <a:r>
              <a:rPr lang="en-US" sz="6600" dirty="0" smtClean="0">
                <a:solidFill>
                  <a:srgbClr val="7030A0"/>
                </a:solidFill>
              </a:rPr>
              <a:t>?</a:t>
            </a:r>
            <a:br>
              <a:rPr lang="en-US" sz="6600" dirty="0" smtClean="0">
                <a:solidFill>
                  <a:srgbClr val="7030A0"/>
                </a:solidFill>
              </a:rPr>
            </a:br>
            <a:r>
              <a:rPr lang="en-US" sz="6600" dirty="0">
                <a:solidFill>
                  <a:srgbClr val="7030A0"/>
                </a:solidFill>
              </a:rPr>
              <a:t>?</a:t>
            </a:r>
            <a:endParaRPr lang="ru-RU" sz="6600" dirty="0">
              <a:solidFill>
                <a:srgbClr val="7030A0"/>
              </a:solidFill>
            </a:endParaRPr>
          </a:p>
        </p:txBody>
      </p:sp>
      <p:pic>
        <p:nvPicPr>
          <p:cNvPr id="7" name="Объект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16171" y="1690688"/>
            <a:ext cx="4351338" cy="4351338"/>
          </a:xfrm>
        </p:spPr>
      </p:pic>
    </p:spTree>
    <p:extLst>
      <p:ext uri="{BB962C8B-B14F-4D97-AF65-F5344CB8AC3E}">
        <p14:creationId xmlns:p14="http://schemas.microsoft.com/office/powerpoint/2010/main" val="37637971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solidFill>
                  <a:srgbClr val="FF0000"/>
                </a:solidFill>
              </a:rPr>
              <a:t>Scan the QR-code</a:t>
            </a:r>
            <a:endParaRPr lang="ru-RU" b="1" dirty="0">
              <a:solidFill>
                <a:srgbClr val="FF0000"/>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76750" y="2382044"/>
            <a:ext cx="3238500" cy="3238500"/>
          </a:xfrm>
        </p:spPr>
      </p:pic>
    </p:spTree>
    <p:extLst>
      <p:ext uri="{BB962C8B-B14F-4D97-AF65-F5344CB8AC3E}">
        <p14:creationId xmlns:p14="http://schemas.microsoft.com/office/powerpoint/2010/main" val="155642044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5" name="Объект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838200" y="271145"/>
            <a:ext cx="10515600" cy="1554480"/>
          </a:xfrm>
        </p:spPr>
      </p:pic>
      <p:sp>
        <p:nvSpPr>
          <p:cNvPr id="4" name="Объект 3"/>
          <p:cNvSpPr>
            <a:spLocks noGrp="1"/>
          </p:cNvSpPr>
          <p:nvPr>
            <p:ph sz="half" idx="2"/>
          </p:nvPr>
        </p:nvSpPr>
        <p:spPr>
          <a:xfrm>
            <a:off x="1262743" y="1825625"/>
            <a:ext cx="10091057" cy="4351338"/>
          </a:xfrm>
        </p:spPr>
        <p:txBody>
          <a:bodyPr>
            <a:normAutofit lnSpcReduction="10000"/>
          </a:bodyPr>
          <a:lstStyle/>
          <a:p>
            <a:pPr marL="0" indent="0">
              <a:lnSpc>
                <a:spcPct val="107000"/>
              </a:lnSpc>
              <a:spcAft>
                <a:spcPts val="800"/>
              </a:spcAft>
              <a:buNone/>
            </a:pPr>
            <a:r>
              <a:rPr lang="en-US" b="1" dirty="0">
                <a:latin typeface="Times New Roman" panose="02020603050405020304" pitchFamily="18" charset="0"/>
                <a:ea typeface="Calibri" panose="020F0502020204030204" pitchFamily="34" charset="0"/>
                <a:cs typeface="Times New Roman" panose="02020603050405020304" pitchFamily="18" charset="0"/>
              </a:rPr>
              <a:t>Give a two-minute talk (10-12 sentences) on a problem of family relationship. Remember to say:</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dirty="0">
                <a:latin typeface="Times New Roman" panose="02020603050405020304" pitchFamily="18" charset="0"/>
                <a:ea typeface="Calibri" panose="020F0502020204030204" pitchFamily="34" charset="0"/>
                <a:cs typeface="Times New Roman" panose="02020603050405020304" pitchFamily="18" charset="0"/>
              </a:rPr>
              <a:t>what can unite and bring family together;</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dirty="0">
                <a:latin typeface="Times New Roman" panose="02020603050405020304" pitchFamily="18" charset="0"/>
                <a:ea typeface="Calibri" panose="020F0502020204030204" pitchFamily="34" charset="0"/>
                <a:cs typeface="Times New Roman" panose="02020603050405020304" pitchFamily="18" charset="0"/>
              </a:rPr>
              <a:t>what </a:t>
            </a:r>
            <a:r>
              <a:rPr lang="en-US" dirty="0" smtClean="0">
                <a:latin typeface="Times New Roman" panose="02020603050405020304" pitchFamily="18" charset="0"/>
                <a:ea typeface="Calibri" panose="020F0502020204030204" pitchFamily="34" charset="0"/>
                <a:cs typeface="Times New Roman" panose="02020603050405020304" pitchFamily="18" charset="0"/>
              </a:rPr>
              <a:t>“to </a:t>
            </a:r>
            <a:r>
              <a:rPr lang="en-US" dirty="0">
                <a:latin typeface="Times New Roman" panose="02020603050405020304" pitchFamily="18" charset="0"/>
                <a:ea typeface="Calibri" panose="020F0502020204030204" pitchFamily="34" charset="0"/>
                <a:cs typeface="Times New Roman" panose="02020603050405020304" pitchFamily="18" charset="0"/>
              </a:rPr>
              <a:t>be a good son or a good </a:t>
            </a:r>
            <a:r>
              <a:rPr lang="en-US" dirty="0" smtClean="0">
                <a:latin typeface="Times New Roman" panose="02020603050405020304" pitchFamily="18" charset="0"/>
                <a:ea typeface="Calibri" panose="020F0502020204030204" pitchFamily="34" charset="0"/>
                <a:cs typeface="Times New Roman" panose="02020603050405020304" pitchFamily="18" charset="0"/>
              </a:rPr>
              <a:t>daughter” </a:t>
            </a:r>
            <a:r>
              <a:rPr lang="en-US" dirty="0">
                <a:latin typeface="Times New Roman" panose="02020603050405020304" pitchFamily="18" charset="0"/>
                <a:ea typeface="Calibri" panose="020F0502020204030204" pitchFamily="34" charset="0"/>
                <a:cs typeface="Times New Roman" panose="02020603050405020304" pitchFamily="18" charset="0"/>
              </a:rPr>
              <a:t>means</a:t>
            </a:r>
            <a:r>
              <a:rPr lang="en-US" dirty="0" smtClean="0">
                <a:latin typeface="Times New Roman" panose="02020603050405020304" pitchFamily="18" charset="0"/>
                <a:ea typeface="Calibri" panose="020F0502020204030204" pitchFamily="34" charset="0"/>
                <a:cs typeface="Times New Roman" panose="02020603050405020304" pitchFamily="18" charset="0"/>
              </a:rPr>
              <a:t>;</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dirty="0">
                <a:latin typeface="Times New Roman" panose="02020603050405020304" pitchFamily="18" charset="0"/>
                <a:ea typeface="Calibri" panose="020F0502020204030204" pitchFamily="34" charset="0"/>
                <a:cs typeface="Times New Roman" panose="02020603050405020304" pitchFamily="18" charset="0"/>
              </a:rPr>
              <a:t>what the main reasons of misunderstanding between children and their parents are;</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0"/>
              </a:spcAft>
              <a:buFont typeface="Symbol" panose="05050102010706020507" pitchFamily="18" charset="2"/>
              <a:buChar char=""/>
            </a:pPr>
            <a:r>
              <a:rPr lang="en-US" dirty="0">
                <a:latin typeface="Times New Roman" panose="02020603050405020304" pitchFamily="18" charset="0"/>
                <a:ea typeface="Calibri" panose="020F0502020204030204" pitchFamily="34" charset="0"/>
                <a:cs typeface="Times New Roman" panose="02020603050405020304" pitchFamily="18" charset="0"/>
              </a:rPr>
              <a:t>what your attitude to the problem of generation gap is.</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indent="0">
              <a:lnSpc>
                <a:spcPct val="107000"/>
              </a:lnSpc>
              <a:spcAft>
                <a:spcPts val="0"/>
              </a:spcAft>
              <a:buNone/>
            </a:pPr>
            <a:r>
              <a:rPr lang="en-US" b="1" dirty="0">
                <a:latin typeface="Times New Roman" panose="02020603050405020304" pitchFamily="18" charset="0"/>
                <a:ea typeface="Calibri" panose="020F0502020204030204" pitchFamily="34" charset="0"/>
                <a:cs typeface="Times New Roman" panose="02020603050405020304" pitchFamily="18" charset="0"/>
              </a:rPr>
              <a:t> </a:t>
            </a:r>
            <a:r>
              <a:rPr lang="en-US" b="1" dirty="0" smtClean="0">
                <a:latin typeface="Times New Roman" panose="02020603050405020304" pitchFamily="18" charset="0"/>
                <a:ea typeface="Calibri" panose="020F0502020204030204" pitchFamily="34" charset="0"/>
                <a:cs typeface="Times New Roman" panose="02020603050405020304" pitchFamily="18" charset="0"/>
              </a:rPr>
              <a:t>You </a:t>
            </a:r>
            <a:r>
              <a:rPr lang="en-US" b="1" dirty="0">
                <a:latin typeface="Times New Roman" panose="02020603050405020304" pitchFamily="18" charset="0"/>
                <a:ea typeface="Calibri" panose="020F0502020204030204" pitchFamily="34" charset="0"/>
                <a:cs typeface="Times New Roman" panose="02020603050405020304" pitchFamily="18" charset="0"/>
              </a:rPr>
              <a:t>have to talk continuously.</a:t>
            </a:r>
            <a:endParaRPr lang="ru-RU" sz="1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ru-RU" dirty="0"/>
          </a:p>
        </p:txBody>
      </p:sp>
    </p:spTree>
    <p:extLst>
      <p:ext uri="{BB962C8B-B14F-4D97-AF65-F5344CB8AC3E}">
        <p14:creationId xmlns:p14="http://schemas.microsoft.com/office/powerpoint/2010/main" val="15589552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solidFill>
                  <a:schemeClr val="accent1">
                    <a:lumMod val="75000"/>
                  </a:schemeClr>
                </a:solidFill>
              </a:rPr>
              <a:t>What is your childhood like? Do this quiz to define it.</a:t>
            </a:r>
            <a:endParaRPr lang="ru-RU" b="1" dirty="0">
              <a:solidFill>
                <a:schemeClr val="accent1">
                  <a:lumMod val="75000"/>
                </a:schemeClr>
              </a:solidFill>
            </a:endParaRPr>
          </a:p>
        </p:txBody>
      </p:sp>
      <p:sp>
        <p:nvSpPr>
          <p:cNvPr id="3" name="Объект 2"/>
          <p:cNvSpPr>
            <a:spLocks noGrp="1"/>
          </p:cNvSpPr>
          <p:nvPr>
            <p:ph idx="1"/>
          </p:nvPr>
        </p:nvSpPr>
        <p:spPr/>
        <p:txBody>
          <a:bodyPr/>
          <a:lstStyle/>
          <a:p>
            <a:pPr marL="0" lvl="0" indent="0">
              <a:buNone/>
            </a:pPr>
            <a:r>
              <a:rPr lang="en-US" i="1" dirty="0" smtClean="0">
                <a:solidFill>
                  <a:srgbClr val="0070C0"/>
                </a:solidFill>
              </a:rPr>
              <a:t>1</a:t>
            </a:r>
            <a:r>
              <a:rPr lang="en-US" i="1" dirty="0" smtClean="0"/>
              <a:t>. </a:t>
            </a:r>
            <a:r>
              <a:rPr lang="en-US" b="1" i="1" dirty="0"/>
              <a:t>In your family do </a:t>
            </a:r>
            <a:r>
              <a:rPr lang="en-US" b="1" i="1" dirty="0" smtClean="0"/>
              <a:t>you…?</a:t>
            </a:r>
            <a:endParaRPr lang="ru-RU" i="1" dirty="0"/>
          </a:p>
          <a:p>
            <a:pPr marL="0" lvl="0" indent="0">
              <a:buNone/>
            </a:pPr>
            <a:r>
              <a:rPr lang="en-US" i="1" dirty="0" smtClean="0">
                <a:solidFill>
                  <a:srgbClr val="0070C0"/>
                </a:solidFill>
              </a:rPr>
              <a:t>2</a:t>
            </a:r>
            <a:r>
              <a:rPr lang="en-US" i="1" dirty="0" smtClean="0"/>
              <a:t>. </a:t>
            </a:r>
            <a:r>
              <a:rPr lang="en-US" b="1" i="1" dirty="0"/>
              <a:t>As a child did </a:t>
            </a:r>
            <a:r>
              <a:rPr lang="en-US" b="1" i="1" dirty="0" smtClean="0"/>
              <a:t>you…?</a:t>
            </a:r>
            <a:endParaRPr lang="ru-RU" i="1" dirty="0"/>
          </a:p>
          <a:p>
            <a:pPr marL="0" lvl="0" indent="0">
              <a:buNone/>
            </a:pPr>
            <a:r>
              <a:rPr lang="en-US" i="1" dirty="0" smtClean="0">
                <a:solidFill>
                  <a:srgbClr val="0070C0"/>
                </a:solidFill>
              </a:rPr>
              <a:t>3</a:t>
            </a:r>
            <a:r>
              <a:rPr lang="en-US" i="1" dirty="0" smtClean="0"/>
              <a:t>. </a:t>
            </a:r>
            <a:r>
              <a:rPr lang="en-US" b="1" i="1" dirty="0"/>
              <a:t>What are the eating habits in </a:t>
            </a:r>
            <a:r>
              <a:rPr lang="en-US" b="1" i="1" dirty="0" smtClean="0"/>
              <a:t>your</a:t>
            </a:r>
          </a:p>
          <a:p>
            <a:pPr marL="0" lvl="0" indent="0">
              <a:buNone/>
            </a:pPr>
            <a:r>
              <a:rPr lang="en-US" b="1" i="1" dirty="0" smtClean="0"/>
              <a:t> </a:t>
            </a:r>
            <a:r>
              <a:rPr lang="en-US" b="1" i="1" dirty="0"/>
              <a:t>family?</a:t>
            </a:r>
            <a:endParaRPr lang="ru-RU" i="1" dirty="0"/>
          </a:p>
          <a:p>
            <a:pPr marL="0" lvl="0" indent="0">
              <a:buNone/>
            </a:pPr>
            <a:r>
              <a:rPr lang="en-US" i="1" dirty="0" smtClean="0">
                <a:solidFill>
                  <a:srgbClr val="0070C0"/>
                </a:solidFill>
              </a:rPr>
              <a:t>4. </a:t>
            </a:r>
            <a:r>
              <a:rPr lang="en-US" b="1" i="1" dirty="0"/>
              <a:t>With your parents do </a:t>
            </a:r>
            <a:r>
              <a:rPr lang="en-US" b="1" i="1" dirty="0" smtClean="0"/>
              <a:t>you…?</a:t>
            </a:r>
            <a:endParaRPr lang="ru-RU" i="1" dirty="0"/>
          </a:p>
          <a:p>
            <a:pPr marL="0" lvl="0" indent="0">
              <a:buNone/>
            </a:pPr>
            <a:r>
              <a:rPr lang="en-US" i="1" dirty="0" smtClean="0">
                <a:solidFill>
                  <a:srgbClr val="0070C0"/>
                </a:solidFill>
              </a:rPr>
              <a:t>5</a:t>
            </a:r>
            <a:r>
              <a:rPr lang="en-US" i="1" dirty="0" smtClean="0"/>
              <a:t>. </a:t>
            </a:r>
            <a:r>
              <a:rPr lang="en-US" b="1" i="1" dirty="0"/>
              <a:t>In your home are other people, </a:t>
            </a:r>
            <a:endParaRPr lang="en-US" b="1" i="1" dirty="0" smtClean="0"/>
          </a:p>
          <a:p>
            <a:pPr marL="0" lvl="0" indent="0">
              <a:buNone/>
            </a:pPr>
            <a:r>
              <a:rPr lang="en-US" b="1" i="1" dirty="0" smtClean="0"/>
              <a:t>friends </a:t>
            </a:r>
            <a:r>
              <a:rPr lang="en-US" b="1" i="1" dirty="0"/>
              <a:t>and </a:t>
            </a:r>
            <a:r>
              <a:rPr lang="en-US" b="1" i="1" dirty="0" smtClean="0"/>
              <a:t>families…?</a:t>
            </a:r>
            <a:endParaRPr lang="ru-RU" i="1" dirty="0"/>
          </a:p>
          <a:p>
            <a:pPr marL="0" indent="0">
              <a:buNone/>
            </a:pP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05898" y="1825625"/>
            <a:ext cx="3901440" cy="3480816"/>
          </a:xfrm>
          <a:prstGeom prst="rect">
            <a:avLst/>
          </a:prstGeom>
        </p:spPr>
      </p:pic>
    </p:spTree>
    <p:extLst>
      <p:ext uri="{BB962C8B-B14F-4D97-AF65-F5344CB8AC3E}">
        <p14:creationId xmlns:p14="http://schemas.microsoft.com/office/powerpoint/2010/main" val="26039289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endParaRPr lang="ru-RU"/>
          </a:p>
        </p:txBody>
      </p:sp>
      <p:pic>
        <p:nvPicPr>
          <p:cNvPr id="7" name="Объект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426720"/>
            <a:ext cx="10515600" cy="6122126"/>
          </a:xfrm>
        </p:spPr>
      </p:pic>
    </p:spTree>
    <p:extLst>
      <p:ext uri="{BB962C8B-B14F-4D97-AF65-F5344CB8AC3E}">
        <p14:creationId xmlns:p14="http://schemas.microsoft.com/office/powerpoint/2010/main" val="6825004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solidFill>
                  <a:srgbClr val="C00000"/>
                </a:solidFill>
              </a:rPr>
              <a:t>15-12 points</a:t>
            </a:r>
            <a:endParaRPr lang="ru-RU" b="1" dirty="0">
              <a:solidFill>
                <a:srgbClr val="C00000"/>
              </a:solidFill>
            </a:endParaRPr>
          </a:p>
        </p:txBody>
      </p:sp>
      <p:sp>
        <p:nvSpPr>
          <p:cNvPr id="3" name="Объект 2"/>
          <p:cNvSpPr>
            <a:spLocks noGrp="1"/>
          </p:cNvSpPr>
          <p:nvPr>
            <p:ph idx="1"/>
          </p:nvPr>
        </p:nvSpPr>
        <p:spPr/>
        <p:txBody>
          <a:bodyPr/>
          <a:lstStyle/>
          <a:p>
            <a:pPr marL="0" indent="0">
              <a:buNone/>
            </a:pPr>
            <a:r>
              <a:rPr lang="en-US" dirty="0"/>
              <a:t>Your family life is easy-going and free </a:t>
            </a:r>
            <a:endParaRPr lang="en-US" dirty="0" smtClean="0"/>
          </a:p>
          <a:p>
            <a:pPr marL="0" indent="0">
              <a:buNone/>
            </a:pPr>
            <a:r>
              <a:rPr lang="en-US" dirty="0" smtClean="0"/>
              <a:t>of </a:t>
            </a:r>
            <a:r>
              <a:rPr lang="en-US" dirty="0"/>
              <a:t>anything that </a:t>
            </a:r>
            <a:r>
              <a:rPr lang="en-US" dirty="0" smtClean="0"/>
              <a:t>limits</a:t>
            </a:r>
          </a:p>
          <a:p>
            <a:pPr marL="0" indent="0">
              <a:buNone/>
            </a:pPr>
            <a:r>
              <a:rPr lang="en-US" dirty="0" smtClean="0"/>
              <a:t> </a:t>
            </a:r>
            <a:r>
              <a:rPr lang="en-US" dirty="0"/>
              <a:t>your freedom of action. </a:t>
            </a:r>
            <a:endParaRPr lang="en-US" dirty="0" smtClean="0"/>
          </a:p>
          <a:p>
            <a:pPr marL="0" indent="0">
              <a:buNone/>
            </a:pPr>
            <a:r>
              <a:rPr lang="en-US" dirty="0" smtClean="0"/>
              <a:t>This </a:t>
            </a:r>
            <a:r>
              <a:rPr lang="en-US" dirty="0"/>
              <a:t>is in line with the modern </a:t>
            </a:r>
            <a:r>
              <a:rPr lang="en-US" dirty="0" smtClean="0"/>
              <a:t>theory</a:t>
            </a:r>
          </a:p>
          <a:p>
            <a:pPr marL="0" indent="0">
              <a:buNone/>
            </a:pPr>
            <a:r>
              <a:rPr lang="en-US" dirty="0" smtClean="0"/>
              <a:t> </a:t>
            </a:r>
            <a:r>
              <a:rPr lang="en-US" dirty="0"/>
              <a:t>of upbringing in which </a:t>
            </a:r>
            <a:r>
              <a:rPr lang="en-US" dirty="0" smtClean="0"/>
              <a:t>self-expression</a:t>
            </a:r>
          </a:p>
          <a:p>
            <a:pPr marL="0" indent="0">
              <a:buNone/>
            </a:pPr>
            <a:r>
              <a:rPr lang="en-US" dirty="0" smtClean="0"/>
              <a:t> </a:t>
            </a:r>
            <a:r>
              <a:rPr lang="en-US" dirty="0"/>
              <a:t>is considered more important than </a:t>
            </a:r>
            <a:endParaRPr lang="en-US" dirty="0" smtClean="0"/>
          </a:p>
          <a:p>
            <a:pPr marL="0" indent="0">
              <a:buNone/>
            </a:pPr>
            <a:r>
              <a:rPr lang="en-US" dirty="0" smtClean="0"/>
              <a:t>discipline</a:t>
            </a:r>
            <a:r>
              <a:rPr lang="en-US" dirty="0"/>
              <a:t>.</a:t>
            </a:r>
            <a:endParaRPr lang="ru-RU" dirty="0"/>
          </a:p>
          <a:p>
            <a:pPr marL="0" indent="0">
              <a:buNone/>
            </a:pPr>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8846" y="1825625"/>
            <a:ext cx="4876800" cy="3547564"/>
          </a:xfrm>
          <a:prstGeom prst="rect">
            <a:avLst/>
          </a:prstGeom>
        </p:spPr>
      </p:pic>
    </p:spTree>
    <p:extLst>
      <p:ext uri="{BB962C8B-B14F-4D97-AF65-F5344CB8AC3E}">
        <p14:creationId xmlns:p14="http://schemas.microsoft.com/office/powerpoint/2010/main" val="20614499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solidFill>
                  <a:srgbClr val="C00000"/>
                </a:solidFill>
              </a:rPr>
              <a:t>11-8 points</a:t>
            </a:r>
            <a:endParaRPr lang="ru-RU" b="1" dirty="0">
              <a:solidFill>
                <a:srgbClr val="C00000"/>
              </a:solidFill>
            </a:endParaRPr>
          </a:p>
        </p:txBody>
      </p:sp>
      <p:sp>
        <p:nvSpPr>
          <p:cNvPr id="3" name="Объект 2"/>
          <p:cNvSpPr>
            <a:spLocks noGrp="1"/>
          </p:cNvSpPr>
          <p:nvPr>
            <p:ph idx="1"/>
          </p:nvPr>
        </p:nvSpPr>
        <p:spPr/>
        <p:txBody>
          <a:bodyPr>
            <a:normAutofit/>
          </a:bodyPr>
          <a:lstStyle/>
          <a:p>
            <a:pPr marL="0" indent="0">
              <a:buNone/>
            </a:pPr>
            <a:r>
              <a:rPr lang="en-US" dirty="0"/>
              <a:t>This score speaks about a </a:t>
            </a:r>
            <a:endParaRPr lang="en-US" dirty="0" smtClean="0"/>
          </a:p>
          <a:p>
            <a:pPr marL="0" indent="0">
              <a:buNone/>
            </a:pPr>
            <a:r>
              <a:rPr lang="en-US" dirty="0"/>
              <a:t>b</a:t>
            </a:r>
            <a:r>
              <a:rPr lang="en-US" dirty="0" smtClean="0"/>
              <a:t>alanced and </a:t>
            </a:r>
            <a:r>
              <a:rPr lang="en-US" dirty="0"/>
              <a:t>reasonable family life</a:t>
            </a:r>
            <a:r>
              <a:rPr lang="en-US" dirty="0" smtClean="0"/>
              <a:t>.</a:t>
            </a:r>
          </a:p>
          <a:p>
            <a:pPr marL="0" indent="0">
              <a:buNone/>
            </a:pPr>
            <a:r>
              <a:rPr lang="en-US" dirty="0" smtClean="0"/>
              <a:t>You </a:t>
            </a:r>
            <a:r>
              <a:rPr lang="en-US" dirty="0"/>
              <a:t>are probably not </a:t>
            </a:r>
            <a:r>
              <a:rPr lang="en-US" dirty="0" smtClean="0"/>
              <a:t>allowed</a:t>
            </a:r>
          </a:p>
          <a:p>
            <a:pPr marL="0" indent="0">
              <a:buNone/>
            </a:pPr>
            <a:r>
              <a:rPr lang="en-US" dirty="0" smtClean="0"/>
              <a:t>to </a:t>
            </a:r>
            <a:r>
              <a:rPr lang="en-US" dirty="0"/>
              <a:t>get away with just anything </a:t>
            </a:r>
            <a:endParaRPr lang="en-US" dirty="0" smtClean="0"/>
          </a:p>
          <a:p>
            <a:pPr marL="0" indent="0">
              <a:buNone/>
            </a:pPr>
            <a:r>
              <a:rPr lang="en-US" dirty="0" smtClean="0"/>
              <a:t>as </a:t>
            </a:r>
            <a:r>
              <a:rPr lang="en-US" dirty="0"/>
              <a:t>a child, but have </a:t>
            </a:r>
            <a:r>
              <a:rPr lang="en-US" dirty="0" smtClean="0"/>
              <a:t>understanding</a:t>
            </a:r>
          </a:p>
          <a:p>
            <a:pPr marL="0" indent="0">
              <a:buNone/>
            </a:pPr>
            <a:r>
              <a:rPr lang="en-US" dirty="0" smtClean="0"/>
              <a:t>and </a:t>
            </a:r>
            <a:r>
              <a:rPr lang="en-US" dirty="0"/>
              <a:t>caring parents who put a great </a:t>
            </a:r>
            <a:endParaRPr lang="en-US" dirty="0" smtClean="0"/>
          </a:p>
          <a:p>
            <a:pPr marL="0" indent="0">
              <a:buNone/>
            </a:pPr>
            <a:r>
              <a:rPr lang="en-US" dirty="0" smtClean="0"/>
              <a:t>deal </a:t>
            </a:r>
            <a:r>
              <a:rPr lang="en-US" dirty="0"/>
              <a:t>of thought into creating a </a:t>
            </a:r>
            <a:endParaRPr lang="en-US" dirty="0" smtClean="0"/>
          </a:p>
          <a:p>
            <a:pPr marL="0" indent="0">
              <a:buNone/>
            </a:pPr>
            <a:r>
              <a:rPr lang="en-US" dirty="0" smtClean="0"/>
              <a:t>happy </a:t>
            </a:r>
            <a:r>
              <a:rPr lang="en-US" dirty="0"/>
              <a:t>home environment.</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3416" y="1825625"/>
            <a:ext cx="5126083" cy="3939449"/>
          </a:xfrm>
          <a:prstGeom prst="rect">
            <a:avLst/>
          </a:prstGeom>
        </p:spPr>
      </p:pic>
    </p:spTree>
    <p:extLst>
      <p:ext uri="{BB962C8B-B14F-4D97-AF65-F5344CB8AC3E}">
        <p14:creationId xmlns:p14="http://schemas.microsoft.com/office/powerpoint/2010/main" val="19458135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a:solidFill>
                  <a:srgbClr val="C00000"/>
                </a:solidFill>
              </a:rPr>
              <a:t>Less than </a:t>
            </a:r>
            <a:r>
              <a:rPr lang="en-US" b="1" dirty="0" smtClean="0">
                <a:solidFill>
                  <a:srgbClr val="C00000"/>
                </a:solidFill>
              </a:rPr>
              <a:t>7 points</a:t>
            </a:r>
            <a:endParaRPr lang="ru-RU" dirty="0">
              <a:solidFill>
                <a:srgbClr val="C00000"/>
              </a:solidFill>
            </a:endParaRPr>
          </a:p>
        </p:txBody>
      </p:sp>
      <p:sp>
        <p:nvSpPr>
          <p:cNvPr id="3" name="Объект 2"/>
          <p:cNvSpPr>
            <a:spLocks noGrp="1"/>
          </p:cNvSpPr>
          <p:nvPr>
            <p:ph idx="1"/>
          </p:nvPr>
        </p:nvSpPr>
        <p:spPr/>
        <p:txBody>
          <a:bodyPr/>
          <a:lstStyle/>
          <a:p>
            <a:pPr marL="0" indent="0">
              <a:buNone/>
            </a:pPr>
            <a:r>
              <a:rPr lang="en-US" dirty="0"/>
              <a:t>This score suggests a </a:t>
            </a:r>
            <a:r>
              <a:rPr lang="en-US" dirty="0" smtClean="0"/>
              <a:t>rather</a:t>
            </a:r>
          </a:p>
          <a:p>
            <a:pPr marL="0" indent="0">
              <a:buNone/>
            </a:pPr>
            <a:r>
              <a:rPr lang="en-US" dirty="0" smtClean="0"/>
              <a:t>severe </a:t>
            </a:r>
            <a:r>
              <a:rPr lang="en-US" dirty="0"/>
              <a:t>and strict family </a:t>
            </a:r>
            <a:endParaRPr lang="en-US" dirty="0" smtClean="0"/>
          </a:p>
          <a:p>
            <a:pPr marL="0" indent="0">
              <a:buNone/>
            </a:pPr>
            <a:r>
              <a:rPr lang="en-US" dirty="0" smtClean="0"/>
              <a:t>atmosphere</a:t>
            </a:r>
            <a:r>
              <a:rPr lang="en-US" dirty="0"/>
              <a:t>. </a:t>
            </a:r>
            <a:endParaRPr lang="en-US" dirty="0" smtClean="0"/>
          </a:p>
          <a:p>
            <a:pPr marL="0" indent="0">
              <a:buNone/>
            </a:pPr>
            <a:r>
              <a:rPr lang="en-US" dirty="0" smtClean="0"/>
              <a:t>However</a:t>
            </a:r>
            <a:r>
              <a:rPr lang="en-US" dirty="0"/>
              <a:t>, it may be a sign </a:t>
            </a:r>
            <a:r>
              <a:rPr lang="en-US" dirty="0" smtClean="0"/>
              <a:t>of</a:t>
            </a:r>
          </a:p>
          <a:p>
            <a:pPr marL="0" indent="0">
              <a:buNone/>
            </a:pPr>
            <a:r>
              <a:rPr lang="en-US" dirty="0" smtClean="0"/>
              <a:t>a </a:t>
            </a:r>
            <a:r>
              <a:rPr lang="en-US" dirty="0"/>
              <a:t>more traditional upbringing.</a:t>
            </a: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47953" y="1825626"/>
            <a:ext cx="5286513" cy="3948158"/>
          </a:xfrm>
          <a:prstGeom prst="rect">
            <a:avLst/>
          </a:prstGeom>
        </p:spPr>
      </p:pic>
    </p:spTree>
    <p:extLst>
      <p:ext uri="{BB962C8B-B14F-4D97-AF65-F5344CB8AC3E}">
        <p14:creationId xmlns:p14="http://schemas.microsoft.com/office/powerpoint/2010/main" val="1198607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solidFill>
                  <a:schemeClr val="accent1">
                    <a:lumMod val="75000"/>
                  </a:schemeClr>
                </a:solidFill>
              </a:rPr>
              <a:t>What is your childhood like? Do this quiz to define it.</a:t>
            </a:r>
            <a:endParaRPr lang="ru-RU" b="1" dirty="0">
              <a:solidFill>
                <a:schemeClr val="accent1">
                  <a:lumMod val="75000"/>
                </a:schemeClr>
              </a:solidFill>
            </a:endParaRPr>
          </a:p>
        </p:txBody>
      </p:sp>
      <p:sp>
        <p:nvSpPr>
          <p:cNvPr id="3" name="Объект 2"/>
          <p:cNvSpPr>
            <a:spLocks noGrp="1"/>
          </p:cNvSpPr>
          <p:nvPr>
            <p:ph idx="1"/>
          </p:nvPr>
        </p:nvSpPr>
        <p:spPr/>
        <p:txBody>
          <a:bodyPr/>
          <a:lstStyle/>
          <a:p>
            <a:pPr marL="0" lvl="0" indent="0">
              <a:buNone/>
            </a:pPr>
            <a:r>
              <a:rPr lang="en-US" i="1" dirty="0" smtClean="0">
                <a:solidFill>
                  <a:srgbClr val="0070C0"/>
                </a:solidFill>
              </a:rPr>
              <a:t>1</a:t>
            </a:r>
            <a:r>
              <a:rPr lang="en-US" i="1" dirty="0" smtClean="0"/>
              <a:t>. </a:t>
            </a:r>
            <a:r>
              <a:rPr lang="en-US" b="1" i="1" dirty="0"/>
              <a:t>In your family do </a:t>
            </a:r>
            <a:r>
              <a:rPr lang="en-US" b="1" i="1" dirty="0" smtClean="0"/>
              <a:t>you…?</a:t>
            </a:r>
            <a:endParaRPr lang="ru-RU" i="1" dirty="0"/>
          </a:p>
          <a:p>
            <a:pPr marL="0" lvl="0" indent="0">
              <a:buNone/>
            </a:pPr>
            <a:r>
              <a:rPr lang="en-US" i="1" dirty="0" smtClean="0">
                <a:solidFill>
                  <a:srgbClr val="0070C0"/>
                </a:solidFill>
              </a:rPr>
              <a:t>2</a:t>
            </a:r>
            <a:r>
              <a:rPr lang="en-US" i="1" dirty="0" smtClean="0"/>
              <a:t>. </a:t>
            </a:r>
            <a:r>
              <a:rPr lang="en-US" b="1" i="1" dirty="0"/>
              <a:t>As a child did </a:t>
            </a:r>
            <a:r>
              <a:rPr lang="en-US" b="1" i="1" dirty="0" smtClean="0"/>
              <a:t>you…?</a:t>
            </a:r>
            <a:endParaRPr lang="ru-RU" i="1" dirty="0"/>
          </a:p>
          <a:p>
            <a:pPr marL="0" lvl="0" indent="0">
              <a:buNone/>
            </a:pPr>
            <a:r>
              <a:rPr lang="en-US" i="1" dirty="0" smtClean="0">
                <a:solidFill>
                  <a:srgbClr val="0070C0"/>
                </a:solidFill>
              </a:rPr>
              <a:t>3</a:t>
            </a:r>
            <a:r>
              <a:rPr lang="en-US" i="1" dirty="0" smtClean="0"/>
              <a:t>. </a:t>
            </a:r>
            <a:r>
              <a:rPr lang="en-US" b="1" i="1" dirty="0"/>
              <a:t>What are the eating habits in </a:t>
            </a:r>
            <a:r>
              <a:rPr lang="en-US" b="1" i="1" dirty="0" smtClean="0"/>
              <a:t>your</a:t>
            </a:r>
          </a:p>
          <a:p>
            <a:pPr marL="0" lvl="0" indent="0">
              <a:buNone/>
            </a:pPr>
            <a:r>
              <a:rPr lang="en-US" b="1" i="1" dirty="0" smtClean="0"/>
              <a:t> </a:t>
            </a:r>
            <a:r>
              <a:rPr lang="en-US" b="1" i="1" dirty="0"/>
              <a:t>family?</a:t>
            </a:r>
            <a:endParaRPr lang="ru-RU" i="1" dirty="0"/>
          </a:p>
          <a:p>
            <a:pPr marL="0" lvl="0" indent="0">
              <a:buNone/>
            </a:pPr>
            <a:r>
              <a:rPr lang="en-US" i="1" dirty="0" smtClean="0">
                <a:solidFill>
                  <a:srgbClr val="0070C0"/>
                </a:solidFill>
              </a:rPr>
              <a:t>4. </a:t>
            </a:r>
            <a:r>
              <a:rPr lang="en-US" b="1" i="1" dirty="0"/>
              <a:t>With your parents do </a:t>
            </a:r>
            <a:r>
              <a:rPr lang="en-US" b="1" i="1" dirty="0" smtClean="0"/>
              <a:t>you…?</a:t>
            </a:r>
            <a:endParaRPr lang="ru-RU" i="1" dirty="0"/>
          </a:p>
          <a:p>
            <a:pPr marL="0" lvl="0" indent="0">
              <a:buNone/>
            </a:pPr>
            <a:r>
              <a:rPr lang="en-US" i="1" dirty="0" smtClean="0">
                <a:solidFill>
                  <a:srgbClr val="0070C0"/>
                </a:solidFill>
              </a:rPr>
              <a:t>5</a:t>
            </a:r>
            <a:r>
              <a:rPr lang="en-US" i="1" dirty="0" smtClean="0"/>
              <a:t>. </a:t>
            </a:r>
            <a:r>
              <a:rPr lang="en-US" b="1" i="1" dirty="0"/>
              <a:t>In your home are other people, </a:t>
            </a:r>
            <a:endParaRPr lang="en-US" b="1" i="1" dirty="0" smtClean="0"/>
          </a:p>
          <a:p>
            <a:pPr marL="0" lvl="0" indent="0">
              <a:buNone/>
            </a:pPr>
            <a:r>
              <a:rPr lang="en-US" b="1" i="1" dirty="0" smtClean="0"/>
              <a:t>friends </a:t>
            </a:r>
            <a:r>
              <a:rPr lang="en-US" b="1" i="1" dirty="0"/>
              <a:t>and </a:t>
            </a:r>
            <a:r>
              <a:rPr lang="en-US" b="1" i="1" dirty="0" smtClean="0"/>
              <a:t>families…?</a:t>
            </a:r>
            <a:endParaRPr lang="ru-RU" i="1" dirty="0"/>
          </a:p>
          <a:p>
            <a:pPr marL="0" indent="0">
              <a:buNone/>
            </a:pPr>
            <a:endParaRPr lang="ru-RU"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05898" y="1825625"/>
            <a:ext cx="3901440" cy="3480816"/>
          </a:xfrm>
          <a:prstGeom prst="rect">
            <a:avLst/>
          </a:prstGeom>
        </p:spPr>
      </p:pic>
    </p:spTree>
    <p:extLst>
      <p:ext uri="{BB962C8B-B14F-4D97-AF65-F5344CB8AC3E}">
        <p14:creationId xmlns:p14="http://schemas.microsoft.com/office/powerpoint/2010/main" val="11588682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en-US" sz="7200" b="1" dirty="0" smtClean="0">
                <a:solidFill>
                  <a:schemeClr val="accent5">
                    <a:lumMod val="75000"/>
                  </a:schemeClr>
                </a:solidFill>
              </a:rPr>
              <a:t>Family Matters</a:t>
            </a:r>
            <a:endParaRPr lang="ru-RU" sz="7200" b="1" dirty="0">
              <a:solidFill>
                <a:schemeClr val="accent5">
                  <a:lumMod val="75000"/>
                </a:schemeClr>
              </a:solidFill>
            </a:endParaRPr>
          </a:p>
        </p:txBody>
      </p:sp>
      <p:pic>
        <p:nvPicPr>
          <p:cNvPr id="4" name="Объект 3"/>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28600" y="1690687"/>
            <a:ext cx="5593976" cy="4593571"/>
          </a:xfrm>
        </p:spPr>
      </p:pic>
      <p:pic>
        <p:nvPicPr>
          <p:cNvPr id="6" name="Объект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889812" y="1690688"/>
            <a:ext cx="5737412" cy="4593571"/>
          </a:xfrm>
        </p:spPr>
      </p:pic>
    </p:spTree>
    <p:extLst>
      <p:ext uri="{BB962C8B-B14F-4D97-AF65-F5344CB8AC3E}">
        <p14:creationId xmlns:p14="http://schemas.microsoft.com/office/powerpoint/2010/main" val="1312330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i="1" dirty="0" smtClean="0"/>
              <a:t>             </a:t>
            </a:r>
            <a:r>
              <a:rPr lang="en-US" b="1" i="1" dirty="0" smtClean="0">
                <a:solidFill>
                  <a:schemeClr val="accent2">
                    <a:lumMod val="75000"/>
                  </a:schemeClr>
                </a:solidFill>
              </a:rPr>
              <a:t>Listen to the 5 speakers and match the </a:t>
            </a:r>
            <a:r>
              <a:rPr lang="en-US" b="1" i="1" dirty="0" err="1" smtClean="0">
                <a:solidFill>
                  <a:schemeClr val="accent2">
                    <a:lumMod val="75000"/>
                  </a:schemeClr>
                </a:solidFill>
              </a:rPr>
              <a:t>sp</a:t>
            </a:r>
            <a:r>
              <a:rPr lang="en-US" b="1" i="1" dirty="0" smtClean="0">
                <a:solidFill>
                  <a:schemeClr val="accent2">
                    <a:lumMod val="75000"/>
                  </a:schemeClr>
                </a:solidFill>
              </a:rPr>
              <a:t> </a:t>
            </a:r>
            <a:r>
              <a:rPr lang="en-US" b="1" i="1" dirty="0" err="1" smtClean="0">
                <a:solidFill>
                  <a:schemeClr val="accent2">
                    <a:lumMod val="75000"/>
                  </a:schemeClr>
                </a:solidFill>
              </a:rPr>
              <a:t>wi</a:t>
            </a:r>
            <a:r>
              <a:rPr lang="en-US" b="1" i="1" dirty="0" smtClean="0">
                <a:solidFill>
                  <a:schemeClr val="accent2">
                    <a:lumMod val="75000"/>
                  </a:schemeClr>
                </a:solidFill>
              </a:rPr>
              <a:t>    speakers with what they say.</a:t>
            </a:r>
            <a:endParaRPr lang="ru-RU" b="1" i="1" dirty="0">
              <a:solidFill>
                <a:schemeClr val="accent2">
                  <a:lumMod val="75000"/>
                </a:schemeClr>
              </a:solidFill>
            </a:endParaRPr>
          </a:p>
        </p:txBody>
      </p:sp>
      <p:pic>
        <p:nvPicPr>
          <p:cNvPr id="5" name="Объект 4"/>
          <p:cNvPicPr>
            <a:picLocks noGrp="1" noChangeAspect="1"/>
          </p:cNvPicPr>
          <p:nvPr>
            <p:ph sz="half" idx="1"/>
          </p:nvPr>
        </p:nvPicPr>
        <p:blipFill>
          <a:blip r:embed="rId4" cstate="print">
            <a:extLst>
              <a:ext uri="{28A0092B-C50C-407E-A947-70E740481C1C}">
                <a14:useLocalDpi xmlns:a14="http://schemas.microsoft.com/office/drawing/2010/main" val="0"/>
              </a:ext>
            </a:extLst>
          </a:blip>
          <a:stretch>
            <a:fillRect/>
          </a:stretch>
        </p:blipFill>
        <p:spPr>
          <a:xfrm>
            <a:off x="450177" y="168165"/>
            <a:ext cx="1998734" cy="1776250"/>
          </a:xfrm>
        </p:spPr>
      </p:pic>
      <p:sp>
        <p:nvSpPr>
          <p:cNvPr id="4" name="Объект 3"/>
          <p:cNvSpPr>
            <a:spLocks noGrp="1"/>
          </p:cNvSpPr>
          <p:nvPr>
            <p:ph sz="half" idx="2"/>
          </p:nvPr>
        </p:nvSpPr>
        <p:spPr>
          <a:xfrm>
            <a:off x="2448911" y="1825625"/>
            <a:ext cx="8904889" cy="4351338"/>
          </a:xfrm>
        </p:spPr>
        <p:txBody>
          <a:bodyPr/>
          <a:lstStyle/>
          <a:p>
            <a:pPr marL="342900" lvl="0" indent="-342900">
              <a:lnSpc>
                <a:spcPct val="100000"/>
              </a:lnSpc>
              <a:spcAft>
                <a:spcPts val="0"/>
              </a:spcAft>
              <a:buFont typeface="+mj-lt"/>
              <a:buAutoNum type="arabicParenR"/>
            </a:pPr>
            <a:r>
              <a:rPr lang="en-US" sz="2400" b="1" dirty="0">
                <a:latin typeface="Times New Roman" panose="02020603050405020304" pitchFamily="18" charset="0"/>
                <a:ea typeface="Calibri" panose="020F0502020204030204" pitchFamily="34" charset="0"/>
                <a:cs typeface="Times New Roman" panose="02020603050405020304" pitchFamily="18" charset="0"/>
              </a:rPr>
              <a:t>The family has three generations living together.</a:t>
            </a:r>
            <a:endParaRPr lang="ru-RU" sz="2400" b="1"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00000"/>
              </a:lnSpc>
              <a:spcAft>
                <a:spcPts val="0"/>
              </a:spcAft>
              <a:buFont typeface="+mj-lt"/>
              <a:buAutoNum type="arabicParenR"/>
            </a:pPr>
            <a:r>
              <a:rPr lang="en-US" sz="2400" b="1" dirty="0">
                <a:latin typeface="Times New Roman" panose="02020603050405020304" pitchFamily="18" charset="0"/>
                <a:ea typeface="Calibri" panose="020F0502020204030204" pitchFamily="34" charset="0"/>
                <a:cs typeface="Times New Roman" panose="02020603050405020304" pitchFamily="18" charset="0"/>
              </a:rPr>
              <a:t>One of the children has mixed feelings towards the other.</a:t>
            </a:r>
            <a:endParaRPr lang="ru-RU" sz="2400" b="1"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00000"/>
              </a:lnSpc>
              <a:spcAft>
                <a:spcPts val="0"/>
              </a:spcAft>
              <a:buFont typeface="+mj-lt"/>
              <a:buAutoNum type="arabicParenR"/>
            </a:pPr>
            <a:r>
              <a:rPr lang="en-US" sz="2400" b="1" dirty="0">
                <a:latin typeface="Times New Roman" panose="02020603050405020304" pitchFamily="18" charset="0"/>
                <a:ea typeface="Calibri" panose="020F0502020204030204" pitchFamily="34" charset="0"/>
                <a:cs typeface="Times New Roman" panose="02020603050405020304" pitchFamily="18" charset="0"/>
              </a:rPr>
              <a:t>The child seems to have behavior problems.</a:t>
            </a:r>
            <a:endParaRPr lang="ru-RU" sz="2400" b="1"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00000"/>
              </a:lnSpc>
              <a:spcAft>
                <a:spcPts val="0"/>
              </a:spcAft>
              <a:buFont typeface="+mj-lt"/>
              <a:buAutoNum type="arabicParenR"/>
            </a:pPr>
            <a:r>
              <a:rPr lang="en-US" sz="2400" b="1" dirty="0">
                <a:latin typeface="Times New Roman" panose="02020603050405020304" pitchFamily="18" charset="0"/>
                <a:ea typeface="Calibri" panose="020F0502020204030204" pitchFamily="34" charset="0"/>
                <a:cs typeface="Times New Roman" panose="02020603050405020304" pitchFamily="18" charset="0"/>
              </a:rPr>
              <a:t>The family is going to change the place of living.</a:t>
            </a:r>
            <a:endParaRPr lang="ru-RU" sz="2400" b="1"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342900" lvl="0" indent="-342900">
              <a:lnSpc>
                <a:spcPct val="100000"/>
              </a:lnSpc>
              <a:spcAft>
                <a:spcPts val="800"/>
              </a:spcAft>
              <a:buFont typeface="+mj-lt"/>
              <a:buAutoNum type="arabicParenR"/>
            </a:pPr>
            <a:r>
              <a:rPr lang="en-US" sz="2400" b="1" dirty="0">
                <a:latin typeface="Times New Roman" panose="02020603050405020304" pitchFamily="18" charset="0"/>
                <a:ea typeface="Calibri" panose="020F0502020204030204" pitchFamily="34" charset="0"/>
                <a:cs typeface="Times New Roman" panose="02020603050405020304" pitchFamily="18" charset="0"/>
              </a:rPr>
              <a:t>One of the parents is too fussy about their child.</a:t>
            </a:r>
            <a:endParaRPr lang="ru-RU" sz="2400" b="1" dirty="0" smtClean="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buNone/>
            </a:pPr>
            <a:endParaRPr lang="ru-RU" dirty="0"/>
          </a:p>
        </p:txBody>
      </p:sp>
      <p:graphicFrame>
        <p:nvGraphicFramePr>
          <p:cNvPr id="6" name="Таблица 5"/>
          <p:cNvGraphicFramePr>
            <a:graphicFrameLocks noGrp="1"/>
          </p:cNvGraphicFramePr>
          <p:nvPr>
            <p:extLst>
              <p:ext uri="{D42A27DB-BD31-4B8C-83A1-F6EECF244321}">
                <p14:modId xmlns:p14="http://schemas.microsoft.com/office/powerpoint/2010/main" val="302606663"/>
              </p:ext>
            </p:extLst>
          </p:nvPr>
        </p:nvGraphicFramePr>
        <p:xfrm>
          <a:off x="2575033" y="4792717"/>
          <a:ext cx="7514900" cy="1103586"/>
        </p:xfrm>
        <a:graphic>
          <a:graphicData uri="http://schemas.openxmlformats.org/drawingml/2006/table">
            <a:tbl>
              <a:tblPr firstRow="1" firstCol="1" bandRow="1"/>
              <a:tblGrid>
                <a:gridCol w="1502980">
                  <a:extLst>
                    <a:ext uri="{9D8B030D-6E8A-4147-A177-3AD203B41FA5}">
                      <a16:colId xmlns:a16="http://schemas.microsoft.com/office/drawing/2014/main" val="3059988362"/>
                    </a:ext>
                  </a:extLst>
                </a:gridCol>
                <a:gridCol w="1502980">
                  <a:extLst>
                    <a:ext uri="{9D8B030D-6E8A-4147-A177-3AD203B41FA5}">
                      <a16:colId xmlns:a16="http://schemas.microsoft.com/office/drawing/2014/main" val="2507437473"/>
                    </a:ext>
                  </a:extLst>
                </a:gridCol>
                <a:gridCol w="1502980">
                  <a:extLst>
                    <a:ext uri="{9D8B030D-6E8A-4147-A177-3AD203B41FA5}">
                      <a16:colId xmlns:a16="http://schemas.microsoft.com/office/drawing/2014/main" val="1816317401"/>
                    </a:ext>
                  </a:extLst>
                </a:gridCol>
                <a:gridCol w="1502980">
                  <a:extLst>
                    <a:ext uri="{9D8B030D-6E8A-4147-A177-3AD203B41FA5}">
                      <a16:colId xmlns:a16="http://schemas.microsoft.com/office/drawing/2014/main" val="2927784208"/>
                    </a:ext>
                  </a:extLst>
                </a:gridCol>
                <a:gridCol w="1502980">
                  <a:extLst>
                    <a:ext uri="{9D8B030D-6E8A-4147-A177-3AD203B41FA5}">
                      <a16:colId xmlns:a16="http://schemas.microsoft.com/office/drawing/2014/main" val="1911651391"/>
                    </a:ext>
                  </a:extLst>
                </a:gridCol>
              </a:tblGrid>
              <a:tr h="551793">
                <a:tc>
                  <a:txBody>
                    <a:bodyPr/>
                    <a:lstStyle/>
                    <a:p>
                      <a:pPr marL="457200" algn="ctr">
                        <a:lnSpc>
                          <a:spcPct val="107000"/>
                        </a:lnSpc>
                        <a:spcAft>
                          <a:spcPts val="0"/>
                        </a:spcAft>
                      </a:pPr>
                      <a:r>
                        <a:rPr lang="en-US" sz="32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A</a:t>
                      </a:r>
                      <a:endParaRPr lang="ru-RU" sz="32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07000"/>
                        </a:lnSpc>
                        <a:spcAft>
                          <a:spcPts val="0"/>
                        </a:spcAft>
                      </a:pPr>
                      <a:r>
                        <a:rPr lang="en-US" sz="32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B</a:t>
                      </a:r>
                      <a:endParaRPr lang="ru-RU" sz="32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07000"/>
                        </a:lnSpc>
                        <a:spcAft>
                          <a:spcPts val="0"/>
                        </a:spcAft>
                      </a:pPr>
                      <a:r>
                        <a:rPr lang="en-US" sz="32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C</a:t>
                      </a:r>
                      <a:endParaRPr lang="ru-RU" sz="32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07000"/>
                        </a:lnSpc>
                        <a:spcAft>
                          <a:spcPts val="0"/>
                        </a:spcAft>
                      </a:pPr>
                      <a:r>
                        <a:rPr lang="en-US" sz="32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D</a:t>
                      </a:r>
                      <a:endParaRPr lang="ru-RU" sz="32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07000"/>
                        </a:lnSpc>
                        <a:spcAft>
                          <a:spcPts val="0"/>
                        </a:spcAft>
                      </a:pPr>
                      <a:r>
                        <a:rPr lang="en-US" sz="3200" b="1" dirty="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E</a:t>
                      </a:r>
                      <a:endParaRPr lang="ru-RU" sz="32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5420536"/>
                  </a:ext>
                </a:extLst>
              </a:tr>
              <a:tr h="551793">
                <a:tc>
                  <a:txBody>
                    <a:bodyPr/>
                    <a:lstStyle/>
                    <a:p>
                      <a:pPr marL="457200" algn="ctr">
                        <a:lnSpc>
                          <a:spcPct val="107000"/>
                        </a:lnSpc>
                        <a:spcAft>
                          <a:spcPts val="0"/>
                        </a:spcAft>
                      </a:pPr>
                      <a:r>
                        <a:rPr lang="en-US" sz="1400" b="1">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07000"/>
                        </a:lnSpc>
                        <a:spcAft>
                          <a:spcPts val="0"/>
                        </a:spcAft>
                      </a:pPr>
                      <a:r>
                        <a:rPr lang="en-US" sz="1400" b="1">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07000"/>
                        </a:lnSpc>
                        <a:spcAft>
                          <a:spcPts val="0"/>
                        </a:spcAft>
                      </a:pP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07000"/>
                        </a:lnSpc>
                        <a:spcAft>
                          <a:spcPts val="0"/>
                        </a:spcAft>
                      </a:pPr>
                      <a:r>
                        <a:rPr lang="en-US" sz="1400" b="1">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457200" algn="ctr">
                        <a:lnSpc>
                          <a:spcPct val="107000"/>
                        </a:lnSpc>
                        <a:spcAft>
                          <a:spcPts val="0"/>
                        </a:spcAft>
                      </a:pPr>
                      <a:r>
                        <a:rPr lang="en-US" sz="1400" b="1"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52407794"/>
                  </a:ext>
                </a:extLst>
              </a:tr>
            </a:tbl>
          </a:graphicData>
        </a:graphic>
      </p:graphicFrame>
      <p:pic>
        <p:nvPicPr>
          <p:cNvPr id="7" name="CD Track 9">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58808" y="2259615"/>
            <a:ext cx="487363" cy="487363"/>
          </a:xfrm>
          <a:prstGeom prst="rect">
            <a:avLst/>
          </a:prstGeom>
        </p:spPr>
      </p:pic>
    </p:spTree>
    <p:extLst>
      <p:ext uri="{BB962C8B-B14F-4D97-AF65-F5344CB8AC3E}">
        <p14:creationId xmlns:p14="http://schemas.microsoft.com/office/powerpoint/2010/main" val="30245587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0743"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281</TotalTime>
  <Words>1408</Words>
  <Application>Microsoft Office PowerPoint</Application>
  <PresentationFormat>Широкоэкранный</PresentationFormat>
  <Paragraphs>166</Paragraphs>
  <Slides>30</Slides>
  <Notes>0</Notes>
  <HiddenSlides>0</HiddenSlides>
  <MMClips>1</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30</vt:i4>
      </vt:variant>
    </vt:vector>
  </HeadingPairs>
  <TitlesOfParts>
    <vt:vector size="36" baseType="lpstr">
      <vt:lpstr>Arial</vt:lpstr>
      <vt:lpstr>Calibri</vt:lpstr>
      <vt:lpstr>Calibri Light</vt:lpstr>
      <vt:lpstr>Symbol</vt:lpstr>
      <vt:lpstr>Times New Roman</vt:lpstr>
      <vt:lpstr>Тема Office</vt:lpstr>
      <vt:lpstr>Презентация PowerPoint</vt:lpstr>
      <vt:lpstr>Презентация PowerPoint</vt:lpstr>
      <vt:lpstr>What is your childhood like? Do this quiz to define it.</vt:lpstr>
      <vt:lpstr>15-12 points</vt:lpstr>
      <vt:lpstr>11-8 points</vt:lpstr>
      <vt:lpstr>Less than 7 points</vt:lpstr>
      <vt:lpstr>What is your childhood like? Do this quiz to define it.</vt:lpstr>
      <vt:lpstr>Family Matters</vt:lpstr>
      <vt:lpstr>             Listen to the 5 speakers and match the sp wi    speakers with what they say.</vt:lpstr>
      <vt:lpstr>Speaker A </vt:lpstr>
      <vt:lpstr>Speaker B </vt:lpstr>
      <vt:lpstr>Speaker C </vt:lpstr>
      <vt:lpstr>Speaker D </vt:lpstr>
      <vt:lpstr>Speaker E </vt:lpstr>
      <vt:lpstr>CHECK YOURSELF</vt:lpstr>
      <vt:lpstr>Match the situation with the family problem:</vt:lpstr>
      <vt:lpstr>   Generation gap   </vt:lpstr>
      <vt:lpstr>Match the situation with the family problem:</vt:lpstr>
      <vt:lpstr>Misunderstanding btw family members </vt:lpstr>
      <vt:lpstr>Match the situation with the family problem:</vt:lpstr>
      <vt:lpstr>Finance lack </vt:lpstr>
      <vt:lpstr>Match the situation with the family problem:</vt:lpstr>
      <vt:lpstr>Living conditions </vt:lpstr>
      <vt:lpstr>Match the situation with the family problem:</vt:lpstr>
      <vt:lpstr>Parental hyper-custody </vt:lpstr>
      <vt:lpstr>Write a cinquain on our topic. </vt:lpstr>
      <vt:lpstr>2 minutes 10 – 12 sentences ‘’FAMILY MATTERS” ? ? ? ?</vt:lpstr>
      <vt:lpstr>Scan the QR-code</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Admin</cp:lastModifiedBy>
  <cp:revision>17</cp:revision>
  <dcterms:created xsi:type="dcterms:W3CDTF">2024-03-30T17:28:29Z</dcterms:created>
  <dcterms:modified xsi:type="dcterms:W3CDTF">2024-04-02T09:00:17Z</dcterms:modified>
</cp:coreProperties>
</file>